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1" r:id="rId4"/>
    <p:sldId id="262" r:id="rId5"/>
    <p:sldId id="263"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4C4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50F24CC-5BB6-04EC-9580-DE6E28765B94}" v="199" dt="2020-09-15T20:56:25.0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C40ED-6BDE-3243-916E-E4F49DE12118}"/>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A11F90F6-C92C-0542-9B24-E8666C5A77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BD7AF96-8E05-484F-AA84-B93010973C74}"/>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5" name="Footer Placeholder 4">
            <a:extLst>
              <a:ext uri="{FF2B5EF4-FFF2-40B4-BE49-F238E27FC236}">
                <a16:creationId xmlns:a16="http://schemas.microsoft.com/office/drawing/2014/main" id="{BEE20AA2-B7FC-5B4A-AAF5-00C367FE1B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F8B5CA-4EAC-9249-98E1-84515DA0517A}"/>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2154201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8997F9-931E-074B-B7D8-E356BE589FB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7F869B0D-4491-A547-843D-0C6BEBA5EEF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528AC18-168F-1C49-8D4C-A295897B9253}"/>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5" name="Footer Placeholder 4">
            <a:extLst>
              <a:ext uri="{FF2B5EF4-FFF2-40B4-BE49-F238E27FC236}">
                <a16:creationId xmlns:a16="http://schemas.microsoft.com/office/drawing/2014/main" id="{E9B6D9BD-03DB-DD47-B320-A90406D781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18EF4D-623D-8346-B3CB-BE94070D7678}"/>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14615975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6978D51-3DFE-D04F-A0AD-1896E8D6DE56}"/>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67167AB-A51A-9D4F-A7BB-334B2552576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C55277A-9AF5-FF4D-A98F-6429290956C3}"/>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5" name="Footer Placeholder 4">
            <a:extLst>
              <a:ext uri="{FF2B5EF4-FFF2-40B4-BE49-F238E27FC236}">
                <a16:creationId xmlns:a16="http://schemas.microsoft.com/office/drawing/2014/main" id="{8F635231-9A94-B946-AB54-6C9D9A38DD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9C93AB-6DE2-7B4B-88D8-CE19DF0B590C}"/>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2731391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4ADB5-06FE-DB41-9F13-A7984C50D52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91FAB7C-193D-DF42-91CD-F44167F86F4B}"/>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BE7B00-4471-434E-99EE-EF70F8F33B89}"/>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5" name="Footer Placeholder 4">
            <a:extLst>
              <a:ext uri="{FF2B5EF4-FFF2-40B4-BE49-F238E27FC236}">
                <a16:creationId xmlns:a16="http://schemas.microsoft.com/office/drawing/2014/main" id="{AD67C92C-1FEF-1F41-8A02-7F4D4AAD1F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7A4746-D7B2-EE44-BFD9-75ADA23C33F6}"/>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3710453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622B4-14B5-1142-BBA6-3DEEDC6825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C89CE16-4F42-C04F-9168-DA2390F87C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54BF604-C934-B245-B60A-03D71C4EC7CB}"/>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5" name="Footer Placeholder 4">
            <a:extLst>
              <a:ext uri="{FF2B5EF4-FFF2-40B4-BE49-F238E27FC236}">
                <a16:creationId xmlns:a16="http://schemas.microsoft.com/office/drawing/2014/main" id="{08872F73-1988-5E4E-A51E-9097B08FB28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A58D4-5A7B-F24D-9F29-05AF5772920A}"/>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1148428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A7761-0FB9-7E48-B072-10E1445F80B2}"/>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45E7F0A-09A9-2946-BFC4-03CE48E6AB08}"/>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BF447472-DFFD-4E40-AC47-74D1D3F8777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7806F92-6030-C94B-834D-9FEEE66E5778}"/>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6" name="Footer Placeholder 5">
            <a:extLst>
              <a:ext uri="{FF2B5EF4-FFF2-40B4-BE49-F238E27FC236}">
                <a16:creationId xmlns:a16="http://schemas.microsoft.com/office/drawing/2014/main" id="{141C7A69-61D2-FA46-B384-0C54E99D99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C8F2F6D-03AA-A844-B9C2-DCFB26ABEA3F}"/>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1624478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85BE6-930D-7B42-891F-6A26DF303CD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8ABE246-76F0-C748-A267-6F79182818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1E952D2-EAFB-7749-BD0E-576637DD5E8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B4ED886-8BA7-F243-BDDB-E5349A6417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E1552CA-47ED-634F-BFD7-F58797A959A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FA236D6-6980-314A-A78F-6007ADD5385C}"/>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8" name="Footer Placeholder 7">
            <a:extLst>
              <a:ext uri="{FF2B5EF4-FFF2-40B4-BE49-F238E27FC236}">
                <a16:creationId xmlns:a16="http://schemas.microsoft.com/office/drawing/2014/main" id="{FD3B9CB0-BDE6-7C4D-82D9-4B34BA1725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460BFD-0FB7-2740-95A7-9DA4BB139B44}"/>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161002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663A8-0A1F-C74F-B856-AF036E6D52C7}"/>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5A68553-5EAE-3C4E-AC4F-DD5E050DA5C1}"/>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4" name="Footer Placeholder 3">
            <a:extLst>
              <a:ext uri="{FF2B5EF4-FFF2-40B4-BE49-F238E27FC236}">
                <a16:creationId xmlns:a16="http://schemas.microsoft.com/office/drawing/2014/main" id="{F0BD730E-BAD2-364C-97BE-9FFCF0544A0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E2C8865-0F84-CF41-B991-987EE27594E3}"/>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1332017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575508-C1AD-3F43-9358-CD61B2D7DBB8}"/>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3" name="Footer Placeholder 2">
            <a:extLst>
              <a:ext uri="{FF2B5EF4-FFF2-40B4-BE49-F238E27FC236}">
                <a16:creationId xmlns:a16="http://schemas.microsoft.com/office/drawing/2014/main" id="{033658BC-4A9D-8943-8F90-61866E924E6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AB240D9-53A4-3F43-8E4E-2BE42CC805DA}"/>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2183934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77BE7-1387-C445-9529-FABE4CFCD88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2A103BD-EA1C-1842-998F-0213C23234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023E329-9586-914D-8537-95BAD3A347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2D8D7C2-BD89-0E4D-889C-E3B43F142308}"/>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6" name="Footer Placeholder 5">
            <a:extLst>
              <a:ext uri="{FF2B5EF4-FFF2-40B4-BE49-F238E27FC236}">
                <a16:creationId xmlns:a16="http://schemas.microsoft.com/office/drawing/2014/main" id="{CAFAE1CE-B2B1-4145-962F-6BCFE4F306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03B84B-5BB4-E448-8C92-4AB6020EFD86}"/>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48079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8833B-1DC9-C44E-9949-429B69EDF77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3253CC47-A029-6B46-B5EC-0E9095155F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28C1AC3-3FC6-514E-B225-FEE1C1A843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472DE83-B9DC-7D4E-80E2-1206D6EDAD76}"/>
              </a:ext>
            </a:extLst>
          </p:cNvPr>
          <p:cNvSpPr>
            <a:spLocks noGrp="1"/>
          </p:cNvSpPr>
          <p:nvPr>
            <p:ph type="dt" sz="half" idx="10"/>
          </p:nvPr>
        </p:nvSpPr>
        <p:spPr/>
        <p:txBody>
          <a:bodyPr/>
          <a:lstStyle/>
          <a:p>
            <a:fld id="{E81811BD-6051-C643-BF21-682C3D8DBC07}" type="datetimeFigureOut">
              <a:rPr lang="en-US" smtClean="0"/>
              <a:t>9/17/2020</a:t>
            </a:fld>
            <a:endParaRPr lang="en-US"/>
          </a:p>
        </p:txBody>
      </p:sp>
      <p:sp>
        <p:nvSpPr>
          <p:cNvPr id="6" name="Footer Placeholder 5">
            <a:extLst>
              <a:ext uri="{FF2B5EF4-FFF2-40B4-BE49-F238E27FC236}">
                <a16:creationId xmlns:a16="http://schemas.microsoft.com/office/drawing/2014/main" id="{143323A5-2FFE-E241-8117-86CA2004EA8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18EB98-F540-2B46-AD9D-8E6833956C04}"/>
              </a:ext>
            </a:extLst>
          </p:cNvPr>
          <p:cNvSpPr>
            <a:spLocks noGrp="1"/>
          </p:cNvSpPr>
          <p:nvPr>
            <p:ph type="sldNum" sz="quarter" idx="12"/>
          </p:nvPr>
        </p:nvSpPr>
        <p:spPr/>
        <p:txBody>
          <a:bodyPr/>
          <a:lstStyle/>
          <a:p>
            <a:fld id="{B203BF7F-8F24-C145-8640-FEFBDE818CC3}" type="slidenum">
              <a:rPr lang="en-US" smtClean="0"/>
              <a:t>‹#›</a:t>
            </a:fld>
            <a:endParaRPr lang="en-US"/>
          </a:p>
        </p:txBody>
      </p:sp>
    </p:spTree>
    <p:extLst>
      <p:ext uri="{BB962C8B-B14F-4D97-AF65-F5344CB8AC3E}">
        <p14:creationId xmlns:p14="http://schemas.microsoft.com/office/powerpoint/2010/main" val="163516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2AECC9-C463-AE4F-A710-3824D5E6EF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BA882D2-2AC3-484C-A467-499ED7DEBE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430E75A-99E9-1942-8FE0-B905B92C0A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1811BD-6051-C643-BF21-682C3D8DBC07}" type="datetimeFigureOut">
              <a:rPr lang="en-US" smtClean="0"/>
              <a:t>9/17/2020</a:t>
            </a:fld>
            <a:endParaRPr lang="en-US"/>
          </a:p>
        </p:txBody>
      </p:sp>
      <p:sp>
        <p:nvSpPr>
          <p:cNvPr id="5" name="Footer Placeholder 4">
            <a:extLst>
              <a:ext uri="{FF2B5EF4-FFF2-40B4-BE49-F238E27FC236}">
                <a16:creationId xmlns:a16="http://schemas.microsoft.com/office/drawing/2014/main" id="{0DCA4A87-33D5-BD49-ABDE-CB5E85BA1D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0EB164B-43EE-2743-ABB3-6E714B3F67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03BF7F-8F24-C145-8640-FEFBDE818CC3}" type="slidenum">
              <a:rPr lang="en-US" smtClean="0"/>
              <a:t>‹#›</a:t>
            </a:fld>
            <a:endParaRPr lang="en-US"/>
          </a:p>
        </p:txBody>
      </p:sp>
    </p:spTree>
    <p:extLst>
      <p:ext uri="{BB962C8B-B14F-4D97-AF65-F5344CB8AC3E}">
        <p14:creationId xmlns:p14="http://schemas.microsoft.com/office/powerpoint/2010/main" val="7867466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786EB69-E343-7540-B47B-4621ACEF0E11}"/>
              </a:ext>
            </a:extLst>
          </p:cNvPr>
          <p:cNvSpPr txBox="1"/>
          <p:nvPr/>
        </p:nvSpPr>
        <p:spPr>
          <a:xfrm>
            <a:off x="291500" y="415289"/>
            <a:ext cx="3663351" cy="5047536"/>
          </a:xfrm>
          <a:prstGeom prst="rect">
            <a:avLst/>
          </a:prstGeom>
          <a:solidFill>
            <a:schemeClr val="bg2"/>
          </a:solidFill>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br>
              <a:rPr lang="en-US">
                <a:latin typeface="Arial Nova" panose="020B0504020202020204" pitchFamily="34" charset="0"/>
              </a:rPr>
            </a:br>
            <a:r>
              <a:rPr lang="en-US" b="1">
                <a:solidFill>
                  <a:schemeClr val="bg1"/>
                </a:solidFill>
                <a:highlight>
                  <a:srgbClr val="000000"/>
                </a:highlight>
                <a:latin typeface="Arial Nova" panose="020B0504020202020204" pitchFamily="34" charset="0"/>
                <a:cs typeface="Calibri"/>
              </a:rPr>
              <a:t>TITLE Evaluation</a:t>
            </a:r>
            <a:endParaRPr lang="en-US" b="1" dirty="0">
              <a:solidFill>
                <a:schemeClr val="bg1"/>
              </a:solidFill>
              <a:highlight>
                <a:srgbClr val="000000"/>
              </a:highlight>
              <a:latin typeface="Arial Nova" panose="020B0504020202020204" pitchFamily="34" charset="0"/>
              <a:cs typeface="Calibri"/>
            </a:endParaRPr>
          </a:p>
          <a:p>
            <a:pPr algn="ctr"/>
            <a:br>
              <a:rPr lang="en-US" dirty="0">
                <a:latin typeface="Arial Nova" panose="020B0504020202020204" pitchFamily="34" charset="0"/>
              </a:rPr>
            </a:br>
            <a:r>
              <a:rPr lang="en-US" sz="1600" b="1" i="1" dirty="0">
                <a:solidFill>
                  <a:schemeClr val="bg1"/>
                </a:solidFill>
                <a:highlight>
                  <a:srgbClr val="000000"/>
                </a:highlight>
                <a:latin typeface="Arial Nova" panose="020B0504020202020204" pitchFamily="34" charset="0"/>
                <a:cs typeface="Calibri"/>
              </a:rPr>
              <a:t>The learning intent.</a:t>
            </a:r>
            <a:endParaRPr lang="en-US" dirty="0">
              <a:latin typeface="Arial Nova" panose="020B0504020202020204" pitchFamily="34" charset="0"/>
            </a:endParaRPr>
          </a:p>
          <a:p>
            <a:pPr algn="ctr"/>
            <a:r>
              <a:rPr lang="en-US" sz="1800" i="1" u="none" strike="noStrike">
                <a:effectLst/>
                <a:latin typeface="Arial Nova" panose="020B0504020202020204" pitchFamily="34" charset="0"/>
              </a:rPr>
              <a:t>To review practical skills used in the Catering industry </a:t>
            </a:r>
            <a:endParaRPr lang="en-US" sz="1400" dirty="0">
              <a:highlight>
                <a:srgbClr val="FFFF00"/>
              </a:highlight>
              <a:latin typeface="Arial Nova" panose="020B0504020202020204" pitchFamily="34" charset="0"/>
              <a:cs typeface="Calibri"/>
            </a:endParaRPr>
          </a:p>
          <a:p>
            <a:pPr algn="ctr"/>
            <a:br>
              <a:rPr lang="en-US" dirty="0">
                <a:latin typeface="Arial Nova" panose="020B0504020202020204" pitchFamily="34" charset="0"/>
              </a:rPr>
            </a:br>
            <a:r>
              <a:rPr lang="en-US" sz="1600" b="1" i="1" dirty="0">
                <a:solidFill>
                  <a:schemeClr val="bg1"/>
                </a:solidFill>
                <a:highlight>
                  <a:srgbClr val="000000"/>
                </a:highlight>
                <a:latin typeface="Arial Nova" panose="020B0504020202020204" pitchFamily="34" charset="0"/>
                <a:cs typeface="Calibri"/>
              </a:rPr>
              <a:t>Why are we learning this?</a:t>
            </a:r>
            <a:br>
              <a:rPr lang="en-US">
                <a:latin typeface="Arial Nova" panose="020B0504020202020204" pitchFamily="34" charset="0"/>
              </a:rPr>
            </a:br>
            <a:r>
              <a:rPr lang="en-US" i="1">
                <a:latin typeface="Arial Nova" panose="020B0504020202020204" pitchFamily="34" charset="0"/>
              </a:rPr>
              <a:t>To evaluate practical skills as part of your controlled assessment. </a:t>
            </a:r>
            <a:endParaRPr lang="en-US" i="1" dirty="0">
              <a:latin typeface="Arial Nova" panose="020B0504020202020204" pitchFamily="34" charset="0"/>
            </a:endParaRPr>
          </a:p>
          <a:p>
            <a:pPr algn="ctr"/>
            <a:endParaRPr lang="en-US" sz="1600" dirty="0">
              <a:highlight>
                <a:srgbClr val="008000"/>
              </a:highlight>
              <a:latin typeface="Arial Nova" panose="020B0504020202020204" pitchFamily="34" charset="0"/>
              <a:cs typeface="Calibri"/>
            </a:endParaRPr>
          </a:p>
          <a:p>
            <a:pPr algn="ctr"/>
            <a:r>
              <a:rPr lang="en-US" sz="1600" dirty="0">
                <a:highlight>
                  <a:srgbClr val="00FF00"/>
                </a:highlight>
                <a:latin typeface="Arial Nova" panose="020B0504020202020204" pitchFamily="34" charset="0"/>
                <a:cs typeface="Calibri"/>
              </a:rPr>
              <a:t>SUPPORT</a:t>
            </a:r>
          </a:p>
          <a:p>
            <a:pPr algn="ctr"/>
            <a:r>
              <a:rPr lang="en-US" sz="1600">
                <a:highlight>
                  <a:srgbClr val="00FF00"/>
                </a:highlight>
                <a:latin typeface="Arial Nova" panose="020B0504020202020204" pitchFamily="34" charset="0"/>
                <a:cs typeface="Calibri"/>
              </a:rPr>
              <a:t>What went well? What skills did you show? How did you ensure a good product? What was unique about your dishes? </a:t>
            </a:r>
            <a:endParaRPr lang="en-US" sz="1600" dirty="0">
              <a:highlight>
                <a:srgbClr val="00FF00"/>
              </a:highlight>
              <a:latin typeface="Arial Nova" panose="020B0504020202020204" pitchFamily="34" charset="0"/>
              <a:cs typeface="Calibri"/>
            </a:endParaRPr>
          </a:p>
          <a:p>
            <a:br>
              <a:rPr lang="en-US" dirty="0">
                <a:latin typeface="Arial Nova" panose="020B0504020202020204" pitchFamily="34" charset="0"/>
              </a:rPr>
            </a:br>
            <a:r>
              <a:rPr lang="en-US" sz="1600" b="1" dirty="0">
                <a:highlight>
                  <a:srgbClr val="00FFFF"/>
                </a:highlight>
                <a:latin typeface="Arial Nova" panose="020B0504020202020204" pitchFamily="34" charset="0"/>
                <a:cs typeface="Calibri"/>
              </a:rPr>
              <a:t>VCR Keywords </a:t>
            </a:r>
            <a:r>
              <a:rPr lang="en-US" sz="1600" b="1">
                <a:highlight>
                  <a:srgbClr val="00FFFF"/>
                </a:highlight>
                <a:latin typeface="Arial Nova" panose="020B0504020202020204" pitchFamily="34" charset="0"/>
                <a:cs typeface="Calibri"/>
              </a:rPr>
              <a:t>– Quality, safety, hygiene, skills</a:t>
            </a:r>
            <a:endParaRPr lang="en-US" sz="1600" b="1" dirty="0">
              <a:highlight>
                <a:srgbClr val="00FFFF"/>
              </a:highlight>
              <a:latin typeface="Arial Nova" panose="020B0504020202020204" pitchFamily="34" charset="0"/>
              <a:cs typeface="Calibri"/>
            </a:endParaRPr>
          </a:p>
        </p:txBody>
      </p:sp>
      <p:sp>
        <p:nvSpPr>
          <p:cNvPr id="13" name="TextBox 12">
            <a:extLst>
              <a:ext uri="{FF2B5EF4-FFF2-40B4-BE49-F238E27FC236}">
                <a16:creationId xmlns:a16="http://schemas.microsoft.com/office/drawing/2014/main" id="{559B2659-6B65-D64B-BBC5-2B684A15825E}"/>
              </a:ext>
            </a:extLst>
          </p:cNvPr>
          <p:cNvSpPr txBox="1"/>
          <p:nvPr/>
        </p:nvSpPr>
        <p:spPr>
          <a:xfrm>
            <a:off x="4189956" y="857457"/>
            <a:ext cx="535309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0" i="0">
                <a:solidFill>
                  <a:srgbClr val="000000"/>
                </a:solidFill>
                <a:effectLst/>
                <a:latin typeface="Arial Nova" panose="020B0504020202020204" pitchFamily="34" charset="0"/>
              </a:rPr>
              <a:t>Explanation of what went well, skills shown and how products met the brief given. </a:t>
            </a:r>
            <a:endParaRPr lang="en-US" sz="1600">
              <a:latin typeface="Arial Nova" panose="020B0504020202020204" pitchFamily="34" charset="0"/>
              <a:cs typeface="Calibri"/>
            </a:endParaRPr>
          </a:p>
        </p:txBody>
      </p:sp>
      <p:sp>
        <p:nvSpPr>
          <p:cNvPr id="15" name="TextBox 14">
            <a:extLst>
              <a:ext uri="{FF2B5EF4-FFF2-40B4-BE49-F238E27FC236}">
                <a16:creationId xmlns:a16="http://schemas.microsoft.com/office/drawing/2014/main" id="{2F73E8BE-CDBF-9442-8CD6-2E2B2719F24C}"/>
              </a:ext>
            </a:extLst>
          </p:cNvPr>
          <p:cNvSpPr txBox="1"/>
          <p:nvPr/>
        </p:nvSpPr>
        <p:spPr>
          <a:xfrm>
            <a:off x="6283523" y="2133387"/>
            <a:ext cx="514129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0" i="0">
                <a:solidFill>
                  <a:srgbClr val="000000"/>
                </a:solidFill>
                <a:effectLst/>
                <a:latin typeface="Arial Nova" panose="020B0504020202020204" pitchFamily="34" charset="0"/>
              </a:rPr>
              <a:t>Description of what went well, skills shown and how products met the brief given. </a:t>
            </a:r>
            <a:endParaRPr lang="en-US" sz="1600">
              <a:latin typeface="Arial Nova" panose="020B0504020202020204" pitchFamily="34" charset="0"/>
              <a:cs typeface="Calibri"/>
            </a:endParaRPr>
          </a:p>
        </p:txBody>
      </p:sp>
      <p:sp>
        <p:nvSpPr>
          <p:cNvPr id="17" name="TextBox 16">
            <a:extLst>
              <a:ext uri="{FF2B5EF4-FFF2-40B4-BE49-F238E27FC236}">
                <a16:creationId xmlns:a16="http://schemas.microsoft.com/office/drawing/2014/main" id="{E6345F11-BEC8-3E43-A9E8-B3934F514AF7}"/>
              </a:ext>
            </a:extLst>
          </p:cNvPr>
          <p:cNvSpPr txBox="1"/>
          <p:nvPr/>
        </p:nvSpPr>
        <p:spPr>
          <a:xfrm rot="360000">
            <a:off x="9310778" y="224286"/>
            <a:ext cx="2743200" cy="400110"/>
          </a:xfrm>
          <a:prstGeom prst="rect">
            <a:avLst/>
          </a:prstGeom>
          <a:solidFill>
            <a:schemeClr val="tx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000" b="1">
                <a:cs typeface="Calibri"/>
              </a:rPr>
              <a:t>.</a:t>
            </a:r>
            <a:r>
              <a:rPr lang="en-US" sz="2000" b="1">
                <a:solidFill>
                  <a:srgbClr val="F2F2F2"/>
                </a:solidFill>
                <a:cs typeface="Calibri"/>
              </a:rPr>
              <a:t>The success criteria</a:t>
            </a:r>
            <a:r>
              <a:rPr lang="en-US" sz="2000" b="1">
                <a:cs typeface="Calibri"/>
              </a:rPr>
              <a:t>.</a:t>
            </a:r>
            <a:endParaRPr lang="en-US"/>
          </a:p>
        </p:txBody>
      </p:sp>
      <p:sp>
        <p:nvSpPr>
          <p:cNvPr id="19" name="TextBox 18">
            <a:extLst>
              <a:ext uri="{FF2B5EF4-FFF2-40B4-BE49-F238E27FC236}">
                <a16:creationId xmlns:a16="http://schemas.microsoft.com/office/drawing/2014/main" id="{8F8AD97A-6407-C142-A813-F0B95673F68E}"/>
              </a:ext>
            </a:extLst>
          </p:cNvPr>
          <p:cNvSpPr txBox="1"/>
          <p:nvPr/>
        </p:nvSpPr>
        <p:spPr>
          <a:xfrm>
            <a:off x="4135546" y="3232940"/>
            <a:ext cx="514129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0" i="0">
                <a:solidFill>
                  <a:srgbClr val="000000"/>
                </a:solidFill>
                <a:effectLst/>
                <a:latin typeface="Arial Nova" panose="020B0504020202020204" pitchFamily="34" charset="0"/>
              </a:rPr>
              <a:t>Identification of what went well, skills shown and how products met the brief given. </a:t>
            </a:r>
            <a:endParaRPr lang="en-US" sz="1600">
              <a:latin typeface="Arial Nova" panose="020B0504020202020204" pitchFamily="34" charset="0"/>
              <a:cs typeface="Calibri"/>
            </a:endParaRPr>
          </a:p>
        </p:txBody>
      </p:sp>
      <p:pic>
        <p:nvPicPr>
          <p:cNvPr id="21" name="Picture 31" descr="A picture containing drawing&#10;&#10;Description generated with very high confidence">
            <a:extLst>
              <a:ext uri="{FF2B5EF4-FFF2-40B4-BE49-F238E27FC236}">
                <a16:creationId xmlns:a16="http://schemas.microsoft.com/office/drawing/2014/main" id="{6F6885DD-8DA8-1340-8ECA-8BBE76FC5CCC}"/>
              </a:ext>
            </a:extLst>
          </p:cNvPr>
          <p:cNvPicPr>
            <a:picLocks noChangeAspect="1"/>
          </p:cNvPicPr>
          <p:nvPr/>
        </p:nvPicPr>
        <p:blipFill>
          <a:blip r:embed="rId2"/>
          <a:stretch>
            <a:fillRect/>
          </a:stretch>
        </p:blipFill>
        <p:spPr>
          <a:xfrm>
            <a:off x="10942267" y="4182479"/>
            <a:ext cx="1092094" cy="1092094"/>
          </a:xfrm>
          <a:prstGeom prst="rect">
            <a:avLst/>
          </a:prstGeom>
        </p:spPr>
      </p:pic>
      <p:sp>
        <p:nvSpPr>
          <p:cNvPr id="29" name="TextBox 28">
            <a:extLst>
              <a:ext uri="{FF2B5EF4-FFF2-40B4-BE49-F238E27FC236}">
                <a16:creationId xmlns:a16="http://schemas.microsoft.com/office/drawing/2014/main" id="{C75FEFC9-950A-2B44-8F20-20EC6C105179}"/>
              </a:ext>
            </a:extLst>
          </p:cNvPr>
          <p:cNvSpPr txBox="1"/>
          <p:nvPr/>
        </p:nvSpPr>
        <p:spPr>
          <a:xfrm>
            <a:off x="6866502" y="2891500"/>
            <a:ext cx="1828800" cy="461665"/>
          </a:xfrm>
          <a:prstGeom prst="rect">
            <a:avLst/>
          </a:prstGeom>
          <a:noFill/>
        </p:spPr>
        <p:txBody>
          <a:bodyPr wrap="square" rtlCol="0">
            <a:spAutoFit/>
          </a:bodyPr>
          <a:lstStyle/>
          <a:p>
            <a:pPr algn="l"/>
            <a:r>
              <a:rPr lang="en-US" sz="2400" b="1">
                <a:solidFill>
                  <a:srgbClr val="FF0000"/>
                </a:solidFill>
                <a:latin typeface="Berlin Sans FB Demi" panose="020E0602020502020306" pitchFamily="34" charset="0"/>
              </a:rPr>
              <a:t>PASS</a:t>
            </a:r>
          </a:p>
        </p:txBody>
      </p:sp>
      <p:sp>
        <p:nvSpPr>
          <p:cNvPr id="31" name="TextBox 30">
            <a:extLst>
              <a:ext uri="{FF2B5EF4-FFF2-40B4-BE49-F238E27FC236}">
                <a16:creationId xmlns:a16="http://schemas.microsoft.com/office/drawing/2014/main" id="{6CF90FE2-1DCA-C145-982B-D77DEA01FE3A}"/>
              </a:ext>
            </a:extLst>
          </p:cNvPr>
          <p:cNvSpPr txBox="1"/>
          <p:nvPr/>
        </p:nvSpPr>
        <p:spPr>
          <a:xfrm>
            <a:off x="7278234" y="1556977"/>
            <a:ext cx="1828800" cy="461665"/>
          </a:xfrm>
          <a:prstGeom prst="rect">
            <a:avLst/>
          </a:prstGeom>
          <a:noFill/>
        </p:spPr>
        <p:txBody>
          <a:bodyPr wrap="square" rtlCol="0">
            <a:spAutoFit/>
          </a:bodyPr>
          <a:lstStyle/>
          <a:p>
            <a:pPr algn="l"/>
            <a:r>
              <a:rPr lang="en-US" sz="2400" b="1">
                <a:solidFill>
                  <a:srgbClr val="FFC000"/>
                </a:solidFill>
                <a:latin typeface="Berlin Sans FB Demi" panose="020E0602020502020306" pitchFamily="34" charset="0"/>
              </a:rPr>
              <a:t>MERIT</a:t>
            </a:r>
          </a:p>
        </p:txBody>
      </p:sp>
      <p:sp>
        <p:nvSpPr>
          <p:cNvPr id="33" name="TextBox 32">
            <a:extLst>
              <a:ext uri="{FF2B5EF4-FFF2-40B4-BE49-F238E27FC236}">
                <a16:creationId xmlns:a16="http://schemas.microsoft.com/office/drawing/2014/main" id="{7E55DD2F-8C0C-FC42-9894-C110F04F1873}"/>
              </a:ext>
            </a:extLst>
          </p:cNvPr>
          <p:cNvSpPr txBox="1"/>
          <p:nvPr/>
        </p:nvSpPr>
        <p:spPr>
          <a:xfrm>
            <a:off x="4613293" y="342604"/>
            <a:ext cx="2205607" cy="461665"/>
          </a:xfrm>
          <a:prstGeom prst="rect">
            <a:avLst/>
          </a:prstGeom>
          <a:noFill/>
        </p:spPr>
        <p:txBody>
          <a:bodyPr wrap="square" rtlCol="0">
            <a:spAutoFit/>
          </a:bodyPr>
          <a:lstStyle/>
          <a:p>
            <a:pPr algn="l"/>
            <a:r>
              <a:rPr lang="en-US" sz="2400" b="1">
                <a:solidFill>
                  <a:srgbClr val="92D050"/>
                </a:solidFill>
                <a:latin typeface="Berlin Sans FB Demi" panose="020E0602020502020306" pitchFamily="34" charset="0"/>
              </a:rPr>
              <a:t>DISTINCTION</a:t>
            </a:r>
          </a:p>
        </p:txBody>
      </p:sp>
      <p:pic>
        <p:nvPicPr>
          <p:cNvPr id="2" name="Picture 1">
            <a:extLst>
              <a:ext uri="{FF2B5EF4-FFF2-40B4-BE49-F238E27FC236}">
                <a16:creationId xmlns:a16="http://schemas.microsoft.com/office/drawing/2014/main" id="{22BCBBC1-3E47-8D41-A346-D1CFFC94C91C}"/>
              </a:ext>
            </a:extLst>
          </p:cNvPr>
          <p:cNvPicPr>
            <a:picLocks noChangeAspect="1"/>
          </p:cNvPicPr>
          <p:nvPr/>
        </p:nvPicPr>
        <p:blipFill>
          <a:blip r:embed="rId3">
            <a:alphaModFix/>
          </a:blip>
          <a:stretch>
            <a:fillRect/>
          </a:stretch>
        </p:blipFill>
        <p:spPr>
          <a:xfrm>
            <a:off x="10954558" y="5563556"/>
            <a:ext cx="1092094" cy="1033922"/>
          </a:xfrm>
          <a:prstGeom prst="rect">
            <a:avLst/>
          </a:prstGeom>
        </p:spPr>
      </p:pic>
      <p:pic>
        <p:nvPicPr>
          <p:cNvPr id="3" name="Picture 3" descr="A close up of a persons hand&#10;&#10;Description generated with very high confidence">
            <a:extLst>
              <a:ext uri="{FF2B5EF4-FFF2-40B4-BE49-F238E27FC236}">
                <a16:creationId xmlns:a16="http://schemas.microsoft.com/office/drawing/2014/main" id="{AE5E686F-97A5-E24F-989B-58F27B2CD63B}"/>
              </a:ext>
            </a:extLst>
          </p:cNvPr>
          <p:cNvPicPr>
            <a:picLocks noChangeAspect="1"/>
          </p:cNvPicPr>
          <p:nvPr/>
        </p:nvPicPr>
        <p:blipFill>
          <a:blip r:embed="rId4"/>
          <a:stretch>
            <a:fillRect/>
          </a:stretch>
        </p:blipFill>
        <p:spPr>
          <a:xfrm>
            <a:off x="8868804" y="2323530"/>
            <a:ext cx="2714625" cy="2438400"/>
          </a:xfrm>
          <a:prstGeom prst="rect">
            <a:avLst/>
          </a:prstGeom>
        </p:spPr>
      </p:pic>
      <p:pic>
        <p:nvPicPr>
          <p:cNvPr id="4" name="Picture 3" descr="A close up of a persons hand&#10;&#10;Description generated with very high confidence">
            <a:extLst>
              <a:ext uri="{FF2B5EF4-FFF2-40B4-BE49-F238E27FC236}">
                <a16:creationId xmlns:a16="http://schemas.microsoft.com/office/drawing/2014/main" id="{4C48A2DD-C9AB-8B4C-9627-0D6AFC774ADE}"/>
              </a:ext>
            </a:extLst>
          </p:cNvPr>
          <p:cNvPicPr>
            <a:picLocks noChangeAspect="1"/>
          </p:cNvPicPr>
          <p:nvPr/>
        </p:nvPicPr>
        <p:blipFill>
          <a:blip r:embed="rId4"/>
          <a:stretch>
            <a:fillRect/>
          </a:stretch>
        </p:blipFill>
        <p:spPr>
          <a:xfrm rot="11028258">
            <a:off x="3968186" y="1241498"/>
            <a:ext cx="2714625" cy="2438400"/>
          </a:xfrm>
          <a:prstGeom prst="rect">
            <a:avLst/>
          </a:prstGeom>
        </p:spPr>
      </p:pic>
      <p:pic>
        <p:nvPicPr>
          <p:cNvPr id="5" name="Picture 3" descr="A close up of a persons hand&#10;&#10;Description generated with very high confidence">
            <a:extLst>
              <a:ext uri="{FF2B5EF4-FFF2-40B4-BE49-F238E27FC236}">
                <a16:creationId xmlns:a16="http://schemas.microsoft.com/office/drawing/2014/main" id="{E6526CC9-4D29-2545-BA8B-59923865123B}"/>
              </a:ext>
            </a:extLst>
          </p:cNvPr>
          <p:cNvPicPr>
            <a:picLocks noChangeAspect="1"/>
          </p:cNvPicPr>
          <p:nvPr/>
        </p:nvPicPr>
        <p:blipFill>
          <a:blip r:embed="rId4"/>
          <a:stretch>
            <a:fillRect/>
          </a:stretch>
        </p:blipFill>
        <p:spPr>
          <a:xfrm>
            <a:off x="9019026" y="138851"/>
            <a:ext cx="2714625" cy="2438400"/>
          </a:xfrm>
          <a:prstGeom prst="rect">
            <a:avLst/>
          </a:prstGeom>
        </p:spPr>
      </p:pic>
      <p:sp>
        <p:nvSpPr>
          <p:cNvPr id="6" name="TextBox 5">
            <a:extLst>
              <a:ext uri="{FF2B5EF4-FFF2-40B4-BE49-F238E27FC236}">
                <a16:creationId xmlns:a16="http://schemas.microsoft.com/office/drawing/2014/main" id="{59680499-3646-E74C-992F-38E461AE0BA5}"/>
              </a:ext>
            </a:extLst>
          </p:cNvPr>
          <p:cNvSpPr txBox="1"/>
          <p:nvPr/>
        </p:nvSpPr>
        <p:spPr>
          <a:xfrm>
            <a:off x="4097446" y="4143614"/>
            <a:ext cx="6480596" cy="2623732"/>
          </a:xfrm>
          <a:prstGeom prst="rect">
            <a:avLst/>
          </a:prstGeom>
          <a:solidFill>
            <a:schemeClr val="accent2">
              <a:lumMod val="20000"/>
              <a:lumOff val="80000"/>
            </a:schemeClr>
          </a:solidFill>
          <a:ln>
            <a:solidFill>
              <a:schemeClr val="tx1"/>
            </a:solidFill>
          </a:ln>
        </p:spPr>
        <p:txBody>
          <a:bodyPr wrap="square" rtlCol="0">
            <a:spAutoFit/>
          </a:bodyPr>
          <a:lstStyle/>
          <a:p>
            <a:pPr marL="167167">
              <a:lnSpc>
                <a:spcPct val="107000"/>
              </a:lnSpc>
              <a:spcAft>
                <a:spcPts val="135"/>
              </a:spcAft>
            </a:pPr>
            <a:r>
              <a:rPr lang="en-US" sz="1400" b="1" u="sng">
                <a:latin typeface="Arial Nova" panose="020B0504020202020204" pitchFamily="34" charset="0"/>
              </a:rPr>
              <a:t>WAGOLL</a:t>
            </a:r>
          </a:p>
          <a:p>
            <a:pPr marL="167167">
              <a:lnSpc>
                <a:spcPct val="107000"/>
              </a:lnSpc>
              <a:spcAft>
                <a:spcPts val="135"/>
              </a:spcAft>
            </a:pPr>
            <a:r>
              <a:rPr lang="en-US" sz="1400">
                <a:latin typeface="Arial Nova" panose="020B0504020202020204" pitchFamily="34" charset="0"/>
              </a:rPr>
              <a:t>I made a vegetable tikka masala curry which involved butchering a chicken on a red chopping board and preparing vegetables on a brown board to prevent cross contamination. I checked the seasoning of the curry and adjusted the spices using tumeric and cumin to create a richer authentic flavour. This minimised wastage as the chicken flakes could be used, as opposed to the full breasts which would mean that these could be used for additional products. Furthermore, the vegetables could be grown in the business as indicated by the brief. I garnished with some fresh coriander from the herb garden and the overall consistency was thick and lumpy, as intended, and the seasoning was excellent and balanced without overpowering spices. </a:t>
            </a:r>
          </a:p>
        </p:txBody>
      </p:sp>
    </p:spTree>
    <p:extLst>
      <p:ext uri="{BB962C8B-B14F-4D97-AF65-F5344CB8AC3E}">
        <p14:creationId xmlns:p14="http://schemas.microsoft.com/office/powerpoint/2010/main" val="525572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CD320-1E6C-2644-B7F4-1853336DB4DA}"/>
              </a:ext>
            </a:extLst>
          </p:cNvPr>
          <p:cNvSpPr>
            <a:spLocks noGrp="1"/>
          </p:cNvSpPr>
          <p:nvPr>
            <p:ph type="title"/>
          </p:nvPr>
        </p:nvSpPr>
        <p:spPr>
          <a:xfrm>
            <a:off x="9261475" y="208498"/>
            <a:ext cx="2692400" cy="930275"/>
          </a:xfrm>
        </p:spPr>
        <p:txBody>
          <a:bodyPr>
            <a:noAutofit/>
          </a:bodyPr>
          <a:lstStyle/>
          <a:p>
            <a:pPr algn="ctr"/>
            <a:r>
              <a:rPr lang="en-US" sz="3200">
                <a:latin typeface="Arial Nova" panose="020B0504020202020204" pitchFamily="34" charset="0"/>
              </a:rPr>
              <a:t>Honeycomb review</a:t>
            </a:r>
          </a:p>
        </p:txBody>
      </p:sp>
      <p:sp>
        <p:nvSpPr>
          <p:cNvPr id="5" name="Octagon 4">
            <a:extLst>
              <a:ext uri="{FF2B5EF4-FFF2-40B4-BE49-F238E27FC236}">
                <a16:creationId xmlns:a16="http://schemas.microsoft.com/office/drawing/2014/main" id="{3BB56B69-63AA-A74C-A633-12EACD333F39}"/>
              </a:ext>
            </a:extLst>
          </p:cNvPr>
          <p:cNvSpPr/>
          <p:nvPr/>
        </p:nvSpPr>
        <p:spPr>
          <a:xfrm>
            <a:off x="4730750" y="2257425"/>
            <a:ext cx="2324100" cy="2298700"/>
          </a:xfrm>
          <a:prstGeom prst="octagon">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ctagon 6">
            <a:extLst>
              <a:ext uri="{FF2B5EF4-FFF2-40B4-BE49-F238E27FC236}">
                <a16:creationId xmlns:a16="http://schemas.microsoft.com/office/drawing/2014/main" id="{F1E6BAE0-DD3F-AD41-AC7C-C61A6C6B8742}"/>
              </a:ext>
            </a:extLst>
          </p:cNvPr>
          <p:cNvSpPr/>
          <p:nvPr/>
        </p:nvSpPr>
        <p:spPr>
          <a:xfrm>
            <a:off x="2406650" y="2266950"/>
            <a:ext cx="2324100" cy="2298700"/>
          </a:xfrm>
          <a:prstGeom prst="oc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ctagon 8">
            <a:extLst>
              <a:ext uri="{FF2B5EF4-FFF2-40B4-BE49-F238E27FC236}">
                <a16:creationId xmlns:a16="http://schemas.microsoft.com/office/drawing/2014/main" id="{201C0FE4-3FD2-364B-A042-73BF4BBCB8E0}"/>
              </a:ext>
            </a:extLst>
          </p:cNvPr>
          <p:cNvSpPr/>
          <p:nvPr/>
        </p:nvSpPr>
        <p:spPr>
          <a:xfrm>
            <a:off x="4838700" y="190500"/>
            <a:ext cx="2114550" cy="2051050"/>
          </a:xfrm>
          <a:prstGeom prst="octagon">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ctagon 10">
            <a:extLst>
              <a:ext uri="{FF2B5EF4-FFF2-40B4-BE49-F238E27FC236}">
                <a16:creationId xmlns:a16="http://schemas.microsoft.com/office/drawing/2014/main" id="{E50DBA6C-72FA-E04A-AE7B-59A06B17C6C0}"/>
              </a:ext>
            </a:extLst>
          </p:cNvPr>
          <p:cNvSpPr/>
          <p:nvPr/>
        </p:nvSpPr>
        <p:spPr>
          <a:xfrm>
            <a:off x="4743450" y="4559300"/>
            <a:ext cx="2279650" cy="2108200"/>
          </a:xfrm>
          <a:prstGeom prst="octagon">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ctagon 12">
            <a:extLst>
              <a:ext uri="{FF2B5EF4-FFF2-40B4-BE49-F238E27FC236}">
                <a16:creationId xmlns:a16="http://schemas.microsoft.com/office/drawing/2014/main" id="{70175845-1334-2045-9FD4-4BC9AFD9885C}"/>
              </a:ext>
            </a:extLst>
          </p:cNvPr>
          <p:cNvSpPr/>
          <p:nvPr/>
        </p:nvSpPr>
        <p:spPr>
          <a:xfrm>
            <a:off x="7165975" y="380999"/>
            <a:ext cx="2095500" cy="1852613"/>
          </a:xfrm>
          <a:prstGeom prst="octagon">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ctagon 14">
            <a:extLst>
              <a:ext uri="{FF2B5EF4-FFF2-40B4-BE49-F238E27FC236}">
                <a16:creationId xmlns:a16="http://schemas.microsoft.com/office/drawing/2014/main" id="{7B338F69-FC87-6048-85F4-C92C5F6C37FE}"/>
              </a:ext>
            </a:extLst>
          </p:cNvPr>
          <p:cNvSpPr/>
          <p:nvPr/>
        </p:nvSpPr>
        <p:spPr>
          <a:xfrm>
            <a:off x="7115174" y="4559300"/>
            <a:ext cx="2260599" cy="2108200"/>
          </a:xfrm>
          <a:prstGeom prst="octagon">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ctagon 16">
            <a:extLst>
              <a:ext uri="{FF2B5EF4-FFF2-40B4-BE49-F238E27FC236}">
                <a16:creationId xmlns:a16="http://schemas.microsoft.com/office/drawing/2014/main" id="{032CD898-DA67-6A4C-BC31-92063A780B06}"/>
              </a:ext>
            </a:extLst>
          </p:cNvPr>
          <p:cNvSpPr/>
          <p:nvPr/>
        </p:nvSpPr>
        <p:spPr>
          <a:xfrm>
            <a:off x="7054850" y="2241550"/>
            <a:ext cx="2324100" cy="2298700"/>
          </a:xfrm>
          <a:prstGeom prst="oc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ctagon 18">
            <a:extLst>
              <a:ext uri="{FF2B5EF4-FFF2-40B4-BE49-F238E27FC236}">
                <a16:creationId xmlns:a16="http://schemas.microsoft.com/office/drawing/2014/main" id="{DA33BEDF-1B4A-1341-AF1D-0C9118C40A4D}"/>
              </a:ext>
            </a:extLst>
          </p:cNvPr>
          <p:cNvSpPr/>
          <p:nvPr/>
        </p:nvSpPr>
        <p:spPr>
          <a:xfrm>
            <a:off x="752475" y="650874"/>
            <a:ext cx="2324100" cy="2298700"/>
          </a:xfrm>
          <a:prstGeom prst="oc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ctagon 20">
            <a:extLst>
              <a:ext uri="{FF2B5EF4-FFF2-40B4-BE49-F238E27FC236}">
                <a16:creationId xmlns:a16="http://schemas.microsoft.com/office/drawing/2014/main" id="{8A0BDF0F-DDD4-C947-A4A2-56A0B31C1B4C}"/>
              </a:ext>
            </a:extLst>
          </p:cNvPr>
          <p:cNvSpPr/>
          <p:nvPr/>
        </p:nvSpPr>
        <p:spPr>
          <a:xfrm>
            <a:off x="746125" y="3911600"/>
            <a:ext cx="2324100" cy="2298700"/>
          </a:xfrm>
          <a:prstGeom prst="octagon">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EC7ECF-993D-414D-A201-B55F692F50A7}"/>
              </a:ext>
            </a:extLst>
          </p:cNvPr>
          <p:cNvSpPr txBox="1"/>
          <p:nvPr/>
        </p:nvSpPr>
        <p:spPr>
          <a:xfrm>
            <a:off x="5168900" y="2404679"/>
            <a:ext cx="1435100" cy="646331"/>
          </a:xfrm>
          <a:prstGeom prst="rect">
            <a:avLst/>
          </a:prstGeom>
          <a:noFill/>
        </p:spPr>
        <p:txBody>
          <a:bodyPr wrap="square" lIns="91440" tIns="45720" rIns="91440" bIns="45720" rtlCol="0" anchor="t">
            <a:spAutoFit/>
          </a:bodyPr>
          <a:lstStyle/>
          <a:p>
            <a:pPr algn="ctr"/>
            <a:r>
              <a:rPr lang="en-US" dirty="0">
                <a:latin typeface="Arial Nova"/>
              </a:rPr>
              <a:t>What could you make?</a:t>
            </a:r>
          </a:p>
        </p:txBody>
      </p:sp>
      <p:sp>
        <p:nvSpPr>
          <p:cNvPr id="24" name="TextBox 23">
            <a:extLst>
              <a:ext uri="{FF2B5EF4-FFF2-40B4-BE49-F238E27FC236}">
                <a16:creationId xmlns:a16="http://schemas.microsoft.com/office/drawing/2014/main" id="{71A93787-3ED7-184C-BAA0-135B13E09D73}"/>
              </a:ext>
            </a:extLst>
          </p:cNvPr>
          <p:cNvSpPr txBox="1"/>
          <p:nvPr/>
        </p:nvSpPr>
        <p:spPr>
          <a:xfrm>
            <a:off x="5063360" y="4568770"/>
            <a:ext cx="1645305" cy="1107996"/>
          </a:xfrm>
          <a:prstGeom prst="rect">
            <a:avLst/>
          </a:prstGeom>
          <a:noFill/>
        </p:spPr>
        <p:txBody>
          <a:bodyPr wrap="square" lIns="91440" tIns="45720" rIns="91440" bIns="45720" rtlCol="0" anchor="t">
            <a:spAutoFit/>
          </a:bodyPr>
          <a:lstStyle/>
          <a:p>
            <a:pPr algn="ctr"/>
            <a:r>
              <a:rPr lang="en-US" sz="1600" dirty="0">
                <a:latin typeface="Arial Nova"/>
              </a:rPr>
              <a:t>How is your product environmentally friendly</a:t>
            </a:r>
            <a:r>
              <a:rPr lang="en-US" dirty="0">
                <a:latin typeface="Arial Nova"/>
              </a:rPr>
              <a:t>?</a:t>
            </a:r>
          </a:p>
        </p:txBody>
      </p:sp>
      <p:sp>
        <p:nvSpPr>
          <p:cNvPr id="26" name="TextBox 25">
            <a:extLst>
              <a:ext uri="{FF2B5EF4-FFF2-40B4-BE49-F238E27FC236}">
                <a16:creationId xmlns:a16="http://schemas.microsoft.com/office/drawing/2014/main" id="{D35A8378-ECA4-5442-AC7C-F9574DC72E94}"/>
              </a:ext>
            </a:extLst>
          </p:cNvPr>
          <p:cNvSpPr txBox="1"/>
          <p:nvPr/>
        </p:nvSpPr>
        <p:spPr>
          <a:xfrm>
            <a:off x="5248275" y="159266"/>
            <a:ext cx="1435100" cy="923330"/>
          </a:xfrm>
          <a:prstGeom prst="rect">
            <a:avLst/>
          </a:prstGeom>
          <a:noFill/>
        </p:spPr>
        <p:txBody>
          <a:bodyPr wrap="square" rtlCol="0">
            <a:spAutoFit/>
          </a:bodyPr>
          <a:lstStyle/>
          <a:p>
            <a:pPr algn="ctr"/>
            <a:r>
              <a:rPr lang="en-US">
                <a:latin typeface="Arial Nova" panose="020B0504020202020204" pitchFamily="34" charset="0"/>
              </a:rPr>
              <a:t>How did you reduce wastage?</a:t>
            </a:r>
          </a:p>
        </p:txBody>
      </p:sp>
      <p:sp>
        <p:nvSpPr>
          <p:cNvPr id="28" name="TextBox 27">
            <a:extLst>
              <a:ext uri="{FF2B5EF4-FFF2-40B4-BE49-F238E27FC236}">
                <a16:creationId xmlns:a16="http://schemas.microsoft.com/office/drawing/2014/main" id="{9D1A77C8-6A7C-0E41-AF18-B5AE54F62CBB}"/>
              </a:ext>
            </a:extLst>
          </p:cNvPr>
          <p:cNvSpPr txBox="1"/>
          <p:nvPr/>
        </p:nvSpPr>
        <p:spPr>
          <a:xfrm>
            <a:off x="7504112" y="2303243"/>
            <a:ext cx="1520825" cy="584775"/>
          </a:xfrm>
          <a:prstGeom prst="rect">
            <a:avLst/>
          </a:prstGeom>
          <a:noFill/>
        </p:spPr>
        <p:txBody>
          <a:bodyPr wrap="square" lIns="91440" tIns="45720" rIns="91440" bIns="45720" rtlCol="0" anchor="t">
            <a:spAutoFit/>
          </a:bodyPr>
          <a:lstStyle/>
          <a:p>
            <a:pPr algn="ctr"/>
            <a:r>
              <a:rPr lang="en-US" sz="1600" dirty="0">
                <a:latin typeface="Arial Nova"/>
              </a:rPr>
              <a:t>What went well?</a:t>
            </a:r>
          </a:p>
        </p:txBody>
      </p:sp>
      <p:sp>
        <p:nvSpPr>
          <p:cNvPr id="30" name="TextBox 29">
            <a:extLst>
              <a:ext uri="{FF2B5EF4-FFF2-40B4-BE49-F238E27FC236}">
                <a16:creationId xmlns:a16="http://schemas.microsoft.com/office/drawing/2014/main" id="{4733649A-9CE8-DB44-B67E-5EB9CEE6EA36}"/>
              </a:ext>
            </a:extLst>
          </p:cNvPr>
          <p:cNvSpPr txBox="1"/>
          <p:nvPr/>
        </p:nvSpPr>
        <p:spPr>
          <a:xfrm>
            <a:off x="9785350" y="2303243"/>
            <a:ext cx="1435100" cy="830997"/>
          </a:xfrm>
          <a:prstGeom prst="rect">
            <a:avLst/>
          </a:prstGeom>
          <a:noFill/>
        </p:spPr>
        <p:txBody>
          <a:bodyPr wrap="square" lIns="91440" tIns="45720" rIns="91440" bIns="45720" rtlCol="0" anchor="t">
            <a:spAutoFit/>
          </a:bodyPr>
          <a:lstStyle/>
          <a:p>
            <a:pPr algn="ctr"/>
            <a:r>
              <a:rPr lang="en-US" sz="1600" dirty="0">
                <a:latin typeface="Arial Nova"/>
              </a:rPr>
              <a:t> What cooking skills are shown?</a:t>
            </a:r>
          </a:p>
        </p:txBody>
      </p:sp>
      <p:sp>
        <p:nvSpPr>
          <p:cNvPr id="32" name="TextBox 31">
            <a:extLst>
              <a:ext uri="{FF2B5EF4-FFF2-40B4-BE49-F238E27FC236}">
                <a16:creationId xmlns:a16="http://schemas.microsoft.com/office/drawing/2014/main" id="{0C9E9B33-40A8-6848-80FD-EA869FC2450E}"/>
              </a:ext>
            </a:extLst>
          </p:cNvPr>
          <p:cNvSpPr txBox="1"/>
          <p:nvPr/>
        </p:nvSpPr>
        <p:spPr>
          <a:xfrm>
            <a:off x="2913062" y="2473235"/>
            <a:ext cx="1435100" cy="830997"/>
          </a:xfrm>
          <a:prstGeom prst="rect">
            <a:avLst/>
          </a:prstGeom>
          <a:noFill/>
        </p:spPr>
        <p:txBody>
          <a:bodyPr wrap="square" lIns="91440" tIns="45720" rIns="91440" bIns="45720" rtlCol="0" anchor="t">
            <a:spAutoFit/>
          </a:bodyPr>
          <a:lstStyle/>
          <a:p>
            <a:pPr algn="ctr"/>
            <a:r>
              <a:rPr lang="en-US" sz="1600" dirty="0">
                <a:latin typeface="Arial Nova"/>
              </a:rPr>
              <a:t>What was individual about it?</a:t>
            </a:r>
          </a:p>
        </p:txBody>
      </p:sp>
      <p:sp>
        <p:nvSpPr>
          <p:cNvPr id="34" name="Octagon 33">
            <a:extLst>
              <a:ext uri="{FF2B5EF4-FFF2-40B4-BE49-F238E27FC236}">
                <a16:creationId xmlns:a16="http://schemas.microsoft.com/office/drawing/2014/main" id="{2DCF4A32-D997-9F40-9A95-0C70599E3DFD}"/>
              </a:ext>
            </a:extLst>
          </p:cNvPr>
          <p:cNvSpPr/>
          <p:nvPr/>
        </p:nvSpPr>
        <p:spPr>
          <a:xfrm>
            <a:off x="9375773" y="2286000"/>
            <a:ext cx="2260599" cy="2243355"/>
          </a:xfrm>
          <a:prstGeom prst="oc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3C16E188-22D1-F945-BEE0-67507FE65E63}"/>
              </a:ext>
            </a:extLst>
          </p:cNvPr>
          <p:cNvSpPr txBox="1"/>
          <p:nvPr/>
        </p:nvSpPr>
        <p:spPr>
          <a:xfrm>
            <a:off x="7400046" y="4771422"/>
            <a:ext cx="1733442" cy="584775"/>
          </a:xfrm>
          <a:prstGeom prst="rect">
            <a:avLst/>
          </a:prstGeom>
          <a:noFill/>
        </p:spPr>
        <p:txBody>
          <a:bodyPr wrap="square" lIns="91440" tIns="45720" rIns="91440" bIns="45720" rtlCol="0" anchor="t">
            <a:spAutoFit/>
          </a:bodyPr>
          <a:lstStyle/>
          <a:p>
            <a:pPr algn="ctr"/>
            <a:r>
              <a:rPr lang="en-US" sz="1600" dirty="0">
                <a:ea typeface="+mn-lt"/>
                <a:cs typeface="+mn-lt"/>
              </a:rPr>
              <a:t>What presentation skills are shown? </a:t>
            </a:r>
            <a:endParaRPr lang="en-US" dirty="0"/>
          </a:p>
        </p:txBody>
      </p:sp>
      <p:sp>
        <p:nvSpPr>
          <p:cNvPr id="38" name="TextBox 37">
            <a:extLst>
              <a:ext uri="{FF2B5EF4-FFF2-40B4-BE49-F238E27FC236}">
                <a16:creationId xmlns:a16="http://schemas.microsoft.com/office/drawing/2014/main" id="{5D755317-47CD-B54C-9260-2583D95C3E79}"/>
              </a:ext>
            </a:extLst>
          </p:cNvPr>
          <p:cNvSpPr txBox="1"/>
          <p:nvPr/>
        </p:nvSpPr>
        <p:spPr>
          <a:xfrm>
            <a:off x="7386909" y="383298"/>
            <a:ext cx="1720304" cy="861774"/>
          </a:xfrm>
          <a:prstGeom prst="rect">
            <a:avLst/>
          </a:prstGeom>
          <a:noFill/>
        </p:spPr>
        <p:txBody>
          <a:bodyPr wrap="square" lIns="91440" tIns="45720" rIns="91440" bIns="45720" rtlCol="0" anchor="t">
            <a:spAutoFit/>
          </a:bodyPr>
          <a:lstStyle/>
          <a:p>
            <a:pPr algn="ctr"/>
            <a:r>
              <a:rPr lang="en-US" sz="1600" dirty="0">
                <a:latin typeface="Arial Nova"/>
              </a:rPr>
              <a:t>What preparation skills are shown?</a:t>
            </a:r>
            <a:r>
              <a:rPr lang="en-US" dirty="0">
                <a:latin typeface="Arial Nova"/>
              </a:rPr>
              <a:t> </a:t>
            </a:r>
            <a:endParaRPr lang="en-US" dirty="0">
              <a:latin typeface="Arial Nova" panose="020B0504020202020204" pitchFamily="34" charset="0"/>
            </a:endParaRPr>
          </a:p>
        </p:txBody>
      </p:sp>
      <p:sp>
        <p:nvSpPr>
          <p:cNvPr id="40" name="TextBox 39">
            <a:extLst>
              <a:ext uri="{FF2B5EF4-FFF2-40B4-BE49-F238E27FC236}">
                <a16:creationId xmlns:a16="http://schemas.microsoft.com/office/drawing/2014/main" id="{35294535-0B51-C444-9884-3B97EEB5C082}"/>
              </a:ext>
            </a:extLst>
          </p:cNvPr>
          <p:cNvSpPr txBox="1"/>
          <p:nvPr/>
        </p:nvSpPr>
        <p:spPr>
          <a:xfrm>
            <a:off x="950474" y="4069545"/>
            <a:ext cx="1914525" cy="830997"/>
          </a:xfrm>
          <a:prstGeom prst="rect">
            <a:avLst/>
          </a:prstGeom>
          <a:noFill/>
        </p:spPr>
        <p:txBody>
          <a:bodyPr wrap="square" lIns="91440" tIns="45720" rIns="91440" bIns="45720" rtlCol="0" anchor="t">
            <a:spAutoFit/>
          </a:bodyPr>
          <a:lstStyle/>
          <a:p>
            <a:pPr algn="ctr"/>
            <a:r>
              <a:rPr lang="en-US" sz="1600" dirty="0">
                <a:latin typeface="Arial Nova"/>
              </a:rPr>
              <a:t>What was the nutritional balance?</a:t>
            </a:r>
          </a:p>
        </p:txBody>
      </p:sp>
      <p:sp>
        <p:nvSpPr>
          <p:cNvPr id="42" name="TextBox 41">
            <a:extLst>
              <a:ext uri="{FF2B5EF4-FFF2-40B4-BE49-F238E27FC236}">
                <a16:creationId xmlns:a16="http://schemas.microsoft.com/office/drawing/2014/main" id="{B08F70EA-164A-9B4B-9902-E792B4667560}"/>
              </a:ext>
            </a:extLst>
          </p:cNvPr>
          <p:cNvSpPr txBox="1"/>
          <p:nvPr/>
        </p:nvSpPr>
        <p:spPr>
          <a:xfrm>
            <a:off x="959287" y="945732"/>
            <a:ext cx="1914525" cy="584775"/>
          </a:xfrm>
          <a:prstGeom prst="rect">
            <a:avLst/>
          </a:prstGeom>
          <a:noFill/>
        </p:spPr>
        <p:txBody>
          <a:bodyPr wrap="square" lIns="91440" tIns="45720" rIns="91440" bIns="45720" rtlCol="0" anchor="t">
            <a:spAutoFit/>
          </a:bodyPr>
          <a:lstStyle/>
          <a:p>
            <a:pPr algn="ctr"/>
            <a:r>
              <a:rPr lang="en-US" sz="1600" dirty="0">
                <a:latin typeface="Arial Nova"/>
              </a:rPr>
              <a:t>What dietary group was it for?</a:t>
            </a:r>
          </a:p>
        </p:txBody>
      </p:sp>
      <p:sp>
        <p:nvSpPr>
          <p:cNvPr id="44" name="TextBox 43">
            <a:extLst>
              <a:ext uri="{FF2B5EF4-FFF2-40B4-BE49-F238E27FC236}">
                <a16:creationId xmlns:a16="http://schemas.microsoft.com/office/drawing/2014/main" id="{BDED2D0B-11C8-1647-8EC9-ED5F7371FFBE}"/>
              </a:ext>
            </a:extLst>
          </p:cNvPr>
          <p:cNvSpPr txBox="1"/>
          <p:nvPr/>
        </p:nvSpPr>
        <p:spPr>
          <a:xfrm>
            <a:off x="9545637" y="1055904"/>
            <a:ext cx="2601914" cy="1169551"/>
          </a:xfrm>
          <a:prstGeom prst="rect">
            <a:avLst/>
          </a:prstGeom>
          <a:noFill/>
        </p:spPr>
        <p:txBody>
          <a:bodyPr wrap="square" rtlCol="0">
            <a:spAutoFit/>
          </a:bodyPr>
          <a:lstStyle/>
          <a:p>
            <a:r>
              <a:rPr lang="en-US" sz="1400" b="1" u="sng">
                <a:latin typeface="Arial Nova" panose="020B0504020202020204" pitchFamily="34" charset="0"/>
              </a:rPr>
              <a:t>Task: </a:t>
            </a:r>
            <a:r>
              <a:rPr lang="en-US" sz="1400">
                <a:latin typeface="Arial Nova" panose="020B0504020202020204" pitchFamily="34" charset="0"/>
              </a:rPr>
              <a:t>Write a maximum of 5 words in each hexagon about your dishes.</a:t>
            </a:r>
          </a:p>
          <a:p>
            <a:r>
              <a:rPr lang="en-US" sz="1400">
                <a:latin typeface="Arial Nova" panose="020B0504020202020204" pitchFamily="34" charset="0"/>
              </a:rPr>
              <a:t>Use these as sentence prompts for your evaluation. </a:t>
            </a:r>
          </a:p>
        </p:txBody>
      </p:sp>
      <p:pic>
        <p:nvPicPr>
          <p:cNvPr id="46" name="Picture 31" descr="A picture containing drawing&#10;&#10;Description generated with very high confidence">
            <a:extLst>
              <a:ext uri="{FF2B5EF4-FFF2-40B4-BE49-F238E27FC236}">
                <a16:creationId xmlns:a16="http://schemas.microsoft.com/office/drawing/2014/main" id="{2D6BB98B-715C-DB47-859A-2C07306FE6A3}"/>
              </a:ext>
            </a:extLst>
          </p:cNvPr>
          <p:cNvPicPr>
            <a:picLocks noChangeAspect="1"/>
          </p:cNvPicPr>
          <p:nvPr/>
        </p:nvPicPr>
        <p:blipFill>
          <a:blip r:embed="rId2"/>
          <a:stretch>
            <a:fillRect/>
          </a:stretch>
        </p:blipFill>
        <p:spPr>
          <a:xfrm>
            <a:off x="9751325" y="5434651"/>
            <a:ext cx="1092094" cy="1092094"/>
          </a:xfrm>
          <a:prstGeom prst="rect">
            <a:avLst/>
          </a:prstGeom>
        </p:spPr>
      </p:pic>
      <p:pic>
        <p:nvPicPr>
          <p:cNvPr id="48" name="Picture 47">
            <a:extLst>
              <a:ext uri="{FF2B5EF4-FFF2-40B4-BE49-F238E27FC236}">
                <a16:creationId xmlns:a16="http://schemas.microsoft.com/office/drawing/2014/main" id="{A70813DC-6B7E-0F41-B07A-DDFF555DE87F}"/>
              </a:ext>
            </a:extLst>
          </p:cNvPr>
          <p:cNvPicPr>
            <a:picLocks noChangeAspect="1"/>
          </p:cNvPicPr>
          <p:nvPr/>
        </p:nvPicPr>
        <p:blipFill>
          <a:blip r:embed="rId3">
            <a:alphaModFix/>
          </a:blip>
          <a:stretch>
            <a:fillRect/>
          </a:stretch>
        </p:blipFill>
        <p:spPr>
          <a:xfrm>
            <a:off x="10854966" y="5492823"/>
            <a:ext cx="1092094" cy="1033922"/>
          </a:xfrm>
          <a:prstGeom prst="rect">
            <a:avLst/>
          </a:prstGeom>
        </p:spPr>
      </p:pic>
    </p:spTree>
    <p:extLst>
      <p:ext uri="{BB962C8B-B14F-4D97-AF65-F5344CB8AC3E}">
        <p14:creationId xmlns:p14="http://schemas.microsoft.com/office/powerpoint/2010/main" val="1811185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CD320-1E6C-2644-B7F4-1853336DB4DA}"/>
              </a:ext>
            </a:extLst>
          </p:cNvPr>
          <p:cNvSpPr>
            <a:spLocks noGrp="1"/>
          </p:cNvSpPr>
          <p:nvPr>
            <p:ph type="title"/>
          </p:nvPr>
        </p:nvSpPr>
        <p:spPr>
          <a:xfrm>
            <a:off x="9261475" y="208498"/>
            <a:ext cx="2692400" cy="930275"/>
          </a:xfrm>
        </p:spPr>
        <p:txBody>
          <a:bodyPr>
            <a:noAutofit/>
          </a:bodyPr>
          <a:lstStyle/>
          <a:p>
            <a:pPr algn="ctr"/>
            <a:r>
              <a:rPr lang="en-US" sz="3200">
                <a:latin typeface="Arial Nova" panose="020B0504020202020204" pitchFamily="34" charset="0"/>
              </a:rPr>
              <a:t>Honeycomb review</a:t>
            </a:r>
          </a:p>
        </p:txBody>
      </p:sp>
      <p:sp>
        <p:nvSpPr>
          <p:cNvPr id="5" name="Octagon 4">
            <a:extLst>
              <a:ext uri="{FF2B5EF4-FFF2-40B4-BE49-F238E27FC236}">
                <a16:creationId xmlns:a16="http://schemas.microsoft.com/office/drawing/2014/main" id="{3BB56B69-63AA-A74C-A633-12EACD333F39}"/>
              </a:ext>
            </a:extLst>
          </p:cNvPr>
          <p:cNvSpPr/>
          <p:nvPr/>
        </p:nvSpPr>
        <p:spPr>
          <a:xfrm>
            <a:off x="4730750" y="2257425"/>
            <a:ext cx="2324100" cy="2298700"/>
          </a:xfrm>
          <a:prstGeom prst="octagon">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ctagon 6">
            <a:extLst>
              <a:ext uri="{FF2B5EF4-FFF2-40B4-BE49-F238E27FC236}">
                <a16:creationId xmlns:a16="http://schemas.microsoft.com/office/drawing/2014/main" id="{F1E6BAE0-DD3F-AD41-AC7C-C61A6C6B8742}"/>
              </a:ext>
            </a:extLst>
          </p:cNvPr>
          <p:cNvSpPr/>
          <p:nvPr/>
        </p:nvSpPr>
        <p:spPr>
          <a:xfrm>
            <a:off x="2406650" y="2266950"/>
            <a:ext cx="2324100" cy="2298700"/>
          </a:xfrm>
          <a:prstGeom prst="oc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ctagon 8">
            <a:extLst>
              <a:ext uri="{FF2B5EF4-FFF2-40B4-BE49-F238E27FC236}">
                <a16:creationId xmlns:a16="http://schemas.microsoft.com/office/drawing/2014/main" id="{201C0FE4-3FD2-364B-A042-73BF4BBCB8E0}"/>
              </a:ext>
            </a:extLst>
          </p:cNvPr>
          <p:cNvSpPr/>
          <p:nvPr/>
        </p:nvSpPr>
        <p:spPr>
          <a:xfrm>
            <a:off x="4838700" y="190500"/>
            <a:ext cx="2114550" cy="2051050"/>
          </a:xfrm>
          <a:prstGeom prst="octagon">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ctagon 10">
            <a:extLst>
              <a:ext uri="{FF2B5EF4-FFF2-40B4-BE49-F238E27FC236}">
                <a16:creationId xmlns:a16="http://schemas.microsoft.com/office/drawing/2014/main" id="{E50DBA6C-72FA-E04A-AE7B-59A06B17C6C0}"/>
              </a:ext>
            </a:extLst>
          </p:cNvPr>
          <p:cNvSpPr/>
          <p:nvPr/>
        </p:nvSpPr>
        <p:spPr>
          <a:xfrm>
            <a:off x="4743450" y="4559300"/>
            <a:ext cx="2279650" cy="2108200"/>
          </a:xfrm>
          <a:prstGeom prst="octagon">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ctagon 12">
            <a:extLst>
              <a:ext uri="{FF2B5EF4-FFF2-40B4-BE49-F238E27FC236}">
                <a16:creationId xmlns:a16="http://schemas.microsoft.com/office/drawing/2014/main" id="{70175845-1334-2045-9FD4-4BC9AFD9885C}"/>
              </a:ext>
            </a:extLst>
          </p:cNvPr>
          <p:cNvSpPr/>
          <p:nvPr/>
        </p:nvSpPr>
        <p:spPr>
          <a:xfrm>
            <a:off x="7165975" y="380999"/>
            <a:ext cx="2095500" cy="1852613"/>
          </a:xfrm>
          <a:prstGeom prst="octagon">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ctagon 14">
            <a:extLst>
              <a:ext uri="{FF2B5EF4-FFF2-40B4-BE49-F238E27FC236}">
                <a16:creationId xmlns:a16="http://schemas.microsoft.com/office/drawing/2014/main" id="{7B338F69-FC87-6048-85F4-C92C5F6C37FE}"/>
              </a:ext>
            </a:extLst>
          </p:cNvPr>
          <p:cNvSpPr/>
          <p:nvPr/>
        </p:nvSpPr>
        <p:spPr>
          <a:xfrm>
            <a:off x="7115174" y="4559300"/>
            <a:ext cx="2260599" cy="2108200"/>
          </a:xfrm>
          <a:prstGeom prst="octagon">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ctagon 16">
            <a:extLst>
              <a:ext uri="{FF2B5EF4-FFF2-40B4-BE49-F238E27FC236}">
                <a16:creationId xmlns:a16="http://schemas.microsoft.com/office/drawing/2014/main" id="{032CD898-DA67-6A4C-BC31-92063A780B06}"/>
              </a:ext>
            </a:extLst>
          </p:cNvPr>
          <p:cNvSpPr/>
          <p:nvPr/>
        </p:nvSpPr>
        <p:spPr>
          <a:xfrm>
            <a:off x="7054850" y="2241550"/>
            <a:ext cx="2324100" cy="2298700"/>
          </a:xfrm>
          <a:prstGeom prst="oc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ctagon 18">
            <a:extLst>
              <a:ext uri="{FF2B5EF4-FFF2-40B4-BE49-F238E27FC236}">
                <a16:creationId xmlns:a16="http://schemas.microsoft.com/office/drawing/2014/main" id="{DA33BEDF-1B4A-1341-AF1D-0C9118C40A4D}"/>
              </a:ext>
            </a:extLst>
          </p:cNvPr>
          <p:cNvSpPr/>
          <p:nvPr/>
        </p:nvSpPr>
        <p:spPr>
          <a:xfrm>
            <a:off x="752475" y="650874"/>
            <a:ext cx="2324100" cy="2298700"/>
          </a:xfrm>
          <a:prstGeom prst="oc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ctagon 20">
            <a:extLst>
              <a:ext uri="{FF2B5EF4-FFF2-40B4-BE49-F238E27FC236}">
                <a16:creationId xmlns:a16="http://schemas.microsoft.com/office/drawing/2014/main" id="{8A0BDF0F-DDD4-C947-A4A2-56A0B31C1B4C}"/>
              </a:ext>
            </a:extLst>
          </p:cNvPr>
          <p:cNvSpPr/>
          <p:nvPr/>
        </p:nvSpPr>
        <p:spPr>
          <a:xfrm>
            <a:off x="746125" y="3911600"/>
            <a:ext cx="2324100" cy="2298700"/>
          </a:xfrm>
          <a:prstGeom prst="octagon">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EC7ECF-993D-414D-A201-B55F692F50A7}"/>
              </a:ext>
            </a:extLst>
          </p:cNvPr>
          <p:cNvSpPr txBox="1"/>
          <p:nvPr/>
        </p:nvSpPr>
        <p:spPr>
          <a:xfrm>
            <a:off x="5168900" y="2404679"/>
            <a:ext cx="1435100" cy="646331"/>
          </a:xfrm>
          <a:prstGeom prst="rect">
            <a:avLst/>
          </a:prstGeom>
          <a:noFill/>
        </p:spPr>
        <p:txBody>
          <a:bodyPr wrap="square" lIns="91440" tIns="45720" rIns="91440" bIns="45720" rtlCol="0" anchor="t">
            <a:spAutoFit/>
          </a:bodyPr>
          <a:lstStyle/>
          <a:p>
            <a:pPr algn="ctr"/>
            <a:r>
              <a:rPr lang="en-US" dirty="0">
                <a:latin typeface="Arial Nova"/>
              </a:rPr>
              <a:t>What could you make?</a:t>
            </a:r>
          </a:p>
        </p:txBody>
      </p:sp>
      <p:sp>
        <p:nvSpPr>
          <p:cNvPr id="24" name="TextBox 23">
            <a:extLst>
              <a:ext uri="{FF2B5EF4-FFF2-40B4-BE49-F238E27FC236}">
                <a16:creationId xmlns:a16="http://schemas.microsoft.com/office/drawing/2014/main" id="{71A93787-3ED7-184C-BAA0-135B13E09D73}"/>
              </a:ext>
            </a:extLst>
          </p:cNvPr>
          <p:cNvSpPr txBox="1"/>
          <p:nvPr/>
        </p:nvSpPr>
        <p:spPr>
          <a:xfrm>
            <a:off x="5063360" y="4568770"/>
            <a:ext cx="1645305" cy="1107996"/>
          </a:xfrm>
          <a:prstGeom prst="rect">
            <a:avLst/>
          </a:prstGeom>
          <a:noFill/>
        </p:spPr>
        <p:txBody>
          <a:bodyPr wrap="square" lIns="91440" tIns="45720" rIns="91440" bIns="45720" rtlCol="0" anchor="t">
            <a:spAutoFit/>
          </a:bodyPr>
          <a:lstStyle/>
          <a:p>
            <a:pPr algn="ctr"/>
            <a:r>
              <a:rPr lang="en-US" sz="1600" dirty="0">
                <a:latin typeface="Arial Nova"/>
              </a:rPr>
              <a:t>How is your product environmentally friendly</a:t>
            </a:r>
            <a:r>
              <a:rPr lang="en-US" dirty="0">
                <a:latin typeface="Arial Nova"/>
              </a:rPr>
              <a:t>?</a:t>
            </a:r>
          </a:p>
        </p:txBody>
      </p:sp>
      <p:sp>
        <p:nvSpPr>
          <p:cNvPr id="26" name="TextBox 25">
            <a:extLst>
              <a:ext uri="{FF2B5EF4-FFF2-40B4-BE49-F238E27FC236}">
                <a16:creationId xmlns:a16="http://schemas.microsoft.com/office/drawing/2014/main" id="{D35A8378-ECA4-5442-AC7C-F9574DC72E94}"/>
              </a:ext>
            </a:extLst>
          </p:cNvPr>
          <p:cNvSpPr txBox="1"/>
          <p:nvPr/>
        </p:nvSpPr>
        <p:spPr>
          <a:xfrm>
            <a:off x="5248275" y="159266"/>
            <a:ext cx="1435100" cy="923330"/>
          </a:xfrm>
          <a:prstGeom prst="rect">
            <a:avLst/>
          </a:prstGeom>
          <a:noFill/>
        </p:spPr>
        <p:txBody>
          <a:bodyPr wrap="square" rtlCol="0">
            <a:spAutoFit/>
          </a:bodyPr>
          <a:lstStyle/>
          <a:p>
            <a:pPr algn="ctr"/>
            <a:r>
              <a:rPr lang="en-US">
                <a:latin typeface="Arial Nova" panose="020B0504020202020204" pitchFamily="34" charset="0"/>
              </a:rPr>
              <a:t>How did you reduce wastage?</a:t>
            </a:r>
          </a:p>
        </p:txBody>
      </p:sp>
      <p:sp>
        <p:nvSpPr>
          <p:cNvPr id="28" name="TextBox 27">
            <a:extLst>
              <a:ext uri="{FF2B5EF4-FFF2-40B4-BE49-F238E27FC236}">
                <a16:creationId xmlns:a16="http://schemas.microsoft.com/office/drawing/2014/main" id="{9D1A77C8-6A7C-0E41-AF18-B5AE54F62CBB}"/>
              </a:ext>
            </a:extLst>
          </p:cNvPr>
          <p:cNvSpPr txBox="1"/>
          <p:nvPr/>
        </p:nvSpPr>
        <p:spPr>
          <a:xfrm>
            <a:off x="7504112" y="2303243"/>
            <a:ext cx="1520825" cy="584775"/>
          </a:xfrm>
          <a:prstGeom prst="rect">
            <a:avLst/>
          </a:prstGeom>
          <a:noFill/>
        </p:spPr>
        <p:txBody>
          <a:bodyPr wrap="square" lIns="91440" tIns="45720" rIns="91440" bIns="45720" rtlCol="0" anchor="t">
            <a:spAutoFit/>
          </a:bodyPr>
          <a:lstStyle/>
          <a:p>
            <a:pPr algn="ctr"/>
            <a:r>
              <a:rPr lang="en-US" sz="1600" dirty="0">
                <a:latin typeface="Arial Nova"/>
              </a:rPr>
              <a:t>What went well?</a:t>
            </a:r>
          </a:p>
        </p:txBody>
      </p:sp>
      <p:sp>
        <p:nvSpPr>
          <p:cNvPr id="30" name="TextBox 29">
            <a:extLst>
              <a:ext uri="{FF2B5EF4-FFF2-40B4-BE49-F238E27FC236}">
                <a16:creationId xmlns:a16="http://schemas.microsoft.com/office/drawing/2014/main" id="{4733649A-9CE8-DB44-B67E-5EB9CEE6EA36}"/>
              </a:ext>
            </a:extLst>
          </p:cNvPr>
          <p:cNvSpPr txBox="1"/>
          <p:nvPr/>
        </p:nvSpPr>
        <p:spPr>
          <a:xfrm>
            <a:off x="9785350" y="2303243"/>
            <a:ext cx="1435100" cy="830997"/>
          </a:xfrm>
          <a:prstGeom prst="rect">
            <a:avLst/>
          </a:prstGeom>
          <a:noFill/>
        </p:spPr>
        <p:txBody>
          <a:bodyPr wrap="square" lIns="91440" tIns="45720" rIns="91440" bIns="45720" rtlCol="0" anchor="t">
            <a:spAutoFit/>
          </a:bodyPr>
          <a:lstStyle/>
          <a:p>
            <a:pPr algn="ctr"/>
            <a:r>
              <a:rPr lang="en-US" sz="1600" dirty="0">
                <a:latin typeface="Arial Nova"/>
              </a:rPr>
              <a:t> What cooking skills are shown?</a:t>
            </a:r>
          </a:p>
        </p:txBody>
      </p:sp>
      <p:sp>
        <p:nvSpPr>
          <p:cNvPr id="32" name="TextBox 31">
            <a:extLst>
              <a:ext uri="{FF2B5EF4-FFF2-40B4-BE49-F238E27FC236}">
                <a16:creationId xmlns:a16="http://schemas.microsoft.com/office/drawing/2014/main" id="{0C9E9B33-40A8-6848-80FD-EA869FC2450E}"/>
              </a:ext>
            </a:extLst>
          </p:cNvPr>
          <p:cNvSpPr txBox="1"/>
          <p:nvPr/>
        </p:nvSpPr>
        <p:spPr>
          <a:xfrm>
            <a:off x="2913062" y="2473235"/>
            <a:ext cx="1435100" cy="830997"/>
          </a:xfrm>
          <a:prstGeom prst="rect">
            <a:avLst/>
          </a:prstGeom>
          <a:noFill/>
        </p:spPr>
        <p:txBody>
          <a:bodyPr wrap="square" lIns="91440" tIns="45720" rIns="91440" bIns="45720" rtlCol="0" anchor="t">
            <a:spAutoFit/>
          </a:bodyPr>
          <a:lstStyle/>
          <a:p>
            <a:pPr algn="ctr"/>
            <a:r>
              <a:rPr lang="en-US" sz="1600" dirty="0">
                <a:latin typeface="Arial Nova"/>
              </a:rPr>
              <a:t>What was individual about it?</a:t>
            </a:r>
          </a:p>
        </p:txBody>
      </p:sp>
      <p:sp>
        <p:nvSpPr>
          <p:cNvPr id="34" name="Octagon 33">
            <a:extLst>
              <a:ext uri="{FF2B5EF4-FFF2-40B4-BE49-F238E27FC236}">
                <a16:creationId xmlns:a16="http://schemas.microsoft.com/office/drawing/2014/main" id="{2DCF4A32-D997-9F40-9A95-0C70599E3DFD}"/>
              </a:ext>
            </a:extLst>
          </p:cNvPr>
          <p:cNvSpPr/>
          <p:nvPr/>
        </p:nvSpPr>
        <p:spPr>
          <a:xfrm>
            <a:off x="9375773" y="2286000"/>
            <a:ext cx="2260599" cy="2243355"/>
          </a:xfrm>
          <a:prstGeom prst="oc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3C16E188-22D1-F945-BEE0-67507FE65E63}"/>
              </a:ext>
            </a:extLst>
          </p:cNvPr>
          <p:cNvSpPr txBox="1"/>
          <p:nvPr/>
        </p:nvSpPr>
        <p:spPr>
          <a:xfrm>
            <a:off x="7400046" y="4771422"/>
            <a:ext cx="1733442" cy="584775"/>
          </a:xfrm>
          <a:prstGeom prst="rect">
            <a:avLst/>
          </a:prstGeom>
          <a:noFill/>
        </p:spPr>
        <p:txBody>
          <a:bodyPr wrap="square" lIns="91440" tIns="45720" rIns="91440" bIns="45720" rtlCol="0" anchor="t">
            <a:spAutoFit/>
          </a:bodyPr>
          <a:lstStyle/>
          <a:p>
            <a:pPr algn="ctr"/>
            <a:r>
              <a:rPr lang="en-US" sz="1600" dirty="0">
                <a:ea typeface="+mn-lt"/>
                <a:cs typeface="+mn-lt"/>
              </a:rPr>
              <a:t>What presentation skills are shown? </a:t>
            </a:r>
            <a:endParaRPr lang="en-US" dirty="0"/>
          </a:p>
        </p:txBody>
      </p:sp>
      <p:sp>
        <p:nvSpPr>
          <p:cNvPr id="38" name="TextBox 37">
            <a:extLst>
              <a:ext uri="{FF2B5EF4-FFF2-40B4-BE49-F238E27FC236}">
                <a16:creationId xmlns:a16="http://schemas.microsoft.com/office/drawing/2014/main" id="{5D755317-47CD-B54C-9260-2583D95C3E79}"/>
              </a:ext>
            </a:extLst>
          </p:cNvPr>
          <p:cNvSpPr txBox="1"/>
          <p:nvPr/>
        </p:nvSpPr>
        <p:spPr>
          <a:xfrm>
            <a:off x="7386909" y="383298"/>
            <a:ext cx="1720304" cy="861774"/>
          </a:xfrm>
          <a:prstGeom prst="rect">
            <a:avLst/>
          </a:prstGeom>
          <a:noFill/>
        </p:spPr>
        <p:txBody>
          <a:bodyPr wrap="square" lIns="91440" tIns="45720" rIns="91440" bIns="45720" rtlCol="0" anchor="t">
            <a:spAutoFit/>
          </a:bodyPr>
          <a:lstStyle/>
          <a:p>
            <a:pPr algn="ctr"/>
            <a:r>
              <a:rPr lang="en-US" sz="1600" dirty="0">
                <a:latin typeface="Arial Nova"/>
              </a:rPr>
              <a:t>What preparation skills are shown?</a:t>
            </a:r>
            <a:r>
              <a:rPr lang="en-US" dirty="0">
                <a:latin typeface="Arial Nova"/>
              </a:rPr>
              <a:t> </a:t>
            </a:r>
            <a:endParaRPr lang="en-US" dirty="0">
              <a:latin typeface="Arial Nova" panose="020B0504020202020204" pitchFamily="34" charset="0"/>
            </a:endParaRPr>
          </a:p>
        </p:txBody>
      </p:sp>
      <p:sp>
        <p:nvSpPr>
          <p:cNvPr id="40" name="TextBox 39">
            <a:extLst>
              <a:ext uri="{FF2B5EF4-FFF2-40B4-BE49-F238E27FC236}">
                <a16:creationId xmlns:a16="http://schemas.microsoft.com/office/drawing/2014/main" id="{35294535-0B51-C444-9884-3B97EEB5C082}"/>
              </a:ext>
            </a:extLst>
          </p:cNvPr>
          <p:cNvSpPr txBox="1"/>
          <p:nvPr/>
        </p:nvSpPr>
        <p:spPr>
          <a:xfrm>
            <a:off x="950474" y="4069545"/>
            <a:ext cx="1914525" cy="830997"/>
          </a:xfrm>
          <a:prstGeom prst="rect">
            <a:avLst/>
          </a:prstGeom>
          <a:noFill/>
        </p:spPr>
        <p:txBody>
          <a:bodyPr wrap="square" lIns="91440" tIns="45720" rIns="91440" bIns="45720" rtlCol="0" anchor="t">
            <a:spAutoFit/>
          </a:bodyPr>
          <a:lstStyle/>
          <a:p>
            <a:pPr algn="ctr"/>
            <a:r>
              <a:rPr lang="en-US" sz="1600" dirty="0">
                <a:latin typeface="Arial Nova"/>
              </a:rPr>
              <a:t>What was the nutritional balance?</a:t>
            </a:r>
          </a:p>
        </p:txBody>
      </p:sp>
      <p:sp>
        <p:nvSpPr>
          <p:cNvPr id="42" name="TextBox 41">
            <a:extLst>
              <a:ext uri="{FF2B5EF4-FFF2-40B4-BE49-F238E27FC236}">
                <a16:creationId xmlns:a16="http://schemas.microsoft.com/office/drawing/2014/main" id="{B08F70EA-164A-9B4B-9902-E792B4667560}"/>
              </a:ext>
            </a:extLst>
          </p:cNvPr>
          <p:cNvSpPr txBox="1"/>
          <p:nvPr/>
        </p:nvSpPr>
        <p:spPr>
          <a:xfrm>
            <a:off x="959287" y="945732"/>
            <a:ext cx="1914525" cy="584775"/>
          </a:xfrm>
          <a:prstGeom prst="rect">
            <a:avLst/>
          </a:prstGeom>
          <a:noFill/>
        </p:spPr>
        <p:txBody>
          <a:bodyPr wrap="square" lIns="91440" tIns="45720" rIns="91440" bIns="45720" rtlCol="0" anchor="t">
            <a:spAutoFit/>
          </a:bodyPr>
          <a:lstStyle/>
          <a:p>
            <a:pPr algn="ctr"/>
            <a:r>
              <a:rPr lang="en-US" sz="1600" dirty="0">
                <a:latin typeface="Arial Nova"/>
              </a:rPr>
              <a:t>What dietary group was it for?</a:t>
            </a:r>
          </a:p>
        </p:txBody>
      </p:sp>
      <p:sp>
        <p:nvSpPr>
          <p:cNvPr id="44" name="TextBox 43">
            <a:extLst>
              <a:ext uri="{FF2B5EF4-FFF2-40B4-BE49-F238E27FC236}">
                <a16:creationId xmlns:a16="http://schemas.microsoft.com/office/drawing/2014/main" id="{BDED2D0B-11C8-1647-8EC9-ED5F7371FFBE}"/>
              </a:ext>
            </a:extLst>
          </p:cNvPr>
          <p:cNvSpPr txBox="1"/>
          <p:nvPr/>
        </p:nvSpPr>
        <p:spPr>
          <a:xfrm>
            <a:off x="9545637" y="1055904"/>
            <a:ext cx="2601914" cy="1169551"/>
          </a:xfrm>
          <a:prstGeom prst="rect">
            <a:avLst/>
          </a:prstGeom>
          <a:noFill/>
        </p:spPr>
        <p:txBody>
          <a:bodyPr wrap="square" rtlCol="0">
            <a:spAutoFit/>
          </a:bodyPr>
          <a:lstStyle/>
          <a:p>
            <a:r>
              <a:rPr lang="en-US" sz="1400" b="1" u="sng">
                <a:latin typeface="Arial Nova" panose="020B0504020202020204" pitchFamily="34" charset="0"/>
              </a:rPr>
              <a:t>Task: </a:t>
            </a:r>
            <a:r>
              <a:rPr lang="en-US" sz="1400">
                <a:latin typeface="Arial Nova" panose="020B0504020202020204" pitchFamily="34" charset="0"/>
              </a:rPr>
              <a:t>Write a maximum of 5 words in each hexagon about your dishes.</a:t>
            </a:r>
          </a:p>
          <a:p>
            <a:r>
              <a:rPr lang="en-US" sz="1400">
                <a:latin typeface="Arial Nova" panose="020B0504020202020204" pitchFamily="34" charset="0"/>
              </a:rPr>
              <a:t>Use these as sentence prompts for your evaluation. </a:t>
            </a:r>
          </a:p>
        </p:txBody>
      </p:sp>
      <p:pic>
        <p:nvPicPr>
          <p:cNvPr id="46" name="Picture 31" descr="A picture containing drawing&#10;&#10;Description generated with very high confidence">
            <a:extLst>
              <a:ext uri="{FF2B5EF4-FFF2-40B4-BE49-F238E27FC236}">
                <a16:creationId xmlns:a16="http://schemas.microsoft.com/office/drawing/2014/main" id="{2D6BB98B-715C-DB47-859A-2C07306FE6A3}"/>
              </a:ext>
            </a:extLst>
          </p:cNvPr>
          <p:cNvPicPr>
            <a:picLocks noChangeAspect="1"/>
          </p:cNvPicPr>
          <p:nvPr/>
        </p:nvPicPr>
        <p:blipFill>
          <a:blip r:embed="rId2"/>
          <a:stretch>
            <a:fillRect/>
          </a:stretch>
        </p:blipFill>
        <p:spPr>
          <a:xfrm>
            <a:off x="9751325" y="5434651"/>
            <a:ext cx="1092094" cy="1092094"/>
          </a:xfrm>
          <a:prstGeom prst="rect">
            <a:avLst/>
          </a:prstGeom>
        </p:spPr>
      </p:pic>
      <p:pic>
        <p:nvPicPr>
          <p:cNvPr id="48" name="Picture 47">
            <a:extLst>
              <a:ext uri="{FF2B5EF4-FFF2-40B4-BE49-F238E27FC236}">
                <a16:creationId xmlns:a16="http://schemas.microsoft.com/office/drawing/2014/main" id="{A70813DC-6B7E-0F41-B07A-DDFF555DE87F}"/>
              </a:ext>
            </a:extLst>
          </p:cNvPr>
          <p:cNvPicPr>
            <a:picLocks noChangeAspect="1"/>
          </p:cNvPicPr>
          <p:nvPr/>
        </p:nvPicPr>
        <p:blipFill>
          <a:blip r:embed="rId3">
            <a:alphaModFix/>
          </a:blip>
          <a:stretch>
            <a:fillRect/>
          </a:stretch>
        </p:blipFill>
        <p:spPr>
          <a:xfrm>
            <a:off x="10854966" y="5492823"/>
            <a:ext cx="1092094" cy="1033922"/>
          </a:xfrm>
          <a:prstGeom prst="rect">
            <a:avLst/>
          </a:prstGeom>
        </p:spPr>
      </p:pic>
    </p:spTree>
    <p:extLst>
      <p:ext uri="{BB962C8B-B14F-4D97-AF65-F5344CB8AC3E}">
        <p14:creationId xmlns:p14="http://schemas.microsoft.com/office/powerpoint/2010/main" val="766492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CD320-1E6C-2644-B7F4-1853336DB4DA}"/>
              </a:ext>
            </a:extLst>
          </p:cNvPr>
          <p:cNvSpPr>
            <a:spLocks noGrp="1"/>
          </p:cNvSpPr>
          <p:nvPr>
            <p:ph type="title"/>
          </p:nvPr>
        </p:nvSpPr>
        <p:spPr>
          <a:xfrm>
            <a:off x="9261475" y="208498"/>
            <a:ext cx="2692400" cy="930275"/>
          </a:xfrm>
        </p:spPr>
        <p:txBody>
          <a:bodyPr>
            <a:noAutofit/>
          </a:bodyPr>
          <a:lstStyle/>
          <a:p>
            <a:pPr algn="ctr"/>
            <a:r>
              <a:rPr lang="en-US" sz="3200">
                <a:latin typeface="Arial Nova" panose="020B0504020202020204" pitchFamily="34" charset="0"/>
              </a:rPr>
              <a:t>Honeycomb review</a:t>
            </a:r>
          </a:p>
        </p:txBody>
      </p:sp>
      <p:sp>
        <p:nvSpPr>
          <p:cNvPr id="5" name="Octagon 4">
            <a:extLst>
              <a:ext uri="{FF2B5EF4-FFF2-40B4-BE49-F238E27FC236}">
                <a16:creationId xmlns:a16="http://schemas.microsoft.com/office/drawing/2014/main" id="{3BB56B69-63AA-A74C-A633-12EACD333F39}"/>
              </a:ext>
            </a:extLst>
          </p:cNvPr>
          <p:cNvSpPr/>
          <p:nvPr/>
        </p:nvSpPr>
        <p:spPr>
          <a:xfrm>
            <a:off x="4730750" y="2257425"/>
            <a:ext cx="2324100" cy="2298700"/>
          </a:xfrm>
          <a:prstGeom prst="octagon">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ctagon 6">
            <a:extLst>
              <a:ext uri="{FF2B5EF4-FFF2-40B4-BE49-F238E27FC236}">
                <a16:creationId xmlns:a16="http://schemas.microsoft.com/office/drawing/2014/main" id="{F1E6BAE0-DD3F-AD41-AC7C-C61A6C6B8742}"/>
              </a:ext>
            </a:extLst>
          </p:cNvPr>
          <p:cNvSpPr/>
          <p:nvPr/>
        </p:nvSpPr>
        <p:spPr>
          <a:xfrm>
            <a:off x="2406650" y="2266950"/>
            <a:ext cx="2324100" cy="2298700"/>
          </a:xfrm>
          <a:prstGeom prst="oc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ctagon 8">
            <a:extLst>
              <a:ext uri="{FF2B5EF4-FFF2-40B4-BE49-F238E27FC236}">
                <a16:creationId xmlns:a16="http://schemas.microsoft.com/office/drawing/2014/main" id="{201C0FE4-3FD2-364B-A042-73BF4BBCB8E0}"/>
              </a:ext>
            </a:extLst>
          </p:cNvPr>
          <p:cNvSpPr/>
          <p:nvPr/>
        </p:nvSpPr>
        <p:spPr>
          <a:xfrm>
            <a:off x="4838700" y="190500"/>
            <a:ext cx="2114550" cy="2051050"/>
          </a:xfrm>
          <a:prstGeom prst="octagon">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ctagon 10">
            <a:extLst>
              <a:ext uri="{FF2B5EF4-FFF2-40B4-BE49-F238E27FC236}">
                <a16:creationId xmlns:a16="http://schemas.microsoft.com/office/drawing/2014/main" id="{E50DBA6C-72FA-E04A-AE7B-59A06B17C6C0}"/>
              </a:ext>
            </a:extLst>
          </p:cNvPr>
          <p:cNvSpPr/>
          <p:nvPr/>
        </p:nvSpPr>
        <p:spPr>
          <a:xfrm>
            <a:off x="4743450" y="4559300"/>
            <a:ext cx="2279650" cy="2108200"/>
          </a:xfrm>
          <a:prstGeom prst="octagon">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ctagon 12">
            <a:extLst>
              <a:ext uri="{FF2B5EF4-FFF2-40B4-BE49-F238E27FC236}">
                <a16:creationId xmlns:a16="http://schemas.microsoft.com/office/drawing/2014/main" id="{70175845-1334-2045-9FD4-4BC9AFD9885C}"/>
              </a:ext>
            </a:extLst>
          </p:cNvPr>
          <p:cNvSpPr/>
          <p:nvPr/>
        </p:nvSpPr>
        <p:spPr>
          <a:xfrm>
            <a:off x="7165975" y="380999"/>
            <a:ext cx="2095500" cy="1852613"/>
          </a:xfrm>
          <a:prstGeom prst="octagon">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ctagon 14">
            <a:extLst>
              <a:ext uri="{FF2B5EF4-FFF2-40B4-BE49-F238E27FC236}">
                <a16:creationId xmlns:a16="http://schemas.microsoft.com/office/drawing/2014/main" id="{7B338F69-FC87-6048-85F4-C92C5F6C37FE}"/>
              </a:ext>
            </a:extLst>
          </p:cNvPr>
          <p:cNvSpPr/>
          <p:nvPr/>
        </p:nvSpPr>
        <p:spPr>
          <a:xfrm>
            <a:off x="7115174" y="4559300"/>
            <a:ext cx="2260599" cy="2108200"/>
          </a:xfrm>
          <a:prstGeom prst="octagon">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ctagon 16">
            <a:extLst>
              <a:ext uri="{FF2B5EF4-FFF2-40B4-BE49-F238E27FC236}">
                <a16:creationId xmlns:a16="http://schemas.microsoft.com/office/drawing/2014/main" id="{032CD898-DA67-6A4C-BC31-92063A780B06}"/>
              </a:ext>
            </a:extLst>
          </p:cNvPr>
          <p:cNvSpPr/>
          <p:nvPr/>
        </p:nvSpPr>
        <p:spPr>
          <a:xfrm>
            <a:off x="7054850" y="2241550"/>
            <a:ext cx="2324100" cy="2298700"/>
          </a:xfrm>
          <a:prstGeom prst="oc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ctagon 18">
            <a:extLst>
              <a:ext uri="{FF2B5EF4-FFF2-40B4-BE49-F238E27FC236}">
                <a16:creationId xmlns:a16="http://schemas.microsoft.com/office/drawing/2014/main" id="{DA33BEDF-1B4A-1341-AF1D-0C9118C40A4D}"/>
              </a:ext>
            </a:extLst>
          </p:cNvPr>
          <p:cNvSpPr/>
          <p:nvPr/>
        </p:nvSpPr>
        <p:spPr>
          <a:xfrm>
            <a:off x="752475" y="650874"/>
            <a:ext cx="2324100" cy="2298700"/>
          </a:xfrm>
          <a:prstGeom prst="oc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ctagon 20">
            <a:extLst>
              <a:ext uri="{FF2B5EF4-FFF2-40B4-BE49-F238E27FC236}">
                <a16:creationId xmlns:a16="http://schemas.microsoft.com/office/drawing/2014/main" id="{8A0BDF0F-DDD4-C947-A4A2-56A0B31C1B4C}"/>
              </a:ext>
            </a:extLst>
          </p:cNvPr>
          <p:cNvSpPr/>
          <p:nvPr/>
        </p:nvSpPr>
        <p:spPr>
          <a:xfrm>
            <a:off x="746125" y="3911600"/>
            <a:ext cx="2324100" cy="2298700"/>
          </a:xfrm>
          <a:prstGeom prst="octagon">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EC7ECF-993D-414D-A201-B55F692F50A7}"/>
              </a:ext>
            </a:extLst>
          </p:cNvPr>
          <p:cNvSpPr txBox="1"/>
          <p:nvPr/>
        </p:nvSpPr>
        <p:spPr>
          <a:xfrm>
            <a:off x="5168900" y="2404679"/>
            <a:ext cx="1435100" cy="646331"/>
          </a:xfrm>
          <a:prstGeom prst="rect">
            <a:avLst/>
          </a:prstGeom>
          <a:noFill/>
        </p:spPr>
        <p:txBody>
          <a:bodyPr wrap="square" lIns="91440" tIns="45720" rIns="91440" bIns="45720" rtlCol="0" anchor="t">
            <a:spAutoFit/>
          </a:bodyPr>
          <a:lstStyle/>
          <a:p>
            <a:pPr algn="ctr"/>
            <a:r>
              <a:rPr lang="en-US" dirty="0">
                <a:latin typeface="Arial Nova"/>
              </a:rPr>
              <a:t>What could you make?</a:t>
            </a:r>
          </a:p>
        </p:txBody>
      </p:sp>
      <p:sp>
        <p:nvSpPr>
          <p:cNvPr id="24" name="TextBox 23">
            <a:extLst>
              <a:ext uri="{FF2B5EF4-FFF2-40B4-BE49-F238E27FC236}">
                <a16:creationId xmlns:a16="http://schemas.microsoft.com/office/drawing/2014/main" id="{71A93787-3ED7-184C-BAA0-135B13E09D73}"/>
              </a:ext>
            </a:extLst>
          </p:cNvPr>
          <p:cNvSpPr txBox="1"/>
          <p:nvPr/>
        </p:nvSpPr>
        <p:spPr>
          <a:xfrm>
            <a:off x="5063360" y="4568770"/>
            <a:ext cx="1645305" cy="1107996"/>
          </a:xfrm>
          <a:prstGeom prst="rect">
            <a:avLst/>
          </a:prstGeom>
          <a:noFill/>
        </p:spPr>
        <p:txBody>
          <a:bodyPr wrap="square" lIns="91440" tIns="45720" rIns="91440" bIns="45720" rtlCol="0" anchor="t">
            <a:spAutoFit/>
          </a:bodyPr>
          <a:lstStyle/>
          <a:p>
            <a:pPr algn="ctr"/>
            <a:r>
              <a:rPr lang="en-US" sz="1600" dirty="0">
                <a:latin typeface="Arial Nova"/>
              </a:rPr>
              <a:t>How is your product environmentally friendly</a:t>
            </a:r>
            <a:r>
              <a:rPr lang="en-US" dirty="0">
                <a:latin typeface="Arial Nova"/>
              </a:rPr>
              <a:t>?</a:t>
            </a:r>
          </a:p>
        </p:txBody>
      </p:sp>
      <p:sp>
        <p:nvSpPr>
          <p:cNvPr id="26" name="TextBox 25">
            <a:extLst>
              <a:ext uri="{FF2B5EF4-FFF2-40B4-BE49-F238E27FC236}">
                <a16:creationId xmlns:a16="http://schemas.microsoft.com/office/drawing/2014/main" id="{D35A8378-ECA4-5442-AC7C-F9574DC72E94}"/>
              </a:ext>
            </a:extLst>
          </p:cNvPr>
          <p:cNvSpPr txBox="1"/>
          <p:nvPr/>
        </p:nvSpPr>
        <p:spPr>
          <a:xfrm>
            <a:off x="5248275" y="159266"/>
            <a:ext cx="1435100" cy="923330"/>
          </a:xfrm>
          <a:prstGeom prst="rect">
            <a:avLst/>
          </a:prstGeom>
          <a:noFill/>
        </p:spPr>
        <p:txBody>
          <a:bodyPr wrap="square" rtlCol="0">
            <a:spAutoFit/>
          </a:bodyPr>
          <a:lstStyle/>
          <a:p>
            <a:pPr algn="ctr"/>
            <a:r>
              <a:rPr lang="en-US">
                <a:latin typeface="Arial Nova" panose="020B0504020202020204" pitchFamily="34" charset="0"/>
              </a:rPr>
              <a:t>How did you reduce wastage?</a:t>
            </a:r>
          </a:p>
        </p:txBody>
      </p:sp>
      <p:sp>
        <p:nvSpPr>
          <p:cNvPr id="28" name="TextBox 27">
            <a:extLst>
              <a:ext uri="{FF2B5EF4-FFF2-40B4-BE49-F238E27FC236}">
                <a16:creationId xmlns:a16="http://schemas.microsoft.com/office/drawing/2014/main" id="{9D1A77C8-6A7C-0E41-AF18-B5AE54F62CBB}"/>
              </a:ext>
            </a:extLst>
          </p:cNvPr>
          <p:cNvSpPr txBox="1"/>
          <p:nvPr/>
        </p:nvSpPr>
        <p:spPr>
          <a:xfrm>
            <a:off x="7504112" y="2303243"/>
            <a:ext cx="1520825" cy="584775"/>
          </a:xfrm>
          <a:prstGeom prst="rect">
            <a:avLst/>
          </a:prstGeom>
          <a:noFill/>
        </p:spPr>
        <p:txBody>
          <a:bodyPr wrap="square" lIns="91440" tIns="45720" rIns="91440" bIns="45720" rtlCol="0" anchor="t">
            <a:spAutoFit/>
          </a:bodyPr>
          <a:lstStyle/>
          <a:p>
            <a:pPr algn="ctr"/>
            <a:r>
              <a:rPr lang="en-US" sz="1600" dirty="0">
                <a:latin typeface="Arial Nova"/>
              </a:rPr>
              <a:t>What went well?</a:t>
            </a:r>
          </a:p>
        </p:txBody>
      </p:sp>
      <p:sp>
        <p:nvSpPr>
          <p:cNvPr id="30" name="TextBox 29">
            <a:extLst>
              <a:ext uri="{FF2B5EF4-FFF2-40B4-BE49-F238E27FC236}">
                <a16:creationId xmlns:a16="http://schemas.microsoft.com/office/drawing/2014/main" id="{4733649A-9CE8-DB44-B67E-5EB9CEE6EA36}"/>
              </a:ext>
            </a:extLst>
          </p:cNvPr>
          <p:cNvSpPr txBox="1"/>
          <p:nvPr/>
        </p:nvSpPr>
        <p:spPr>
          <a:xfrm>
            <a:off x="9785350" y="2303243"/>
            <a:ext cx="1435100" cy="830997"/>
          </a:xfrm>
          <a:prstGeom prst="rect">
            <a:avLst/>
          </a:prstGeom>
          <a:noFill/>
        </p:spPr>
        <p:txBody>
          <a:bodyPr wrap="square" lIns="91440" tIns="45720" rIns="91440" bIns="45720" rtlCol="0" anchor="t">
            <a:spAutoFit/>
          </a:bodyPr>
          <a:lstStyle/>
          <a:p>
            <a:pPr algn="ctr"/>
            <a:r>
              <a:rPr lang="en-US" sz="1600" dirty="0">
                <a:latin typeface="Arial Nova"/>
              </a:rPr>
              <a:t> What cooking skills are shown?</a:t>
            </a:r>
          </a:p>
        </p:txBody>
      </p:sp>
      <p:sp>
        <p:nvSpPr>
          <p:cNvPr id="32" name="TextBox 31">
            <a:extLst>
              <a:ext uri="{FF2B5EF4-FFF2-40B4-BE49-F238E27FC236}">
                <a16:creationId xmlns:a16="http://schemas.microsoft.com/office/drawing/2014/main" id="{0C9E9B33-40A8-6848-80FD-EA869FC2450E}"/>
              </a:ext>
            </a:extLst>
          </p:cNvPr>
          <p:cNvSpPr txBox="1"/>
          <p:nvPr/>
        </p:nvSpPr>
        <p:spPr>
          <a:xfrm>
            <a:off x="2913062" y="2473235"/>
            <a:ext cx="1435100" cy="830997"/>
          </a:xfrm>
          <a:prstGeom prst="rect">
            <a:avLst/>
          </a:prstGeom>
          <a:noFill/>
        </p:spPr>
        <p:txBody>
          <a:bodyPr wrap="square" lIns="91440" tIns="45720" rIns="91440" bIns="45720" rtlCol="0" anchor="t">
            <a:spAutoFit/>
          </a:bodyPr>
          <a:lstStyle/>
          <a:p>
            <a:pPr algn="ctr"/>
            <a:r>
              <a:rPr lang="en-US" sz="1600" dirty="0">
                <a:latin typeface="Arial Nova"/>
              </a:rPr>
              <a:t>What was individual about it?</a:t>
            </a:r>
          </a:p>
        </p:txBody>
      </p:sp>
      <p:sp>
        <p:nvSpPr>
          <p:cNvPr id="34" name="Octagon 33">
            <a:extLst>
              <a:ext uri="{FF2B5EF4-FFF2-40B4-BE49-F238E27FC236}">
                <a16:creationId xmlns:a16="http://schemas.microsoft.com/office/drawing/2014/main" id="{2DCF4A32-D997-9F40-9A95-0C70599E3DFD}"/>
              </a:ext>
            </a:extLst>
          </p:cNvPr>
          <p:cNvSpPr/>
          <p:nvPr/>
        </p:nvSpPr>
        <p:spPr>
          <a:xfrm>
            <a:off x="9375773" y="2286000"/>
            <a:ext cx="2260599" cy="2243355"/>
          </a:xfrm>
          <a:prstGeom prst="oc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3C16E188-22D1-F945-BEE0-67507FE65E63}"/>
              </a:ext>
            </a:extLst>
          </p:cNvPr>
          <p:cNvSpPr txBox="1"/>
          <p:nvPr/>
        </p:nvSpPr>
        <p:spPr>
          <a:xfrm>
            <a:off x="7400046" y="4771422"/>
            <a:ext cx="1733442" cy="584775"/>
          </a:xfrm>
          <a:prstGeom prst="rect">
            <a:avLst/>
          </a:prstGeom>
          <a:noFill/>
        </p:spPr>
        <p:txBody>
          <a:bodyPr wrap="square" lIns="91440" tIns="45720" rIns="91440" bIns="45720" rtlCol="0" anchor="t">
            <a:spAutoFit/>
          </a:bodyPr>
          <a:lstStyle/>
          <a:p>
            <a:pPr algn="ctr"/>
            <a:r>
              <a:rPr lang="en-US" sz="1600" dirty="0">
                <a:ea typeface="+mn-lt"/>
                <a:cs typeface="+mn-lt"/>
              </a:rPr>
              <a:t>What presentation skills are shown? </a:t>
            </a:r>
            <a:endParaRPr lang="en-US" dirty="0"/>
          </a:p>
        </p:txBody>
      </p:sp>
      <p:sp>
        <p:nvSpPr>
          <p:cNvPr id="38" name="TextBox 37">
            <a:extLst>
              <a:ext uri="{FF2B5EF4-FFF2-40B4-BE49-F238E27FC236}">
                <a16:creationId xmlns:a16="http://schemas.microsoft.com/office/drawing/2014/main" id="{5D755317-47CD-B54C-9260-2583D95C3E79}"/>
              </a:ext>
            </a:extLst>
          </p:cNvPr>
          <p:cNvSpPr txBox="1"/>
          <p:nvPr/>
        </p:nvSpPr>
        <p:spPr>
          <a:xfrm>
            <a:off x="7386909" y="383298"/>
            <a:ext cx="1720304" cy="861774"/>
          </a:xfrm>
          <a:prstGeom prst="rect">
            <a:avLst/>
          </a:prstGeom>
          <a:noFill/>
        </p:spPr>
        <p:txBody>
          <a:bodyPr wrap="square" lIns="91440" tIns="45720" rIns="91440" bIns="45720" rtlCol="0" anchor="t">
            <a:spAutoFit/>
          </a:bodyPr>
          <a:lstStyle/>
          <a:p>
            <a:pPr algn="ctr"/>
            <a:r>
              <a:rPr lang="en-US" sz="1600" dirty="0">
                <a:latin typeface="Arial Nova"/>
              </a:rPr>
              <a:t>What preparation skills are shown?</a:t>
            </a:r>
            <a:r>
              <a:rPr lang="en-US" dirty="0">
                <a:latin typeface="Arial Nova"/>
              </a:rPr>
              <a:t> </a:t>
            </a:r>
            <a:endParaRPr lang="en-US" dirty="0">
              <a:latin typeface="Arial Nova" panose="020B0504020202020204" pitchFamily="34" charset="0"/>
            </a:endParaRPr>
          </a:p>
        </p:txBody>
      </p:sp>
      <p:sp>
        <p:nvSpPr>
          <p:cNvPr id="40" name="TextBox 39">
            <a:extLst>
              <a:ext uri="{FF2B5EF4-FFF2-40B4-BE49-F238E27FC236}">
                <a16:creationId xmlns:a16="http://schemas.microsoft.com/office/drawing/2014/main" id="{35294535-0B51-C444-9884-3B97EEB5C082}"/>
              </a:ext>
            </a:extLst>
          </p:cNvPr>
          <p:cNvSpPr txBox="1"/>
          <p:nvPr/>
        </p:nvSpPr>
        <p:spPr>
          <a:xfrm>
            <a:off x="950474" y="4069545"/>
            <a:ext cx="1914525" cy="830997"/>
          </a:xfrm>
          <a:prstGeom prst="rect">
            <a:avLst/>
          </a:prstGeom>
          <a:noFill/>
        </p:spPr>
        <p:txBody>
          <a:bodyPr wrap="square" lIns="91440" tIns="45720" rIns="91440" bIns="45720" rtlCol="0" anchor="t">
            <a:spAutoFit/>
          </a:bodyPr>
          <a:lstStyle/>
          <a:p>
            <a:pPr algn="ctr"/>
            <a:r>
              <a:rPr lang="en-US" sz="1600" dirty="0">
                <a:latin typeface="Arial Nova"/>
              </a:rPr>
              <a:t>What was the nutritional balance?</a:t>
            </a:r>
          </a:p>
        </p:txBody>
      </p:sp>
      <p:sp>
        <p:nvSpPr>
          <p:cNvPr id="42" name="TextBox 41">
            <a:extLst>
              <a:ext uri="{FF2B5EF4-FFF2-40B4-BE49-F238E27FC236}">
                <a16:creationId xmlns:a16="http://schemas.microsoft.com/office/drawing/2014/main" id="{B08F70EA-164A-9B4B-9902-E792B4667560}"/>
              </a:ext>
            </a:extLst>
          </p:cNvPr>
          <p:cNvSpPr txBox="1"/>
          <p:nvPr/>
        </p:nvSpPr>
        <p:spPr>
          <a:xfrm>
            <a:off x="959287" y="945732"/>
            <a:ext cx="1914525" cy="584775"/>
          </a:xfrm>
          <a:prstGeom prst="rect">
            <a:avLst/>
          </a:prstGeom>
          <a:noFill/>
        </p:spPr>
        <p:txBody>
          <a:bodyPr wrap="square" lIns="91440" tIns="45720" rIns="91440" bIns="45720" rtlCol="0" anchor="t">
            <a:spAutoFit/>
          </a:bodyPr>
          <a:lstStyle/>
          <a:p>
            <a:pPr algn="ctr"/>
            <a:r>
              <a:rPr lang="en-US" sz="1600" dirty="0">
                <a:latin typeface="Arial Nova"/>
              </a:rPr>
              <a:t>What dietary group was it for?</a:t>
            </a:r>
          </a:p>
        </p:txBody>
      </p:sp>
      <p:sp>
        <p:nvSpPr>
          <p:cNvPr id="44" name="TextBox 43">
            <a:extLst>
              <a:ext uri="{FF2B5EF4-FFF2-40B4-BE49-F238E27FC236}">
                <a16:creationId xmlns:a16="http://schemas.microsoft.com/office/drawing/2014/main" id="{BDED2D0B-11C8-1647-8EC9-ED5F7371FFBE}"/>
              </a:ext>
            </a:extLst>
          </p:cNvPr>
          <p:cNvSpPr txBox="1"/>
          <p:nvPr/>
        </p:nvSpPr>
        <p:spPr>
          <a:xfrm>
            <a:off x="9545637" y="1055904"/>
            <a:ext cx="2601914" cy="1169551"/>
          </a:xfrm>
          <a:prstGeom prst="rect">
            <a:avLst/>
          </a:prstGeom>
          <a:noFill/>
        </p:spPr>
        <p:txBody>
          <a:bodyPr wrap="square" rtlCol="0">
            <a:spAutoFit/>
          </a:bodyPr>
          <a:lstStyle/>
          <a:p>
            <a:r>
              <a:rPr lang="en-US" sz="1400" b="1" u="sng">
                <a:latin typeface="Arial Nova" panose="020B0504020202020204" pitchFamily="34" charset="0"/>
              </a:rPr>
              <a:t>Task: </a:t>
            </a:r>
            <a:r>
              <a:rPr lang="en-US" sz="1400">
                <a:latin typeface="Arial Nova" panose="020B0504020202020204" pitchFamily="34" charset="0"/>
              </a:rPr>
              <a:t>Write a maximum of 5 words in each hexagon about your dishes.</a:t>
            </a:r>
          </a:p>
          <a:p>
            <a:r>
              <a:rPr lang="en-US" sz="1400">
                <a:latin typeface="Arial Nova" panose="020B0504020202020204" pitchFamily="34" charset="0"/>
              </a:rPr>
              <a:t>Use these as sentence prompts for your evaluation. </a:t>
            </a:r>
          </a:p>
        </p:txBody>
      </p:sp>
      <p:pic>
        <p:nvPicPr>
          <p:cNvPr id="46" name="Picture 31" descr="A picture containing drawing&#10;&#10;Description generated with very high confidence">
            <a:extLst>
              <a:ext uri="{FF2B5EF4-FFF2-40B4-BE49-F238E27FC236}">
                <a16:creationId xmlns:a16="http://schemas.microsoft.com/office/drawing/2014/main" id="{2D6BB98B-715C-DB47-859A-2C07306FE6A3}"/>
              </a:ext>
            </a:extLst>
          </p:cNvPr>
          <p:cNvPicPr>
            <a:picLocks noChangeAspect="1"/>
          </p:cNvPicPr>
          <p:nvPr/>
        </p:nvPicPr>
        <p:blipFill>
          <a:blip r:embed="rId2"/>
          <a:stretch>
            <a:fillRect/>
          </a:stretch>
        </p:blipFill>
        <p:spPr>
          <a:xfrm>
            <a:off x="9751325" y="5434651"/>
            <a:ext cx="1092094" cy="1092094"/>
          </a:xfrm>
          <a:prstGeom prst="rect">
            <a:avLst/>
          </a:prstGeom>
        </p:spPr>
      </p:pic>
      <p:pic>
        <p:nvPicPr>
          <p:cNvPr id="48" name="Picture 47">
            <a:extLst>
              <a:ext uri="{FF2B5EF4-FFF2-40B4-BE49-F238E27FC236}">
                <a16:creationId xmlns:a16="http://schemas.microsoft.com/office/drawing/2014/main" id="{A70813DC-6B7E-0F41-B07A-DDFF555DE87F}"/>
              </a:ext>
            </a:extLst>
          </p:cNvPr>
          <p:cNvPicPr>
            <a:picLocks noChangeAspect="1"/>
          </p:cNvPicPr>
          <p:nvPr/>
        </p:nvPicPr>
        <p:blipFill>
          <a:blip r:embed="rId3">
            <a:alphaModFix/>
          </a:blip>
          <a:stretch>
            <a:fillRect/>
          </a:stretch>
        </p:blipFill>
        <p:spPr>
          <a:xfrm>
            <a:off x="10854966" y="5492823"/>
            <a:ext cx="1092094" cy="1033922"/>
          </a:xfrm>
          <a:prstGeom prst="rect">
            <a:avLst/>
          </a:prstGeom>
        </p:spPr>
      </p:pic>
    </p:spTree>
    <p:extLst>
      <p:ext uri="{BB962C8B-B14F-4D97-AF65-F5344CB8AC3E}">
        <p14:creationId xmlns:p14="http://schemas.microsoft.com/office/powerpoint/2010/main" val="3962071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9CD320-1E6C-2644-B7F4-1853336DB4DA}"/>
              </a:ext>
            </a:extLst>
          </p:cNvPr>
          <p:cNvSpPr>
            <a:spLocks noGrp="1"/>
          </p:cNvSpPr>
          <p:nvPr>
            <p:ph type="title"/>
          </p:nvPr>
        </p:nvSpPr>
        <p:spPr>
          <a:xfrm>
            <a:off x="9261475" y="208498"/>
            <a:ext cx="2692400" cy="930275"/>
          </a:xfrm>
        </p:spPr>
        <p:txBody>
          <a:bodyPr>
            <a:noAutofit/>
          </a:bodyPr>
          <a:lstStyle/>
          <a:p>
            <a:pPr algn="ctr"/>
            <a:r>
              <a:rPr lang="en-US" sz="3200">
                <a:latin typeface="Arial Nova" panose="020B0504020202020204" pitchFamily="34" charset="0"/>
              </a:rPr>
              <a:t>Honeycomb review</a:t>
            </a:r>
          </a:p>
        </p:txBody>
      </p:sp>
      <p:sp>
        <p:nvSpPr>
          <p:cNvPr id="5" name="Octagon 4">
            <a:extLst>
              <a:ext uri="{FF2B5EF4-FFF2-40B4-BE49-F238E27FC236}">
                <a16:creationId xmlns:a16="http://schemas.microsoft.com/office/drawing/2014/main" id="{3BB56B69-63AA-A74C-A633-12EACD333F39}"/>
              </a:ext>
            </a:extLst>
          </p:cNvPr>
          <p:cNvSpPr/>
          <p:nvPr/>
        </p:nvSpPr>
        <p:spPr>
          <a:xfrm>
            <a:off x="4730750" y="2257425"/>
            <a:ext cx="2324100" cy="2298700"/>
          </a:xfrm>
          <a:prstGeom prst="octagon">
            <a:avLst/>
          </a:prstGeom>
          <a:noFill/>
          <a:ln>
            <a:solidFill>
              <a:srgbClr val="4C4C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ctagon 6">
            <a:extLst>
              <a:ext uri="{FF2B5EF4-FFF2-40B4-BE49-F238E27FC236}">
                <a16:creationId xmlns:a16="http://schemas.microsoft.com/office/drawing/2014/main" id="{F1E6BAE0-DD3F-AD41-AC7C-C61A6C6B8742}"/>
              </a:ext>
            </a:extLst>
          </p:cNvPr>
          <p:cNvSpPr/>
          <p:nvPr/>
        </p:nvSpPr>
        <p:spPr>
          <a:xfrm>
            <a:off x="2406650" y="2266950"/>
            <a:ext cx="2324100" cy="2298700"/>
          </a:xfrm>
          <a:prstGeom prst="oc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ctagon 8">
            <a:extLst>
              <a:ext uri="{FF2B5EF4-FFF2-40B4-BE49-F238E27FC236}">
                <a16:creationId xmlns:a16="http://schemas.microsoft.com/office/drawing/2014/main" id="{201C0FE4-3FD2-364B-A042-73BF4BBCB8E0}"/>
              </a:ext>
            </a:extLst>
          </p:cNvPr>
          <p:cNvSpPr/>
          <p:nvPr/>
        </p:nvSpPr>
        <p:spPr>
          <a:xfrm>
            <a:off x="4838700" y="190500"/>
            <a:ext cx="2114550" cy="2051050"/>
          </a:xfrm>
          <a:prstGeom prst="octagon">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ctagon 10">
            <a:extLst>
              <a:ext uri="{FF2B5EF4-FFF2-40B4-BE49-F238E27FC236}">
                <a16:creationId xmlns:a16="http://schemas.microsoft.com/office/drawing/2014/main" id="{E50DBA6C-72FA-E04A-AE7B-59A06B17C6C0}"/>
              </a:ext>
            </a:extLst>
          </p:cNvPr>
          <p:cNvSpPr/>
          <p:nvPr/>
        </p:nvSpPr>
        <p:spPr>
          <a:xfrm>
            <a:off x="4743450" y="4559300"/>
            <a:ext cx="2279650" cy="2108200"/>
          </a:xfrm>
          <a:prstGeom prst="octagon">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ctagon 12">
            <a:extLst>
              <a:ext uri="{FF2B5EF4-FFF2-40B4-BE49-F238E27FC236}">
                <a16:creationId xmlns:a16="http://schemas.microsoft.com/office/drawing/2014/main" id="{70175845-1334-2045-9FD4-4BC9AFD9885C}"/>
              </a:ext>
            </a:extLst>
          </p:cNvPr>
          <p:cNvSpPr/>
          <p:nvPr/>
        </p:nvSpPr>
        <p:spPr>
          <a:xfrm>
            <a:off x="7165975" y="380999"/>
            <a:ext cx="2095500" cy="1852613"/>
          </a:xfrm>
          <a:prstGeom prst="octagon">
            <a:avLst/>
          </a:prstGeom>
          <a:no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ctagon 14">
            <a:extLst>
              <a:ext uri="{FF2B5EF4-FFF2-40B4-BE49-F238E27FC236}">
                <a16:creationId xmlns:a16="http://schemas.microsoft.com/office/drawing/2014/main" id="{7B338F69-FC87-6048-85F4-C92C5F6C37FE}"/>
              </a:ext>
            </a:extLst>
          </p:cNvPr>
          <p:cNvSpPr/>
          <p:nvPr/>
        </p:nvSpPr>
        <p:spPr>
          <a:xfrm>
            <a:off x="7115174" y="4559300"/>
            <a:ext cx="2260599" cy="2108200"/>
          </a:xfrm>
          <a:prstGeom prst="octagon">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ctagon 16">
            <a:extLst>
              <a:ext uri="{FF2B5EF4-FFF2-40B4-BE49-F238E27FC236}">
                <a16:creationId xmlns:a16="http://schemas.microsoft.com/office/drawing/2014/main" id="{032CD898-DA67-6A4C-BC31-92063A780B06}"/>
              </a:ext>
            </a:extLst>
          </p:cNvPr>
          <p:cNvSpPr/>
          <p:nvPr/>
        </p:nvSpPr>
        <p:spPr>
          <a:xfrm>
            <a:off x="7054850" y="2241550"/>
            <a:ext cx="2324100" cy="2298700"/>
          </a:xfrm>
          <a:prstGeom prst="oc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ctagon 18">
            <a:extLst>
              <a:ext uri="{FF2B5EF4-FFF2-40B4-BE49-F238E27FC236}">
                <a16:creationId xmlns:a16="http://schemas.microsoft.com/office/drawing/2014/main" id="{DA33BEDF-1B4A-1341-AF1D-0C9118C40A4D}"/>
              </a:ext>
            </a:extLst>
          </p:cNvPr>
          <p:cNvSpPr/>
          <p:nvPr/>
        </p:nvSpPr>
        <p:spPr>
          <a:xfrm>
            <a:off x="752475" y="650874"/>
            <a:ext cx="2324100" cy="2298700"/>
          </a:xfrm>
          <a:prstGeom prst="oc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ctagon 20">
            <a:extLst>
              <a:ext uri="{FF2B5EF4-FFF2-40B4-BE49-F238E27FC236}">
                <a16:creationId xmlns:a16="http://schemas.microsoft.com/office/drawing/2014/main" id="{8A0BDF0F-DDD4-C947-A4A2-56A0B31C1B4C}"/>
              </a:ext>
            </a:extLst>
          </p:cNvPr>
          <p:cNvSpPr/>
          <p:nvPr/>
        </p:nvSpPr>
        <p:spPr>
          <a:xfrm>
            <a:off x="746125" y="3911600"/>
            <a:ext cx="2324100" cy="2298700"/>
          </a:xfrm>
          <a:prstGeom prst="octagon">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C2EC7ECF-993D-414D-A201-B55F692F50A7}"/>
              </a:ext>
            </a:extLst>
          </p:cNvPr>
          <p:cNvSpPr txBox="1"/>
          <p:nvPr/>
        </p:nvSpPr>
        <p:spPr>
          <a:xfrm>
            <a:off x="5168900" y="2404679"/>
            <a:ext cx="1435100" cy="646331"/>
          </a:xfrm>
          <a:prstGeom prst="rect">
            <a:avLst/>
          </a:prstGeom>
          <a:noFill/>
        </p:spPr>
        <p:txBody>
          <a:bodyPr wrap="square" lIns="91440" tIns="45720" rIns="91440" bIns="45720" rtlCol="0" anchor="t">
            <a:spAutoFit/>
          </a:bodyPr>
          <a:lstStyle/>
          <a:p>
            <a:pPr algn="ctr"/>
            <a:r>
              <a:rPr lang="en-US" dirty="0">
                <a:latin typeface="Arial Nova"/>
              </a:rPr>
              <a:t>What could you make?</a:t>
            </a:r>
          </a:p>
        </p:txBody>
      </p:sp>
      <p:sp>
        <p:nvSpPr>
          <p:cNvPr id="24" name="TextBox 23">
            <a:extLst>
              <a:ext uri="{FF2B5EF4-FFF2-40B4-BE49-F238E27FC236}">
                <a16:creationId xmlns:a16="http://schemas.microsoft.com/office/drawing/2014/main" id="{71A93787-3ED7-184C-BAA0-135B13E09D73}"/>
              </a:ext>
            </a:extLst>
          </p:cNvPr>
          <p:cNvSpPr txBox="1"/>
          <p:nvPr/>
        </p:nvSpPr>
        <p:spPr>
          <a:xfrm>
            <a:off x="5063360" y="4568770"/>
            <a:ext cx="1645305" cy="1107996"/>
          </a:xfrm>
          <a:prstGeom prst="rect">
            <a:avLst/>
          </a:prstGeom>
          <a:noFill/>
        </p:spPr>
        <p:txBody>
          <a:bodyPr wrap="square" lIns="91440" tIns="45720" rIns="91440" bIns="45720" rtlCol="0" anchor="t">
            <a:spAutoFit/>
          </a:bodyPr>
          <a:lstStyle/>
          <a:p>
            <a:pPr algn="ctr"/>
            <a:r>
              <a:rPr lang="en-US" sz="1600" dirty="0">
                <a:latin typeface="Arial Nova"/>
              </a:rPr>
              <a:t>How is your product environmentally friendly</a:t>
            </a:r>
            <a:r>
              <a:rPr lang="en-US" dirty="0">
                <a:latin typeface="Arial Nova"/>
              </a:rPr>
              <a:t>?</a:t>
            </a:r>
          </a:p>
        </p:txBody>
      </p:sp>
      <p:sp>
        <p:nvSpPr>
          <p:cNvPr id="26" name="TextBox 25">
            <a:extLst>
              <a:ext uri="{FF2B5EF4-FFF2-40B4-BE49-F238E27FC236}">
                <a16:creationId xmlns:a16="http://schemas.microsoft.com/office/drawing/2014/main" id="{D35A8378-ECA4-5442-AC7C-F9574DC72E94}"/>
              </a:ext>
            </a:extLst>
          </p:cNvPr>
          <p:cNvSpPr txBox="1"/>
          <p:nvPr/>
        </p:nvSpPr>
        <p:spPr>
          <a:xfrm>
            <a:off x="5248275" y="159266"/>
            <a:ext cx="1435100" cy="923330"/>
          </a:xfrm>
          <a:prstGeom prst="rect">
            <a:avLst/>
          </a:prstGeom>
          <a:noFill/>
        </p:spPr>
        <p:txBody>
          <a:bodyPr wrap="square" rtlCol="0">
            <a:spAutoFit/>
          </a:bodyPr>
          <a:lstStyle/>
          <a:p>
            <a:pPr algn="ctr"/>
            <a:r>
              <a:rPr lang="en-US">
                <a:latin typeface="Arial Nova" panose="020B0504020202020204" pitchFamily="34" charset="0"/>
              </a:rPr>
              <a:t>How did you reduce wastage?</a:t>
            </a:r>
          </a:p>
        </p:txBody>
      </p:sp>
      <p:sp>
        <p:nvSpPr>
          <p:cNvPr id="28" name="TextBox 27">
            <a:extLst>
              <a:ext uri="{FF2B5EF4-FFF2-40B4-BE49-F238E27FC236}">
                <a16:creationId xmlns:a16="http://schemas.microsoft.com/office/drawing/2014/main" id="{9D1A77C8-6A7C-0E41-AF18-B5AE54F62CBB}"/>
              </a:ext>
            </a:extLst>
          </p:cNvPr>
          <p:cNvSpPr txBox="1"/>
          <p:nvPr/>
        </p:nvSpPr>
        <p:spPr>
          <a:xfrm>
            <a:off x="7504112" y="2303243"/>
            <a:ext cx="1520825" cy="584775"/>
          </a:xfrm>
          <a:prstGeom prst="rect">
            <a:avLst/>
          </a:prstGeom>
          <a:noFill/>
        </p:spPr>
        <p:txBody>
          <a:bodyPr wrap="square" lIns="91440" tIns="45720" rIns="91440" bIns="45720" rtlCol="0" anchor="t">
            <a:spAutoFit/>
          </a:bodyPr>
          <a:lstStyle/>
          <a:p>
            <a:pPr algn="ctr"/>
            <a:r>
              <a:rPr lang="en-US" sz="1600" dirty="0">
                <a:latin typeface="Arial Nova"/>
              </a:rPr>
              <a:t>What went well?</a:t>
            </a:r>
          </a:p>
        </p:txBody>
      </p:sp>
      <p:sp>
        <p:nvSpPr>
          <p:cNvPr id="30" name="TextBox 29">
            <a:extLst>
              <a:ext uri="{FF2B5EF4-FFF2-40B4-BE49-F238E27FC236}">
                <a16:creationId xmlns:a16="http://schemas.microsoft.com/office/drawing/2014/main" id="{4733649A-9CE8-DB44-B67E-5EB9CEE6EA36}"/>
              </a:ext>
            </a:extLst>
          </p:cNvPr>
          <p:cNvSpPr txBox="1"/>
          <p:nvPr/>
        </p:nvSpPr>
        <p:spPr>
          <a:xfrm>
            <a:off x="9785350" y="2303243"/>
            <a:ext cx="1435100" cy="830997"/>
          </a:xfrm>
          <a:prstGeom prst="rect">
            <a:avLst/>
          </a:prstGeom>
          <a:noFill/>
        </p:spPr>
        <p:txBody>
          <a:bodyPr wrap="square" lIns="91440" tIns="45720" rIns="91440" bIns="45720" rtlCol="0" anchor="t">
            <a:spAutoFit/>
          </a:bodyPr>
          <a:lstStyle/>
          <a:p>
            <a:pPr algn="ctr"/>
            <a:r>
              <a:rPr lang="en-US" sz="1600" dirty="0">
                <a:latin typeface="Arial Nova"/>
              </a:rPr>
              <a:t> What cooking skills are shown?</a:t>
            </a:r>
          </a:p>
        </p:txBody>
      </p:sp>
      <p:sp>
        <p:nvSpPr>
          <p:cNvPr id="32" name="TextBox 31">
            <a:extLst>
              <a:ext uri="{FF2B5EF4-FFF2-40B4-BE49-F238E27FC236}">
                <a16:creationId xmlns:a16="http://schemas.microsoft.com/office/drawing/2014/main" id="{0C9E9B33-40A8-6848-80FD-EA869FC2450E}"/>
              </a:ext>
            </a:extLst>
          </p:cNvPr>
          <p:cNvSpPr txBox="1"/>
          <p:nvPr/>
        </p:nvSpPr>
        <p:spPr>
          <a:xfrm>
            <a:off x="2913062" y="2473235"/>
            <a:ext cx="1435100" cy="830997"/>
          </a:xfrm>
          <a:prstGeom prst="rect">
            <a:avLst/>
          </a:prstGeom>
          <a:noFill/>
        </p:spPr>
        <p:txBody>
          <a:bodyPr wrap="square" lIns="91440" tIns="45720" rIns="91440" bIns="45720" rtlCol="0" anchor="t">
            <a:spAutoFit/>
          </a:bodyPr>
          <a:lstStyle/>
          <a:p>
            <a:pPr algn="ctr"/>
            <a:r>
              <a:rPr lang="en-US" sz="1600" dirty="0">
                <a:latin typeface="Arial Nova"/>
              </a:rPr>
              <a:t>What was individual about it?</a:t>
            </a:r>
          </a:p>
        </p:txBody>
      </p:sp>
      <p:sp>
        <p:nvSpPr>
          <p:cNvPr id="34" name="Octagon 33">
            <a:extLst>
              <a:ext uri="{FF2B5EF4-FFF2-40B4-BE49-F238E27FC236}">
                <a16:creationId xmlns:a16="http://schemas.microsoft.com/office/drawing/2014/main" id="{2DCF4A32-D997-9F40-9A95-0C70599E3DFD}"/>
              </a:ext>
            </a:extLst>
          </p:cNvPr>
          <p:cNvSpPr/>
          <p:nvPr/>
        </p:nvSpPr>
        <p:spPr>
          <a:xfrm>
            <a:off x="9375773" y="2286000"/>
            <a:ext cx="2260599" cy="2243355"/>
          </a:xfrm>
          <a:prstGeom prst="octagon">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3C16E188-22D1-F945-BEE0-67507FE65E63}"/>
              </a:ext>
            </a:extLst>
          </p:cNvPr>
          <p:cNvSpPr txBox="1"/>
          <p:nvPr/>
        </p:nvSpPr>
        <p:spPr>
          <a:xfrm>
            <a:off x="7400046" y="4771422"/>
            <a:ext cx="1733442" cy="584775"/>
          </a:xfrm>
          <a:prstGeom prst="rect">
            <a:avLst/>
          </a:prstGeom>
          <a:noFill/>
        </p:spPr>
        <p:txBody>
          <a:bodyPr wrap="square" lIns="91440" tIns="45720" rIns="91440" bIns="45720" rtlCol="0" anchor="t">
            <a:spAutoFit/>
          </a:bodyPr>
          <a:lstStyle/>
          <a:p>
            <a:pPr algn="ctr"/>
            <a:r>
              <a:rPr lang="en-US" sz="1600" dirty="0">
                <a:ea typeface="+mn-lt"/>
                <a:cs typeface="+mn-lt"/>
              </a:rPr>
              <a:t>What presentation skills are shown? </a:t>
            </a:r>
            <a:endParaRPr lang="en-US" dirty="0"/>
          </a:p>
        </p:txBody>
      </p:sp>
      <p:sp>
        <p:nvSpPr>
          <p:cNvPr id="38" name="TextBox 37">
            <a:extLst>
              <a:ext uri="{FF2B5EF4-FFF2-40B4-BE49-F238E27FC236}">
                <a16:creationId xmlns:a16="http://schemas.microsoft.com/office/drawing/2014/main" id="{5D755317-47CD-B54C-9260-2583D95C3E79}"/>
              </a:ext>
            </a:extLst>
          </p:cNvPr>
          <p:cNvSpPr txBox="1"/>
          <p:nvPr/>
        </p:nvSpPr>
        <p:spPr>
          <a:xfrm>
            <a:off x="7386909" y="383298"/>
            <a:ext cx="1720304" cy="861774"/>
          </a:xfrm>
          <a:prstGeom prst="rect">
            <a:avLst/>
          </a:prstGeom>
          <a:noFill/>
        </p:spPr>
        <p:txBody>
          <a:bodyPr wrap="square" lIns="91440" tIns="45720" rIns="91440" bIns="45720" rtlCol="0" anchor="t">
            <a:spAutoFit/>
          </a:bodyPr>
          <a:lstStyle/>
          <a:p>
            <a:pPr algn="ctr"/>
            <a:r>
              <a:rPr lang="en-US" sz="1600" dirty="0">
                <a:latin typeface="Arial Nova"/>
              </a:rPr>
              <a:t>What preparation skills are shown?</a:t>
            </a:r>
            <a:r>
              <a:rPr lang="en-US" dirty="0">
                <a:latin typeface="Arial Nova"/>
              </a:rPr>
              <a:t> </a:t>
            </a:r>
            <a:endParaRPr lang="en-US" dirty="0">
              <a:latin typeface="Arial Nova" panose="020B0504020202020204" pitchFamily="34" charset="0"/>
            </a:endParaRPr>
          </a:p>
        </p:txBody>
      </p:sp>
      <p:sp>
        <p:nvSpPr>
          <p:cNvPr id="40" name="TextBox 39">
            <a:extLst>
              <a:ext uri="{FF2B5EF4-FFF2-40B4-BE49-F238E27FC236}">
                <a16:creationId xmlns:a16="http://schemas.microsoft.com/office/drawing/2014/main" id="{35294535-0B51-C444-9884-3B97EEB5C082}"/>
              </a:ext>
            </a:extLst>
          </p:cNvPr>
          <p:cNvSpPr txBox="1"/>
          <p:nvPr/>
        </p:nvSpPr>
        <p:spPr>
          <a:xfrm>
            <a:off x="950474" y="4069545"/>
            <a:ext cx="1914525" cy="830997"/>
          </a:xfrm>
          <a:prstGeom prst="rect">
            <a:avLst/>
          </a:prstGeom>
          <a:noFill/>
        </p:spPr>
        <p:txBody>
          <a:bodyPr wrap="square" lIns="91440" tIns="45720" rIns="91440" bIns="45720" rtlCol="0" anchor="t">
            <a:spAutoFit/>
          </a:bodyPr>
          <a:lstStyle/>
          <a:p>
            <a:pPr algn="ctr"/>
            <a:r>
              <a:rPr lang="en-US" sz="1600" dirty="0">
                <a:latin typeface="Arial Nova"/>
              </a:rPr>
              <a:t>What was the nutritional balance?</a:t>
            </a:r>
          </a:p>
        </p:txBody>
      </p:sp>
      <p:sp>
        <p:nvSpPr>
          <p:cNvPr id="42" name="TextBox 41">
            <a:extLst>
              <a:ext uri="{FF2B5EF4-FFF2-40B4-BE49-F238E27FC236}">
                <a16:creationId xmlns:a16="http://schemas.microsoft.com/office/drawing/2014/main" id="{B08F70EA-164A-9B4B-9902-E792B4667560}"/>
              </a:ext>
            </a:extLst>
          </p:cNvPr>
          <p:cNvSpPr txBox="1"/>
          <p:nvPr/>
        </p:nvSpPr>
        <p:spPr>
          <a:xfrm>
            <a:off x="959287" y="945732"/>
            <a:ext cx="1914525" cy="584775"/>
          </a:xfrm>
          <a:prstGeom prst="rect">
            <a:avLst/>
          </a:prstGeom>
          <a:noFill/>
        </p:spPr>
        <p:txBody>
          <a:bodyPr wrap="square" lIns="91440" tIns="45720" rIns="91440" bIns="45720" rtlCol="0" anchor="t">
            <a:spAutoFit/>
          </a:bodyPr>
          <a:lstStyle/>
          <a:p>
            <a:pPr algn="ctr"/>
            <a:r>
              <a:rPr lang="en-US" sz="1600" dirty="0">
                <a:latin typeface="Arial Nova"/>
              </a:rPr>
              <a:t>What dietary group was it for?</a:t>
            </a:r>
          </a:p>
        </p:txBody>
      </p:sp>
      <p:sp>
        <p:nvSpPr>
          <p:cNvPr id="44" name="TextBox 43">
            <a:extLst>
              <a:ext uri="{FF2B5EF4-FFF2-40B4-BE49-F238E27FC236}">
                <a16:creationId xmlns:a16="http://schemas.microsoft.com/office/drawing/2014/main" id="{BDED2D0B-11C8-1647-8EC9-ED5F7371FFBE}"/>
              </a:ext>
            </a:extLst>
          </p:cNvPr>
          <p:cNvSpPr txBox="1"/>
          <p:nvPr/>
        </p:nvSpPr>
        <p:spPr>
          <a:xfrm>
            <a:off x="9545637" y="1055904"/>
            <a:ext cx="2601914" cy="1169551"/>
          </a:xfrm>
          <a:prstGeom prst="rect">
            <a:avLst/>
          </a:prstGeom>
          <a:noFill/>
        </p:spPr>
        <p:txBody>
          <a:bodyPr wrap="square" rtlCol="0">
            <a:spAutoFit/>
          </a:bodyPr>
          <a:lstStyle/>
          <a:p>
            <a:r>
              <a:rPr lang="en-US" sz="1400" b="1" u="sng">
                <a:latin typeface="Arial Nova" panose="020B0504020202020204" pitchFamily="34" charset="0"/>
              </a:rPr>
              <a:t>Task: </a:t>
            </a:r>
            <a:r>
              <a:rPr lang="en-US" sz="1400">
                <a:latin typeface="Arial Nova" panose="020B0504020202020204" pitchFamily="34" charset="0"/>
              </a:rPr>
              <a:t>Write a maximum of 5 words in each hexagon about your dishes.</a:t>
            </a:r>
          </a:p>
          <a:p>
            <a:r>
              <a:rPr lang="en-US" sz="1400">
                <a:latin typeface="Arial Nova" panose="020B0504020202020204" pitchFamily="34" charset="0"/>
              </a:rPr>
              <a:t>Use these as sentence prompts for your evaluation. </a:t>
            </a:r>
          </a:p>
        </p:txBody>
      </p:sp>
      <p:pic>
        <p:nvPicPr>
          <p:cNvPr id="46" name="Picture 31" descr="A picture containing drawing&#10;&#10;Description generated with very high confidence">
            <a:extLst>
              <a:ext uri="{FF2B5EF4-FFF2-40B4-BE49-F238E27FC236}">
                <a16:creationId xmlns:a16="http://schemas.microsoft.com/office/drawing/2014/main" id="{2D6BB98B-715C-DB47-859A-2C07306FE6A3}"/>
              </a:ext>
            </a:extLst>
          </p:cNvPr>
          <p:cNvPicPr>
            <a:picLocks noChangeAspect="1"/>
          </p:cNvPicPr>
          <p:nvPr/>
        </p:nvPicPr>
        <p:blipFill>
          <a:blip r:embed="rId2"/>
          <a:stretch>
            <a:fillRect/>
          </a:stretch>
        </p:blipFill>
        <p:spPr>
          <a:xfrm>
            <a:off x="9751325" y="5434651"/>
            <a:ext cx="1092094" cy="1092094"/>
          </a:xfrm>
          <a:prstGeom prst="rect">
            <a:avLst/>
          </a:prstGeom>
        </p:spPr>
      </p:pic>
      <p:pic>
        <p:nvPicPr>
          <p:cNvPr id="48" name="Picture 47">
            <a:extLst>
              <a:ext uri="{FF2B5EF4-FFF2-40B4-BE49-F238E27FC236}">
                <a16:creationId xmlns:a16="http://schemas.microsoft.com/office/drawing/2014/main" id="{A70813DC-6B7E-0F41-B07A-DDFF555DE87F}"/>
              </a:ext>
            </a:extLst>
          </p:cNvPr>
          <p:cNvPicPr>
            <a:picLocks noChangeAspect="1"/>
          </p:cNvPicPr>
          <p:nvPr/>
        </p:nvPicPr>
        <p:blipFill>
          <a:blip r:embed="rId3">
            <a:alphaModFix/>
          </a:blip>
          <a:stretch>
            <a:fillRect/>
          </a:stretch>
        </p:blipFill>
        <p:spPr>
          <a:xfrm>
            <a:off x="10854966" y="5492823"/>
            <a:ext cx="1092094" cy="1033922"/>
          </a:xfrm>
          <a:prstGeom prst="rect">
            <a:avLst/>
          </a:prstGeom>
        </p:spPr>
      </p:pic>
    </p:spTree>
    <p:extLst>
      <p:ext uri="{BB962C8B-B14F-4D97-AF65-F5344CB8AC3E}">
        <p14:creationId xmlns:p14="http://schemas.microsoft.com/office/powerpoint/2010/main" val="7796803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619</Words>
  <Application>Microsoft Office PowerPoint</Application>
  <PresentationFormat>Widescreen</PresentationFormat>
  <Paragraphs>69</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Arial Nova</vt:lpstr>
      <vt:lpstr>Berlin Sans FB Demi</vt:lpstr>
      <vt:lpstr>Calibri</vt:lpstr>
      <vt:lpstr>Calibri Light</vt:lpstr>
      <vt:lpstr>Office Theme</vt:lpstr>
      <vt:lpstr>PowerPoint Presentation</vt:lpstr>
      <vt:lpstr>Honeycomb review</vt:lpstr>
      <vt:lpstr>Honeycomb review</vt:lpstr>
      <vt:lpstr>Honeycomb review</vt:lpstr>
      <vt:lpstr>Honeycomb review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Fawcett, M (SHS Teacher)</dc:creator>
  <cp:lastModifiedBy>Taylor, H (SHS Staff)</cp:lastModifiedBy>
  <cp:revision>44</cp:revision>
  <dcterms:created xsi:type="dcterms:W3CDTF">2020-08-25T17:44:46Z</dcterms:created>
  <dcterms:modified xsi:type="dcterms:W3CDTF">2020-09-17T07:39:38Z</dcterms:modified>
</cp:coreProperties>
</file>