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71" r:id="rId3"/>
    <p:sldId id="276" r:id="rId4"/>
    <p:sldId id="277" r:id="rId5"/>
    <p:sldId id="278" r:id="rId6"/>
  </p:sldIdLst>
  <p:sldSz cx="11520488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15" autoAdjust="0"/>
    <p:restoredTop sz="77847" autoAdjust="0"/>
  </p:normalViewPr>
  <p:slideViewPr>
    <p:cSldViewPr snapToGrid="0">
      <p:cViewPr varScale="1">
        <p:scale>
          <a:sx n="81" d="100"/>
          <a:sy n="81" d="100"/>
        </p:scale>
        <p:origin x="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512DFA-E52A-4255-8757-A0832B9C1FCE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36613" y="1143000"/>
            <a:ext cx="5184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795877-52F6-490B-966B-E417660867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3168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After task – Discuss findings.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Talk through main activities – Students write down in books.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Watch video – Kitchen operation.  (6 minutes)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C695F8-2935-4D52-B88E-51D24A5A1F6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6987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Matching task – think pair share 6 minutes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Class discussion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Stick in books correct order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C695F8-2935-4D52-B88E-51D24A5A1F6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16394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Work flow blank sheet handed out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Place jobs in right order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Explain workflow -  stick in books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C695F8-2935-4D52-B88E-51D24A5A1F6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94052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Show answers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Extension – Kitchen layout use completed workflow to annotate where each job would take place – visual representation.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C695F8-2935-4D52-B88E-51D24A5A1F6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2047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0061" y="1122363"/>
            <a:ext cx="8640366" cy="2387600"/>
          </a:xfrm>
        </p:spPr>
        <p:txBody>
          <a:bodyPr anchor="b"/>
          <a:lstStyle>
            <a:lvl1pPr algn="ctr">
              <a:defRPr sz="566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0061" y="3602038"/>
            <a:ext cx="8640366" cy="1655762"/>
          </a:xfrm>
        </p:spPr>
        <p:txBody>
          <a:bodyPr/>
          <a:lstStyle>
            <a:lvl1pPr marL="0" indent="0" algn="ctr">
              <a:buNone/>
              <a:defRPr sz="2268"/>
            </a:lvl1pPr>
            <a:lvl2pPr marL="432008" indent="0" algn="ctr">
              <a:buNone/>
              <a:defRPr sz="1890"/>
            </a:lvl2pPr>
            <a:lvl3pPr marL="864017" indent="0" algn="ctr">
              <a:buNone/>
              <a:defRPr sz="1701"/>
            </a:lvl3pPr>
            <a:lvl4pPr marL="1296025" indent="0" algn="ctr">
              <a:buNone/>
              <a:defRPr sz="1512"/>
            </a:lvl4pPr>
            <a:lvl5pPr marL="1728033" indent="0" algn="ctr">
              <a:buNone/>
              <a:defRPr sz="1512"/>
            </a:lvl5pPr>
            <a:lvl6pPr marL="2160041" indent="0" algn="ctr">
              <a:buNone/>
              <a:defRPr sz="1512"/>
            </a:lvl6pPr>
            <a:lvl7pPr marL="2592050" indent="0" algn="ctr">
              <a:buNone/>
              <a:defRPr sz="1512"/>
            </a:lvl7pPr>
            <a:lvl8pPr marL="3024058" indent="0" algn="ctr">
              <a:buNone/>
              <a:defRPr sz="1512"/>
            </a:lvl8pPr>
            <a:lvl9pPr marL="3456066" indent="0" algn="ctr">
              <a:buNone/>
              <a:defRPr sz="15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76C6F-8B77-4184-AF1E-BF8392443BF8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FE586-3CD6-4137-9C30-22EA2500D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4502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76C6F-8B77-4184-AF1E-BF8392443BF8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FE586-3CD6-4137-9C30-22EA2500D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6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44349" y="365125"/>
            <a:ext cx="248410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92033" y="365125"/>
            <a:ext cx="730831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76C6F-8B77-4184-AF1E-BF8392443BF8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FE586-3CD6-4137-9C30-22EA2500D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913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76C6F-8B77-4184-AF1E-BF8392443BF8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FE586-3CD6-4137-9C30-22EA2500D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022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6033" y="1709739"/>
            <a:ext cx="9936421" cy="2852737"/>
          </a:xfrm>
        </p:spPr>
        <p:txBody>
          <a:bodyPr anchor="b"/>
          <a:lstStyle>
            <a:lvl1pPr>
              <a:defRPr sz="566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6033" y="4589464"/>
            <a:ext cx="9936421" cy="1500187"/>
          </a:xfrm>
        </p:spPr>
        <p:txBody>
          <a:bodyPr/>
          <a:lstStyle>
            <a:lvl1pPr marL="0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1pPr>
            <a:lvl2pPr marL="432008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2pPr>
            <a:lvl3pPr marL="86401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3pPr>
            <a:lvl4pPr marL="1296025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4pPr>
            <a:lvl5pPr marL="1728033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5pPr>
            <a:lvl6pPr marL="2160041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6pPr>
            <a:lvl7pPr marL="2592050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7pPr>
            <a:lvl8pPr marL="302405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8pPr>
            <a:lvl9pPr marL="3456066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76C6F-8B77-4184-AF1E-BF8392443BF8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FE586-3CD6-4137-9C30-22EA2500D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478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034" y="1825625"/>
            <a:ext cx="4896207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32247" y="1825625"/>
            <a:ext cx="4896207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76C6F-8B77-4184-AF1E-BF8392443BF8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FE586-3CD6-4137-9C30-22EA2500D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9720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534" y="365126"/>
            <a:ext cx="9936421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535" y="1681163"/>
            <a:ext cx="4873706" cy="823912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2008" indent="0">
              <a:buNone/>
              <a:defRPr sz="1890" b="1"/>
            </a:lvl2pPr>
            <a:lvl3pPr marL="864017" indent="0">
              <a:buNone/>
              <a:defRPr sz="1701" b="1"/>
            </a:lvl3pPr>
            <a:lvl4pPr marL="1296025" indent="0">
              <a:buNone/>
              <a:defRPr sz="1512" b="1"/>
            </a:lvl4pPr>
            <a:lvl5pPr marL="1728033" indent="0">
              <a:buNone/>
              <a:defRPr sz="1512" b="1"/>
            </a:lvl5pPr>
            <a:lvl6pPr marL="2160041" indent="0">
              <a:buNone/>
              <a:defRPr sz="1512" b="1"/>
            </a:lvl6pPr>
            <a:lvl7pPr marL="2592050" indent="0">
              <a:buNone/>
              <a:defRPr sz="1512" b="1"/>
            </a:lvl7pPr>
            <a:lvl8pPr marL="3024058" indent="0">
              <a:buNone/>
              <a:defRPr sz="1512" b="1"/>
            </a:lvl8pPr>
            <a:lvl9pPr marL="3456066" indent="0">
              <a:buNone/>
              <a:defRPr sz="1512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3535" y="2505075"/>
            <a:ext cx="487370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32247" y="1681163"/>
            <a:ext cx="4897708" cy="823912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2008" indent="0">
              <a:buNone/>
              <a:defRPr sz="1890" b="1"/>
            </a:lvl2pPr>
            <a:lvl3pPr marL="864017" indent="0">
              <a:buNone/>
              <a:defRPr sz="1701" b="1"/>
            </a:lvl3pPr>
            <a:lvl4pPr marL="1296025" indent="0">
              <a:buNone/>
              <a:defRPr sz="1512" b="1"/>
            </a:lvl4pPr>
            <a:lvl5pPr marL="1728033" indent="0">
              <a:buNone/>
              <a:defRPr sz="1512" b="1"/>
            </a:lvl5pPr>
            <a:lvl6pPr marL="2160041" indent="0">
              <a:buNone/>
              <a:defRPr sz="1512" b="1"/>
            </a:lvl6pPr>
            <a:lvl7pPr marL="2592050" indent="0">
              <a:buNone/>
              <a:defRPr sz="1512" b="1"/>
            </a:lvl7pPr>
            <a:lvl8pPr marL="3024058" indent="0">
              <a:buNone/>
              <a:defRPr sz="1512" b="1"/>
            </a:lvl8pPr>
            <a:lvl9pPr marL="3456066" indent="0">
              <a:buNone/>
              <a:defRPr sz="1512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32247" y="2505075"/>
            <a:ext cx="489770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76C6F-8B77-4184-AF1E-BF8392443BF8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FE586-3CD6-4137-9C30-22EA2500D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2621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76C6F-8B77-4184-AF1E-BF8392443BF8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FE586-3CD6-4137-9C30-22EA2500D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5007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76C6F-8B77-4184-AF1E-BF8392443BF8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FE586-3CD6-4137-9C30-22EA2500D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02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535" y="457200"/>
            <a:ext cx="3715657" cy="1600200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7708" y="987426"/>
            <a:ext cx="5832247" cy="4873625"/>
          </a:xfrm>
        </p:spPr>
        <p:txBody>
          <a:bodyPr/>
          <a:lstStyle>
            <a:lvl1pPr>
              <a:defRPr sz="3024"/>
            </a:lvl1pPr>
            <a:lvl2pPr>
              <a:defRPr sz="2646"/>
            </a:lvl2pPr>
            <a:lvl3pPr>
              <a:defRPr sz="2268"/>
            </a:lvl3pPr>
            <a:lvl4pPr>
              <a:defRPr sz="1890"/>
            </a:lvl4pPr>
            <a:lvl5pPr>
              <a:defRPr sz="1890"/>
            </a:lvl5pPr>
            <a:lvl6pPr>
              <a:defRPr sz="1890"/>
            </a:lvl6pPr>
            <a:lvl7pPr>
              <a:defRPr sz="1890"/>
            </a:lvl7pPr>
            <a:lvl8pPr>
              <a:defRPr sz="1890"/>
            </a:lvl8pPr>
            <a:lvl9pPr>
              <a:defRPr sz="189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3535" y="2057400"/>
            <a:ext cx="3715657" cy="3811588"/>
          </a:xfrm>
        </p:spPr>
        <p:txBody>
          <a:bodyPr/>
          <a:lstStyle>
            <a:lvl1pPr marL="0" indent="0">
              <a:buNone/>
              <a:defRPr sz="1512"/>
            </a:lvl1pPr>
            <a:lvl2pPr marL="432008" indent="0">
              <a:buNone/>
              <a:defRPr sz="1323"/>
            </a:lvl2pPr>
            <a:lvl3pPr marL="864017" indent="0">
              <a:buNone/>
              <a:defRPr sz="1134"/>
            </a:lvl3pPr>
            <a:lvl4pPr marL="1296025" indent="0">
              <a:buNone/>
              <a:defRPr sz="945"/>
            </a:lvl4pPr>
            <a:lvl5pPr marL="1728033" indent="0">
              <a:buNone/>
              <a:defRPr sz="945"/>
            </a:lvl5pPr>
            <a:lvl6pPr marL="2160041" indent="0">
              <a:buNone/>
              <a:defRPr sz="945"/>
            </a:lvl6pPr>
            <a:lvl7pPr marL="2592050" indent="0">
              <a:buNone/>
              <a:defRPr sz="945"/>
            </a:lvl7pPr>
            <a:lvl8pPr marL="3024058" indent="0">
              <a:buNone/>
              <a:defRPr sz="945"/>
            </a:lvl8pPr>
            <a:lvl9pPr marL="3456066" indent="0">
              <a:buNone/>
              <a:defRPr sz="94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76C6F-8B77-4184-AF1E-BF8392443BF8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FE586-3CD6-4137-9C30-22EA2500D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0199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535" y="457200"/>
            <a:ext cx="3715657" cy="1600200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97708" y="987426"/>
            <a:ext cx="5832247" cy="4873625"/>
          </a:xfrm>
        </p:spPr>
        <p:txBody>
          <a:bodyPr anchor="t"/>
          <a:lstStyle>
            <a:lvl1pPr marL="0" indent="0">
              <a:buNone/>
              <a:defRPr sz="3024"/>
            </a:lvl1pPr>
            <a:lvl2pPr marL="432008" indent="0">
              <a:buNone/>
              <a:defRPr sz="2646"/>
            </a:lvl2pPr>
            <a:lvl3pPr marL="864017" indent="0">
              <a:buNone/>
              <a:defRPr sz="2268"/>
            </a:lvl3pPr>
            <a:lvl4pPr marL="1296025" indent="0">
              <a:buNone/>
              <a:defRPr sz="1890"/>
            </a:lvl4pPr>
            <a:lvl5pPr marL="1728033" indent="0">
              <a:buNone/>
              <a:defRPr sz="1890"/>
            </a:lvl5pPr>
            <a:lvl6pPr marL="2160041" indent="0">
              <a:buNone/>
              <a:defRPr sz="1890"/>
            </a:lvl6pPr>
            <a:lvl7pPr marL="2592050" indent="0">
              <a:buNone/>
              <a:defRPr sz="1890"/>
            </a:lvl7pPr>
            <a:lvl8pPr marL="3024058" indent="0">
              <a:buNone/>
              <a:defRPr sz="1890"/>
            </a:lvl8pPr>
            <a:lvl9pPr marL="3456066" indent="0">
              <a:buNone/>
              <a:defRPr sz="189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3535" y="2057400"/>
            <a:ext cx="3715657" cy="3811588"/>
          </a:xfrm>
        </p:spPr>
        <p:txBody>
          <a:bodyPr/>
          <a:lstStyle>
            <a:lvl1pPr marL="0" indent="0">
              <a:buNone/>
              <a:defRPr sz="1512"/>
            </a:lvl1pPr>
            <a:lvl2pPr marL="432008" indent="0">
              <a:buNone/>
              <a:defRPr sz="1323"/>
            </a:lvl2pPr>
            <a:lvl3pPr marL="864017" indent="0">
              <a:buNone/>
              <a:defRPr sz="1134"/>
            </a:lvl3pPr>
            <a:lvl4pPr marL="1296025" indent="0">
              <a:buNone/>
              <a:defRPr sz="945"/>
            </a:lvl4pPr>
            <a:lvl5pPr marL="1728033" indent="0">
              <a:buNone/>
              <a:defRPr sz="945"/>
            </a:lvl5pPr>
            <a:lvl6pPr marL="2160041" indent="0">
              <a:buNone/>
              <a:defRPr sz="945"/>
            </a:lvl6pPr>
            <a:lvl7pPr marL="2592050" indent="0">
              <a:buNone/>
              <a:defRPr sz="945"/>
            </a:lvl7pPr>
            <a:lvl8pPr marL="3024058" indent="0">
              <a:buNone/>
              <a:defRPr sz="945"/>
            </a:lvl8pPr>
            <a:lvl9pPr marL="3456066" indent="0">
              <a:buNone/>
              <a:defRPr sz="94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76C6F-8B77-4184-AF1E-BF8392443BF8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FE586-3CD6-4137-9C30-22EA2500D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1080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034" y="365126"/>
            <a:ext cx="993642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034" y="1825625"/>
            <a:ext cx="993642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2033" y="6356351"/>
            <a:ext cx="25921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76C6F-8B77-4184-AF1E-BF8392443BF8}" type="datetimeFigureOut">
              <a:rPr lang="en-GB" smtClean="0"/>
              <a:t>11/11/2020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6162" y="6356351"/>
            <a:ext cx="38881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36345" y="6356351"/>
            <a:ext cx="25921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FE586-3CD6-4137-9C30-22EA2500D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90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Be Honest">
            <a:extLst>
              <a:ext uri="{FF2B5EF4-FFF2-40B4-BE49-F238E27FC236}">
                <a16:creationId xmlns:a16="http://schemas.microsoft.com/office/drawing/2014/main" id="{BE0DE3DD-CB8E-470C-B307-975C1D4BFD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9986" y="2184276"/>
            <a:ext cx="2600516" cy="593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4B3B185-1A35-4848-A36D-D2F80C5F62F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45059" y="5834147"/>
            <a:ext cx="815220" cy="77179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8F9B415-D1F3-4E26-868E-69F4D0CB3E5E}"/>
              </a:ext>
            </a:extLst>
          </p:cNvPr>
          <p:cNvSpPr txBox="1"/>
          <p:nvPr/>
        </p:nvSpPr>
        <p:spPr>
          <a:xfrm>
            <a:off x="2257022" y="3186957"/>
            <a:ext cx="700644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What is the difference between a skill and an attribute?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Identify one non commercial hospitality business?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Describe the difference between a online review and Michelin star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A2C348-F978-4851-9CD0-A024B1C34F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783" y="1596646"/>
            <a:ext cx="4314921" cy="35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37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7B8C0F2-606C-421C-A477-B72B9EB4A30E}"/>
              </a:ext>
            </a:extLst>
          </p:cNvPr>
          <p:cNvSpPr/>
          <p:nvPr/>
        </p:nvSpPr>
        <p:spPr>
          <a:xfrm>
            <a:off x="246133" y="923720"/>
            <a:ext cx="6694642" cy="4822720"/>
          </a:xfrm>
          <a:custGeom>
            <a:avLst/>
            <a:gdLst>
              <a:gd name="connsiteX0" fmla="*/ 0 w 6694642"/>
              <a:gd name="connsiteY0" fmla="*/ 0 h 4822720"/>
              <a:gd name="connsiteX1" fmla="*/ 535571 w 6694642"/>
              <a:gd name="connsiteY1" fmla="*/ 0 h 4822720"/>
              <a:gd name="connsiteX2" fmla="*/ 1338928 w 6694642"/>
              <a:gd name="connsiteY2" fmla="*/ 0 h 4822720"/>
              <a:gd name="connsiteX3" fmla="*/ 1941446 w 6694642"/>
              <a:gd name="connsiteY3" fmla="*/ 0 h 4822720"/>
              <a:gd name="connsiteX4" fmla="*/ 2744803 w 6694642"/>
              <a:gd name="connsiteY4" fmla="*/ 0 h 4822720"/>
              <a:gd name="connsiteX5" fmla="*/ 3347321 w 6694642"/>
              <a:gd name="connsiteY5" fmla="*/ 0 h 4822720"/>
              <a:gd name="connsiteX6" fmla="*/ 3815946 w 6694642"/>
              <a:gd name="connsiteY6" fmla="*/ 0 h 4822720"/>
              <a:gd name="connsiteX7" fmla="*/ 4552357 w 6694642"/>
              <a:gd name="connsiteY7" fmla="*/ 0 h 4822720"/>
              <a:gd name="connsiteX8" fmla="*/ 5020982 w 6694642"/>
              <a:gd name="connsiteY8" fmla="*/ 0 h 4822720"/>
              <a:gd name="connsiteX9" fmla="*/ 5623499 w 6694642"/>
              <a:gd name="connsiteY9" fmla="*/ 0 h 4822720"/>
              <a:gd name="connsiteX10" fmla="*/ 6694642 w 6694642"/>
              <a:gd name="connsiteY10" fmla="*/ 0 h 4822720"/>
              <a:gd name="connsiteX11" fmla="*/ 6694642 w 6694642"/>
              <a:gd name="connsiteY11" fmla="*/ 544278 h 4822720"/>
              <a:gd name="connsiteX12" fmla="*/ 6694642 w 6694642"/>
              <a:gd name="connsiteY12" fmla="*/ 1233238 h 4822720"/>
              <a:gd name="connsiteX13" fmla="*/ 6694642 w 6694642"/>
              <a:gd name="connsiteY13" fmla="*/ 1970426 h 4822720"/>
              <a:gd name="connsiteX14" fmla="*/ 6694642 w 6694642"/>
              <a:gd name="connsiteY14" fmla="*/ 2707613 h 4822720"/>
              <a:gd name="connsiteX15" fmla="*/ 6694642 w 6694642"/>
              <a:gd name="connsiteY15" fmla="*/ 3493027 h 4822720"/>
              <a:gd name="connsiteX16" fmla="*/ 6694642 w 6694642"/>
              <a:gd name="connsiteY16" fmla="*/ 4181987 h 4822720"/>
              <a:gd name="connsiteX17" fmla="*/ 6694642 w 6694642"/>
              <a:gd name="connsiteY17" fmla="*/ 4822720 h 4822720"/>
              <a:gd name="connsiteX18" fmla="*/ 5958231 w 6694642"/>
              <a:gd name="connsiteY18" fmla="*/ 4822720 h 4822720"/>
              <a:gd name="connsiteX19" fmla="*/ 5154874 w 6694642"/>
              <a:gd name="connsiteY19" fmla="*/ 4822720 h 4822720"/>
              <a:gd name="connsiteX20" fmla="*/ 4351517 w 6694642"/>
              <a:gd name="connsiteY20" fmla="*/ 4822720 h 4822720"/>
              <a:gd name="connsiteX21" fmla="*/ 3682053 w 6694642"/>
              <a:gd name="connsiteY21" fmla="*/ 4822720 h 4822720"/>
              <a:gd name="connsiteX22" fmla="*/ 3146482 w 6694642"/>
              <a:gd name="connsiteY22" fmla="*/ 4822720 h 4822720"/>
              <a:gd name="connsiteX23" fmla="*/ 2610910 w 6694642"/>
              <a:gd name="connsiteY23" fmla="*/ 4822720 h 4822720"/>
              <a:gd name="connsiteX24" fmla="*/ 1941446 w 6694642"/>
              <a:gd name="connsiteY24" fmla="*/ 4822720 h 4822720"/>
              <a:gd name="connsiteX25" fmla="*/ 1138089 w 6694642"/>
              <a:gd name="connsiteY25" fmla="*/ 4822720 h 4822720"/>
              <a:gd name="connsiteX26" fmla="*/ 669464 w 6694642"/>
              <a:gd name="connsiteY26" fmla="*/ 4822720 h 4822720"/>
              <a:gd name="connsiteX27" fmla="*/ 0 w 6694642"/>
              <a:gd name="connsiteY27" fmla="*/ 4822720 h 4822720"/>
              <a:gd name="connsiteX28" fmla="*/ 0 w 6694642"/>
              <a:gd name="connsiteY28" fmla="*/ 4133760 h 4822720"/>
              <a:gd name="connsiteX29" fmla="*/ 0 w 6694642"/>
              <a:gd name="connsiteY29" fmla="*/ 3396573 h 4822720"/>
              <a:gd name="connsiteX30" fmla="*/ 0 w 6694642"/>
              <a:gd name="connsiteY30" fmla="*/ 2611158 h 4822720"/>
              <a:gd name="connsiteX31" fmla="*/ 0 w 6694642"/>
              <a:gd name="connsiteY31" fmla="*/ 1825744 h 4822720"/>
              <a:gd name="connsiteX32" fmla="*/ 0 w 6694642"/>
              <a:gd name="connsiteY32" fmla="*/ 1088557 h 4822720"/>
              <a:gd name="connsiteX33" fmla="*/ 0 w 6694642"/>
              <a:gd name="connsiteY33" fmla="*/ 0 h 4822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6694642" h="4822720" fill="none" extrusionOk="0">
                <a:moveTo>
                  <a:pt x="0" y="0"/>
                </a:moveTo>
                <a:cubicBezTo>
                  <a:pt x="243085" y="26387"/>
                  <a:pt x="295453" y="12236"/>
                  <a:pt x="535571" y="0"/>
                </a:cubicBezTo>
                <a:cubicBezTo>
                  <a:pt x="775689" y="-12236"/>
                  <a:pt x="980121" y="17155"/>
                  <a:pt x="1338928" y="0"/>
                </a:cubicBezTo>
                <a:cubicBezTo>
                  <a:pt x="1697735" y="-17155"/>
                  <a:pt x="1667688" y="17053"/>
                  <a:pt x="1941446" y="0"/>
                </a:cubicBezTo>
                <a:cubicBezTo>
                  <a:pt x="2215204" y="-17053"/>
                  <a:pt x="2477287" y="-6047"/>
                  <a:pt x="2744803" y="0"/>
                </a:cubicBezTo>
                <a:cubicBezTo>
                  <a:pt x="3012319" y="6047"/>
                  <a:pt x="3075531" y="24559"/>
                  <a:pt x="3347321" y="0"/>
                </a:cubicBezTo>
                <a:cubicBezTo>
                  <a:pt x="3619111" y="-24559"/>
                  <a:pt x="3639690" y="12288"/>
                  <a:pt x="3815946" y="0"/>
                </a:cubicBezTo>
                <a:cubicBezTo>
                  <a:pt x="3992202" y="-12288"/>
                  <a:pt x="4375686" y="-27620"/>
                  <a:pt x="4552357" y="0"/>
                </a:cubicBezTo>
                <a:cubicBezTo>
                  <a:pt x="4729028" y="27620"/>
                  <a:pt x="4850289" y="2271"/>
                  <a:pt x="5020982" y="0"/>
                </a:cubicBezTo>
                <a:cubicBezTo>
                  <a:pt x="5191676" y="-2271"/>
                  <a:pt x="5350335" y="3162"/>
                  <a:pt x="5623499" y="0"/>
                </a:cubicBezTo>
                <a:cubicBezTo>
                  <a:pt x="5896663" y="-3162"/>
                  <a:pt x="6380126" y="-21284"/>
                  <a:pt x="6694642" y="0"/>
                </a:cubicBezTo>
                <a:cubicBezTo>
                  <a:pt x="6672363" y="174235"/>
                  <a:pt x="6714024" y="333947"/>
                  <a:pt x="6694642" y="544278"/>
                </a:cubicBezTo>
                <a:cubicBezTo>
                  <a:pt x="6675260" y="754609"/>
                  <a:pt x="6687316" y="1057025"/>
                  <a:pt x="6694642" y="1233238"/>
                </a:cubicBezTo>
                <a:cubicBezTo>
                  <a:pt x="6701968" y="1409451"/>
                  <a:pt x="6659568" y="1798088"/>
                  <a:pt x="6694642" y="1970426"/>
                </a:cubicBezTo>
                <a:cubicBezTo>
                  <a:pt x="6729716" y="2142764"/>
                  <a:pt x="6675129" y="2498842"/>
                  <a:pt x="6694642" y="2707613"/>
                </a:cubicBezTo>
                <a:cubicBezTo>
                  <a:pt x="6714155" y="2916384"/>
                  <a:pt x="6684666" y="3247035"/>
                  <a:pt x="6694642" y="3493027"/>
                </a:cubicBezTo>
                <a:cubicBezTo>
                  <a:pt x="6704618" y="3739019"/>
                  <a:pt x="6705126" y="3968136"/>
                  <a:pt x="6694642" y="4181987"/>
                </a:cubicBezTo>
                <a:cubicBezTo>
                  <a:pt x="6684158" y="4395838"/>
                  <a:pt x="6721112" y="4582729"/>
                  <a:pt x="6694642" y="4822720"/>
                </a:cubicBezTo>
                <a:cubicBezTo>
                  <a:pt x="6523528" y="4794441"/>
                  <a:pt x="6203575" y="4789333"/>
                  <a:pt x="5958231" y="4822720"/>
                </a:cubicBezTo>
                <a:cubicBezTo>
                  <a:pt x="5712887" y="4856107"/>
                  <a:pt x="5380732" y="4811778"/>
                  <a:pt x="5154874" y="4822720"/>
                </a:cubicBezTo>
                <a:cubicBezTo>
                  <a:pt x="4929016" y="4833662"/>
                  <a:pt x="4536249" y="4807860"/>
                  <a:pt x="4351517" y="4822720"/>
                </a:cubicBezTo>
                <a:cubicBezTo>
                  <a:pt x="4166785" y="4837580"/>
                  <a:pt x="3854677" y="4828683"/>
                  <a:pt x="3682053" y="4822720"/>
                </a:cubicBezTo>
                <a:cubicBezTo>
                  <a:pt x="3509429" y="4816757"/>
                  <a:pt x="3328877" y="4839596"/>
                  <a:pt x="3146482" y="4822720"/>
                </a:cubicBezTo>
                <a:cubicBezTo>
                  <a:pt x="2964087" y="4805844"/>
                  <a:pt x="2742220" y="4824698"/>
                  <a:pt x="2610910" y="4822720"/>
                </a:cubicBezTo>
                <a:cubicBezTo>
                  <a:pt x="2479600" y="4820742"/>
                  <a:pt x="2147715" y="4801074"/>
                  <a:pt x="1941446" y="4822720"/>
                </a:cubicBezTo>
                <a:cubicBezTo>
                  <a:pt x="1735177" y="4844366"/>
                  <a:pt x="1429423" y="4815654"/>
                  <a:pt x="1138089" y="4822720"/>
                </a:cubicBezTo>
                <a:cubicBezTo>
                  <a:pt x="846755" y="4829786"/>
                  <a:pt x="845160" y="4843629"/>
                  <a:pt x="669464" y="4822720"/>
                </a:cubicBezTo>
                <a:cubicBezTo>
                  <a:pt x="493769" y="4801811"/>
                  <a:pt x="282445" y="4792266"/>
                  <a:pt x="0" y="4822720"/>
                </a:cubicBezTo>
                <a:cubicBezTo>
                  <a:pt x="-24048" y="4558762"/>
                  <a:pt x="-14404" y="4310579"/>
                  <a:pt x="0" y="4133760"/>
                </a:cubicBezTo>
                <a:cubicBezTo>
                  <a:pt x="14404" y="3956941"/>
                  <a:pt x="10864" y="3668635"/>
                  <a:pt x="0" y="3396573"/>
                </a:cubicBezTo>
                <a:cubicBezTo>
                  <a:pt x="-10864" y="3124511"/>
                  <a:pt x="-6292" y="2917085"/>
                  <a:pt x="0" y="2611158"/>
                </a:cubicBezTo>
                <a:cubicBezTo>
                  <a:pt x="6292" y="2305232"/>
                  <a:pt x="-14260" y="2162417"/>
                  <a:pt x="0" y="1825744"/>
                </a:cubicBezTo>
                <a:cubicBezTo>
                  <a:pt x="14260" y="1489071"/>
                  <a:pt x="-21409" y="1393264"/>
                  <a:pt x="0" y="1088557"/>
                </a:cubicBezTo>
                <a:cubicBezTo>
                  <a:pt x="21409" y="783850"/>
                  <a:pt x="-45951" y="469656"/>
                  <a:pt x="0" y="0"/>
                </a:cubicBezTo>
                <a:close/>
              </a:path>
              <a:path w="6694642" h="4822720" stroke="0" extrusionOk="0">
                <a:moveTo>
                  <a:pt x="0" y="0"/>
                </a:moveTo>
                <a:cubicBezTo>
                  <a:pt x="312091" y="22260"/>
                  <a:pt x="508274" y="-1807"/>
                  <a:pt x="669464" y="0"/>
                </a:cubicBezTo>
                <a:cubicBezTo>
                  <a:pt x="830654" y="1807"/>
                  <a:pt x="1116433" y="-21307"/>
                  <a:pt x="1338928" y="0"/>
                </a:cubicBezTo>
                <a:cubicBezTo>
                  <a:pt x="1561423" y="21307"/>
                  <a:pt x="1713146" y="5492"/>
                  <a:pt x="1874500" y="0"/>
                </a:cubicBezTo>
                <a:cubicBezTo>
                  <a:pt x="2035854" y="-5492"/>
                  <a:pt x="2379237" y="26236"/>
                  <a:pt x="2543964" y="0"/>
                </a:cubicBezTo>
                <a:cubicBezTo>
                  <a:pt x="2708691" y="-26236"/>
                  <a:pt x="2826011" y="-6761"/>
                  <a:pt x="3079535" y="0"/>
                </a:cubicBezTo>
                <a:cubicBezTo>
                  <a:pt x="3333059" y="6761"/>
                  <a:pt x="3507360" y="33996"/>
                  <a:pt x="3882892" y="0"/>
                </a:cubicBezTo>
                <a:cubicBezTo>
                  <a:pt x="4258424" y="-33996"/>
                  <a:pt x="4322222" y="-10111"/>
                  <a:pt x="4485410" y="0"/>
                </a:cubicBezTo>
                <a:cubicBezTo>
                  <a:pt x="4648598" y="10111"/>
                  <a:pt x="4857000" y="15722"/>
                  <a:pt x="5020982" y="0"/>
                </a:cubicBezTo>
                <a:cubicBezTo>
                  <a:pt x="5184964" y="-15722"/>
                  <a:pt x="5493914" y="-2311"/>
                  <a:pt x="5690446" y="0"/>
                </a:cubicBezTo>
                <a:cubicBezTo>
                  <a:pt x="5886978" y="2311"/>
                  <a:pt x="6287129" y="16820"/>
                  <a:pt x="6694642" y="0"/>
                </a:cubicBezTo>
                <a:cubicBezTo>
                  <a:pt x="6658503" y="245919"/>
                  <a:pt x="6688275" y="519275"/>
                  <a:pt x="6694642" y="737187"/>
                </a:cubicBezTo>
                <a:cubicBezTo>
                  <a:pt x="6701009" y="955099"/>
                  <a:pt x="6707526" y="1196919"/>
                  <a:pt x="6694642" y="1426147"/>
                </a:cubicBezTo>
                <a:cubicBezTo>
                  <a:pt x="6681758" y="1655375"/>
                  <a:pt x="6722821" y="1786759"/>
                  <a:pt x="6694642" y="2018653"/>
                </a:cubicBezTo>
                <a:cubicBezTo>
                  <a:pt x="6666463" y="2250547"/>
                  <a:pt x="6697198" y="2535905"/>
                  <a:pt x="6694642" y="2707613"/>
                </a:cubicBezTo>
                <a:cubicBezTo>
                  <a:pt x="6692086" y="2879321"/>
                  <a:pt x="6723806" y="3256558"/>
                  <a:pt x="6694642" y="3493027"/>
                </a:cubicBezTo>
                <a:cubicBezTo>
                  <a:pt x="6665478" y="3729496"/>
                  <a:pt x="6686977" y="3978203"/>
                  <a:pt x="6694642" y="4133760"/>
                </a:cubicBezTo>
                <a:cubicBezTo>
                  <a:pt x="6702307" y="4289317"/>
                  <a:pt x="6711809" y="4662548"/>
                  <a:pt x="6694642" y="4822720"/>
                </a:cubicBezTo>
                <a:cubicBezTo>
                  <a:pt x="6496995" y="4817812"/>
                  <a:pt x="6280908" y="4843966"/>
                  <a:pt x="6159071" y="4822720"/>
                </a:cubicBezTo>
                <a:cubicBezTo>
                  <a:pt x="6037234" y="4801474"/>
                  <a:pt x="5667381" y="4810646"/>
                  <a:pt x="5489606" y="4822720"/>
                </a:cubicBezTo>
                <a:cubicBezTo>
                  <a:pt x="5311831" y="4834794"/>
                  <a:pt x="5005062" y="4787580"/>
                  <a:pt x="4686249" y="4822720"/>
                </a:cubicBezTo>
                <a:cubicBezTo>
                  <a:pt x="4367436" y="4857860"/>
                  <a:pt x="4303108" y="4817965"/>
                  <a:pt x="3949839" y="4822720"/>
                </a:cubicBezTo>
                <a:cubicBezTo>
                  <a:pt x="3596570" y="4827476"/>
                  <a:pt x="3554929" y="4812842"/>
                  <a:pt x="3213428" y="4822720"/>
                </a:cubicBezTo>
                <a:cubicBezTo>
                  <a:pt x="2871927" y="4832598"/>
                  <a:pt x="2642996" y="4851221"/>
                  <a:pt x="2410071" y="4822720"/>
                </a:cubicBezTo>
                <a:cubicBezTo>
                  <a:pt x="2177146" y="4794219"/>
                  <a:pt x="2017711" y="4856617"/>
                  <a:pt x="1673661" y="4822720"/>
                </a:cubicBezTo>
                <a:cubicBezTo>
                  <a:pt x="1329611" y="4788824"/>
                  <a:pt x="1325186" y="4821050"/>
                  <a:pt x="1205036" y="4822720"/>
                </a:cubicBezTo>
                <a:cubicBezTo>
                  <a:pt x="1084887" y="4824390"/>
                  <a:pt x="374845" y="4821756"/>
                  <a:pt x="0" y="4822720"/>
                </a:cubicBezTo>
                <a:cubicBezTo>
                  <a:pt x="-1579" y="4519522"/>
                  <a:pt x="5060" y="4402101"/>
                  <a:pt x="0" y="4181987"/>
                </a:cubicBezTo>
                <a:cubicBezTo>
                  <a:pt x="-5060" y="3961873"/>
                  <a:pt x="884" y="3568961"/>
                  <a:pt x="0" y="3396573"/>
                </a:cubicBezTo>
                <a:cubicBezTo>
                  <a:pt x="-884" y="3224185"/>
                  <a:pt x="-34166" y="2865396"/>
                  <a:pt x="0" y="2659386"/>
                </a:cubicBezTo>
                <a:cubicBezTo>
                  <a:pt x="34166" y="2453376"/>
                  <a:pt x="-11650" y="2311972"/>
                  <a:pt x="0" y="2018653"/>
                </a:cubicBezTo>
                <a:cubicBezTo>
                  <a:pt x="11650" y="1725334"/>
                  <a:pt x="15819" y="1668214"/>
                  <a:pt x="0" y="1377920"/>
                </a:cubicBezTo>
                <a:cubicBezTo>
                  <a:pt x="-15819" y="1087626"/>
                  <a:pt x="-21944" y="946170"/>
                  <a:pt x="0" y="785414"/>
                </a:cubicBezTo>
                <a:cubicBezTo>
                  <a:pt x="21944" y="624658"/>
                  <a:pt x="-18171" y="270228"/>
                  <a:pt x="0" y="0"/>
                </a:cubicBez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>
                <a:lumMod val="75000"/>
                <a:lumOff val="25000"/>
              </a:schemeClr>
            </a:solidFill>
            <a:prstDash val="dash"/>
            <a:extLst>
              <a:ext uri="{C807C97D-BFC1-408E-A445-0C87EB9F89A2}">
                <ask:lineSketchStyleProps xmlns:ask="http://schemas.microsoft.com/office/drawing/2018/sketchyshapes" xmlns="" sd="5444665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utoShape 2">
            <a:extLst>
              <a:ext uri="{FF2B5EF4-FFF2-40B4-BE49-F238E27FC236}">
                <a16:creationId xmlns:a16="http://schemas.microsoft.com/office/drawing/2014/main" id="{A1FAE804-CB25-4904-AC4C-6E45314AFC2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006328" y="7013890"/>
            <a:ext cx="288012" cy="288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6404" tIns="43202" rIns="86404" bIns="43202" numCol="1" anchor="t" anchorCtr="0" compatLnSpc="1">
            <a:prstTxWarp prst="textNoShape">
              <a:avLst/>
            </a:prstTxWarp>
          </a:bodyPr>
          <a:lstStyle/>
          <a:p>
            <a:endParaRPr lang="en-GB" sz="1701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8C949B2-F758-4AEC-AE26-2F12520D6BD3}"/>
              </a:ext>
            </a:extLst>
          </p:cNvPr>
          <p:cNvSpPr txBox="1"/>
          <p:nvPr/>
        </p:nvSpPr>
        <p:spPr>
          <a:xfrm>
            <a:off x="2760084" y="6308671"/>
            <a:ext cx="8791673" cy="32502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1512" b="1" i="1" dirty="0">
                <a:solidFill>
                  <a:schemeClr val="bg1">
                    <a:lumMod val="95000"/>
                  </a:schemeClr>
                </a:solidFill>
              </a:rPr>
              <a:t>Hospitality VCR Keywords – Operation, workflow, activities. </a:t>
            </a:r>
            <a:endParaRPr lang="en-GB" sz="1512" b="1" i="1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699F038-B0F6-4E6D-AF57-C6DF40E217E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8939" y="5948205"/>
            <a:ext cx="761494" cy="720932"/>
          </a:xfrm>
          <a:prstGeom prst="rect">
            <a:avLst/>
          </a:prstGeom>
        </p:spPr>
      </p:pic>
      <p:pic>
        <p:nvPicPr>
          <p:cNvPr id="2060" name="Picture 12" descr="WJEC (exam board) - Wikipedia">
            <a:extLst>
              <a:ext uri="{FF2B5EF4-FFF2-40B4-BE49-F238E27FC236}">
                <a16:creationId xmlns:a16="http://schemas.microsoft.com/office/drawing/2014/main" id="{3870CB0A-ABDA-4891-ADD3-19B3F27E04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601" y="6022230"/>
            <a:ext cx="646907" cy="646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1E96E7C8-59FB-4C45-A73A-2D8DD886B27A}"/>
              </a:ext>
            </a:extLst>
          </p:cNvPr>
          <p:cNvSpPr/>
          <p:nvPr/>
        </p:nvSpPr>
        <p:spPr>
          <a:xfrm>
            <a:off x="7155920" y="3693227"/>
            <a:ext cx="4118434" cy="2053213"/>
          </a:xfrm>
          <a:custGeom>
            <a:avLst/>
            <a:gdLst>
              <a:gd name="connsiteX0" fmla="*/ 0 w 4118434"/>
              <a:gd name="connsiteY0" fmla="*/ 0 h 1828733"/>
              <a:gd name="connsiteX1" fmla="*/ 562853 w 4118434"/>
              <a:gd name="connsiteY1" fmla="*/ 0 h 1828733"/>
              <a:gd name="connsiteX2" fmla="*/ 1331627 w 4118434"/>
              <a:gd name="connsiteY2" fmla="*/ 0 h 1828733"/>
              <a:gd name="connsiteX3" fmla="*/ 1976848 w 4118434"/>
              <a:gd name="connsiteY3" fmla="*/ 0 h 1828733"/>
              <a:gd name="connsiteX4" fmla="*/ 2580885 w 4118434"/>
              <a:gd name="connsiteY4" fmla="*/ 0 h 1828733"/>
              <a:gd name="connsiteX5" fmla="*/ 3267291 w 4118434"/>
              <a:gd name="connsiteY5" fmla="*/ 0 h 1828733"/>
              <a:gd name="connsiteX6" fmla="*/ 4118434 w 4118434"/>
              <a:gd name="connsiteY6" fmla="*/ 0 h 1828733"/>
              <a:gd name="connsiteX7" fmla="*/ 4118434 w 4118434"/>
              <a:gd name="connsiteY7" fmla="*/ 609578 h 1828733"/>
              <a:gd name="connsiteX8" fmla="*/ 4118434 w 4118434"/>
              <a:gd name="connsiteY8" fmla="*/ 1200868 h 1828733"/>
              <a:gd name="connsiteX9" fmla="*/ 4118434 w 4118434"/>
              <a:gd name="connsiteY9" fmla="*/ 1828733 h 1828733"/>
              <a:gd name="connsiteX10" fmla="*/ 3432028 w 4118434"/>
              <a:gd name="connsiteY10" fmla="*/ 1828733 h 1828733"/>
              <a:gd name="connsiteX11" fmla="*/ 2786807 w 4118434"/>
              <a:gd name="connsiteY11" fmla="*/ 1828733 h 1828733"/>
              <a:gd name="connsiteX12" fmla="*/ 2141586 w 4118434"/>
              <a:gd name="connsiteY12" fmla="*/ 1828733 h 1828733"/>
              <a:gd name="connsiteX13" fmla="*/ 1537549 w 4118434"/>
              <a:gd name="connsiteY13" fmla="*/ 1828733 h 1828733"/>
              <a:gd name="connsiteX14" fmla="*/ 892327 w 4118434"/>
              <a:gd name="connsiteY14" fmla="*/ 1828733 h 1828733"/>
              <a:gd name="connsiteX15" fmla="*/ 0 w 4118434"/>
              <a:gd name="connsiteY15" fmla="*/ 1828733 h 1828733"/>
              <a:gd name="connsiteX16" fmla="*/ 0 w 4118434"/>
              <a:gd name="connsiteY16" fmla="*/ 1219155 h 1828733"/>
              <a:gd name="connsiteX17" fmla="*/ 0 w 4118434"/>
              <a:gd name="connsiteY17" fmla="*/ 627865 h 1828733"/>
              <a:gd name="connsiteX18" fmla="*/ 0 w 4118434"/>
              <a:gd name="connsiteY18" fmla="*/ 0 h 1828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118434" h="1828733" fill="none" extrusionOk="0">
                <a:moveTo>
                  <a:pt x="0" y="0"/>
                </a:moveTo>
                <a:cubicBezTo>
                  <a:pt x="124536" y="-11914"/>
                  <a:pt x="396220" y="7547"/>
                  <a:pt x="562853" y="0"/>
                </a:cubicBezTo>
                <a:cubicBezTo>
                  <a:pt x="729486" y="-7547"/>
                  <a:pt x="1167419" y="33215"/>
                  <a:pt x="1331627" y="0"/>
                </a:cubicBezTo>
                <a:cubicBezTo>
                  <a:pt x="1495835" y="-33215"/>
                  <a:pt x="1758258" y="-19475"/>
                  <a:pt x="1976848" y="0"/>
                </a:cubicBezTo>
                <a:cubicBezTo>
                  <a:pt x="2195438" y="19475"/>
                  <a:pt x="2435336" y="-22531"/>
                  <a:pt x="2580885" y="0"/>
                </a:cubicBezTo>
                <a:cubicBezTo>
                  <a:pt x="2726434" y="22531"/>
                  <a:pt x="2993979" y="30199"/>
                  <a:pt x="3267291" y="0"/>
                </a:cubicBezTo>
                <a:cubicBezTo>
                  <a:pt x="3540603" y="-30199"/>
                  <a:pt x="3859762" y="-3905"/>
                  <a:pt x="4118434" y="0"/>
                </a:cubicBezTo>
                <a:cubicBezTo>
                  <a:pt x="4134462" y="147324"/>
                  <a:pt x="4148010" y="388677"/>
                  <a:pt x="4118434" y="609578"/>
                </a:cubicBezTo>
                <a:cubicBezTo>
                  <a:pt x="4088858" y="830479"/>
                  <a:pt x="4131184" y="912325"/>
                  <a:pt x="4118434" y="1200868"/>
                </a:cubicBezTo>
                <a:cubicBezTo>
                  <a:pt x="4105685" y="1489411"/>
                  <a:pt x="4104532" y="1554365"/>
                  <a:pt x="4118434" y="1828733"/>
                </a:cubicBezTo>
                <a:cubicBezTo>
                  <a:pt x="3833768" y="1808614"/>
                  <a:pt x="3700664" y="1805473"/>
                  <a:pt x="3432028" y="1828733"/>
                </a:cubicBezTo>
                <a:cubicBezTo>
                  <a:pt x="3163392" y="1851993"/>
                  <a:pt x="2967259" y="1858665"/>
                  <a:pt x="2786807" y="1828733"/>
                </a:cubicBezTo>
                <a:cubicBezTo>
                  <a:pt x="2606355" y="1798801"/>
                  <a:pt x="2272386" y="1850619"/>
                  <a:pt x="2141586" y="1828733"/>
                </a:cubicBezTo>
                <a:cubicBezTo>
                  <a:pt x="2010786" y="1806847"/>
                  <a:pt x="1729546" y="1850431"/>
                  <a:pt x="1537549" y="1828733"/>
                </a:cubicBezTo>
                <a:cubicBezTo>
                  <a:pt x="1345552" y="1807035"/>
                  <a:pt x="1156096" y="1810695"/>
                  <a:pt x="892327" y="1828733"/>
                </a:cubicBezTo>
                <a:cubicBezTo>
                  <a:pt x="628558" y="1846771"/>
                  <a:pt x="391006" y="1820209"/>
                  <a:pt x="0" y="1828733"/>
                </a:cubicBezTo>
                <a:cubicBezTo>
                  <a:pt x="16798" y="1693045"/>
                  <a:pt x="-27" y="1492287"/>
                  <a:pt x="0" y="1219155"/>
                </a:cubicBezTo>
                <a:cubicBezTo>
                  <a:pt x="27" y="946023"/>
                  <a:pt x="10147" y="840070"/>
                  <a:pt x="0" y="627865"/>
                </a:cubicBezTo>
                <a:cubicBezTo>
                  <a:pt x="-10147" y="415660"/>
                  <a:pt x="-1495" y="214650"/>
                  <a:pt x="0" y="0"/>
                </a:cubicBezTo>
                <a:close/>
              </a:path>
              <a:path w="4118434" h="1828733" stroke="0" extrusionOk="0">
                <a:moveTo>
                  <a:pt x="0" y="0"/>
                </a:moveTo>
                <a:cubicBezTo>
                  <a:pt x="283693" y="-21495"/>
                  <a:pt x="501072" y="19524"/>
                  <a:pt x="686406" y="0"/>
                </a:cubicBezTo>
                <a:cubicBezTo>
                  <a:pt x="871740" y="-19524"/>
                  <a:pt x="1147100" y="-16182"/>
                  <a:pt x="1372811" y="0"/>
                </a:cubicBezTo>
                <a:cubicBezTo>
                  <a:pt x="1598523" y="16182"/>
                  <a:pt x="1842722" y="7029"/>
                  <a:pt x="1976848" y="0"/>
                </a:cubicBezTo>
                <a:cubicBezTo>
                  <a:pt x="2110974" y="-7029"/>
                  <a:pt x="2465596" y="30405"/>
                  <a:pt x="2663254" y="0"/>
                </a:cubicBezTo>
                <a:cubicBezTo>
                  <a:pt x="2860912" y="-30405"/>
                  <a:pt x="3071572" y="3531"/>
                  <a:pt x="3267291" y="0"/>
                </a:cubicBezTo>
                <a:cubicBezTo>
                  <a:pt x="3463010" y="-3531"/>
                  <a:pt x="3800873" y="-21582"/>
                  <a:pt x="4118434" y="0"/>
                </a:cubicBezTo>
                <a:cubicBezTo>
                  <a:pt x="4124467" y="191639"/>
                  <a:pt x="4115799" y="380200"/>
                  <a:pt x="4118434" y="591290"/>
                </a:cubicBezTo>
                <a:cubicBezTo>
                  <a:pt x="4121070" y="802380"/>
                  <a:pt x="4090528" y="1074980"/>
                  <a:pt x="4118434" y="1200868"/>
                </a:cubicBezTo>
                <a:cubicBezTo>
                  <a:pt x="4146340" y="1326756"/>
                  <a:pt x="4129480" y="1698403"/>
                  <a:pt x="4118434" y="1828733"/>
                </a:cubicBezTo>
                <a:cubicBezTo>
                  <a:pt x="3789776" y="1823688"/>
                  <a:pt x="3733720" y="1833624"/>
                  <a:pt x="3390844" y="1828733"/>
                </a:cubicBezTo>
                <a:cubicBezTo>
                  <a:pt x="3047968" y="1823843"/>
                  <a:pt x="2905020" y="1829782"/>
                  <a:pt x="2663254" y="1828733"/>
                </a:cubicBezTo>
                <a:cubicBezTo>
                  <a:pt x="2421488" y="1827685"/>
                  <a:pt x="2195304" y="1820706"/>
                  <a:pt x="2018033" y="1828733"/>
                </a:cubicBezTo>
                <a:cubicBezTo>
                  <a:pt x="1840762" y="1836760"/>
                  <a:pt x="1425369" y="1838253"/>
                  <a:pt x="1249258" y="1828733"/>
                </a:cubicBezTo>
                <a:cubicBezTo>
                  <a:pt x="1073147" y="1819213"/>
                  <a:pt x="518700" y="1787268"/>
                  <a:pt x="0" y="1828733"/>
                </a:cubicBezTo>
                <a:cubicBezTo>
                  <a:pt x="12250" y="1649533"/>
                  <a:pt x="4236" y="1408159"/>
                  <a:pt x="0" y="1200868"/>
                </a:cubicBezTo>
                <a:cubicBezTo>
                  <a:pt x="-4236" y="993577"/>
                  <a:pt x="-13023" y="759597"/>
                  <a:pt x="0" y="554716"/>
                </a:cubicBezTo>
                <a:cubicBezTo>
                  <a:pt x="13023" y="349835"/>
                  <a:pt x="8304" y="190727"/>
                  <a:pt x="0" y="0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tx1">
                <a:lumMod val="75000"/>
                <a:lumOff val="25000"/>
              </a:schemeClr>
            </a:solidFill>
            <a:prstDash val="dash"/>
            <a:extLst>
              <a:ext uri="{C807C97D-BFC1-408E-A445-0C87EB9F89A2}">
                <ask:lineSketchStyleProps xmlns:ask="http://schemas.microsoft.com/office/drawing/2018/sketchyshapes" xmlns="" sd="5444665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64" name="Picture 16" descr="Be Honest">
            <a:extLst>
              <a:ext uri="{FF2B5EF4-FFF2-40B4-BE49-F238E27FC236}">
                <a16:creationId xmlns:a16="http://schemas.microsoft.com/office/drawing/2014/main" id="{77F3687F-89FD-4EC9-9AE3-C0B636538E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795" y="3322935"/>
            <a:ext cx="2649561" cy="29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30200AD-ABA4-4140-A883-686568D1876E}"/>
              </a:ext>
            </a:extLst>
          </p:cNvPr>
          <p:cNvSpPr txBox="1"/>
          <p:nvPr/>
        </p:nvSpPr>
        <p:spPr>
          <a:xfrm>
            <a:off x="7285333" y="3863042"/>
            <a:ext cx="3924715" cy="1638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 understand the operation of a catering kitchen and the activities that occur.</a:t>
            </a:r>
          </a:p>
          <a:p>
            <a:endParaRPr lang="en-GB" sz="1050" dirty="0"/>
          </a:p>
          <a:p>
            <a:r>
              <a:rPr lang="en-GB" dirty="0"/>
              <a:t>To understand kitchen workflow and why it is important 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087" y="1242759"/>
            <a:ext cx="635039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Task - Make a list of activities (things) that happen in a catering kitchen </a:t>
            </a:r>
            <a:r>
              <a:rPr lang="en-GB" b="1" dirty="0"/>
              <a:t>(3 minutes)</a:t>
            </a:r>
          </a:p>
          <a:p>
            <a:endParaRPr lang="en-GB" dirty="0"/>
          </a:p>
          <a:p>
            <a:r>
              <a:rPr lang="en-GB" dirty="0">
                <a:solidFill>
                  <a:srgbClr val="FF0000"/>
                </a:solidFill>
              </a:rPr>
              <a:t>There are four main activities that are carried out in a catering kitchen: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Receiving and storing kitchen deliveries – ingredients, materials, equipment and cleaning chemicals.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Organising and preparing food ready for cooking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Cooking, presenting and plating food for service to customers.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Cleaning and maintaining kitchen equipment and premises 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  <a:p>
            <a:r>
              <a:rPr lang="en-GB" dirty="0"/>
              <a:t> </a:t>
            </a:r>
          </a:p>
          <a:p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A372103-7073-40E0-B6D3-6D0FDCFADBE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133" y="462579"/>
            <a:ext cx="5696455" cy="323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293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utoShape 2">
            <a:extLst>
              <a:ext uri="{FF2B5EF4-FFF2-40B4-BE49-F238E27FC236}">
                <a16:creationId xmlns:a16="http://schemas.microsoft.com/office/drawing/2014/main" id="{A1FAE804-CB25-4904-AC4C-6E45314AFC2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006328" y="7013890"/>
            <a:ext cx="288012" cy="288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6404" tIns="43202" rIns="86404" bIns="43202" numCol="1" anchor="t" anchorCtr="0" compatLnSpc="1">
            <a:prstTxWarp prst="textNoShape">
              <a:avLst/>
            </a:prstTxWarp>
          </a:bodyPr>
          <a:lstStyle/>
          <a:p>
            <a:endParaRPr lang="en-GB" sz="1701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8C949B2-F758-4AEC-AE26-2F12520D6BD3}"/>
              </a:ext>
            </a:extLst>
          </p:cNvPr>
          <p:cNvSpPr txBox="1"/>
          <p:nvPr/>
        </p:nvSpPr>
        <p:spPr>
          <a:xfrm>
            <a:off x="2760084" y="6308671"/>
            <a:ext cx="8791673" cy="32502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1512" b="1" i="1" dirty="0">
                <a:solidFill>
                  <a:schemeClr val="bg1">
                    <a:lumMod val="95000"/>
                  </a:schemeClr>
                </a:solidFill>
              </a:rPr>
              <a:t>Hospitality VCR Keywords – Operation, workflow, activities. </a:t>
            </a:r>
            <a:endParaRPr lang="en-GB" sz="1512" b="1" i="1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699F038-B0F6-4E6D-AF57-C6DF40E217E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6278" y="6042361"/>
            <a:ext cx="683304" cy="646907"/>
          </a:xfrm>
          <a:prstGeom prst="rect">
            <a:avLst/>
          </a:prstGeom>
        </p:spPr>
      </p:pic>
      <p:pic>
        <p:nvPicPr>
          <p:cNvPr id="2060" name="Picture 12" descr="WJEC (exam board) - Wikipedia">
            <a:extLst>
              <a:ext uri="{FF2B5EF4-FFF2-40B4-BE49-F238E27FC236}">
                <a16:creationId xmlns:a16="http://schemas.microsoft.com/office/drawing/2014/main" id="{3870CB0A-ABDA-4891-ADD3-19B3F27E04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381" y="6077802"/>
            <a:ext cx="611466" cy="611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1E96E7C8-59FB-4C45-A73A-2D8DD886B27A}"/>
              </a:ext>
            </a:extLst>
          </p:cNvPr>
          <p:cNvSpPr/>
          <p:nvPr/>
        </p:nvSpPr>
        <p:spPr>
          <a:xfrm>
            <a:off x="7466730" y="3693227"/>
            <a:ext cx="3807624" cy="2053213"/>
          </a:xfrm>
          <a:custGeom>
            <a:avLst/>
            <a:gdLst>
              <a:gd name="connsiteX0" fmla="*/ 0 w 4118434"/>
              <a:gd name="connsiteY0" fmla="*/ 0 h 1828733"/>
              <a:gd name="connsiteX1" fmla="*/ 562853 w 4118434"/>
              <a:gd name="connsiteY1" fmla="*/ 0 h 1828733"/>
              <a:gd name="connsiteX2" fmla="*/ 1331627 w 4118434"/>
              <a:gd name="connsiteY2" fmla="*/ 0 h 1828733"/>
              <a:gd name="connsiteX3" fmla="*/ 1976848 w 4118434"/>
              <a:gd name="connsiteY3" fmla="*/ 0 h 1828733"/>
              <a:gd name="connsiteX4" fmla="*/ 2580885 w 4118434"/>
              <a:gd name="connsiteY4" fmla="*/ 0 h 1828733"/>
              <a:gd name="connsiteX5" fmla="*/ 3267291 w 4118434"/>
              <a:gd name="connsiteY5" fmla="*/ 0 h 1828733"/>
              <a:gd name="connsiteX6" fmla="*/ 4118434 w 4118434"/>
              <a:gd name="connsiteY6" fmla="*/ 0 h 1828733"/>
              <a:gd name="connsiteX7" fmla="*/ 4118434 w 4118434"/>
              <a:gd name="connsiteY7" fmla="*/ 609578 h 1828733"/>
              <a:gd name="connsiteX8" fmla="*/ 4118434 w 4118434"/>
              <a:gd name="connsiteY8" fmla="*/ 1200868 h 1828733"/>
              <a:gd name="connsiteX9" fmla="*/ 4118434 w 4118434"/>
              <a:gd name="connsiteY9" fmla="*/ 1828733 h 1828733"/>
              <a:gd name="connsiteX10" fmla="*/ 3432028 w 4118434"/>
              <a:gd name="connsiteY10" fmla="*/ 1828733 h 1828733"/>
              <a:gd name="connsiteX11" fmla="*/ 2786807 w 4118434"/>
              <a:gd name="connsiteY11" fmla="*/ 1828733 h 1828733"/>
              <a:gd name="connsiteX12" fmla="*/ 2141586 w 4118434"/>
              <a:gd name="connsiteY12" fmla="*/ 1828733 h 1828733"/>
              <a:gd name="connsiteX13" fmla="*/ 1537549 w 4118434"/>
              <a:gd name="connsiteY13" fmla="*/ 1828733 h 1828733"/>
              <a:gd name="connsiteX14" fmla="*/ 892327 w 4118434"/>
              <a:gd name="connsiteY14" fmla="*/ 1828733 h 1828733"/>
              <a:gd name="connsiteX15" fmla="*/ 0 w 4118434"/>
              <a:gd name="connsiteY15" fmla="*/ 1828733 h 1828733"/>
              <a:gd name="connsiteX16" fmla="*/ 0 w 4118434"/>
              <a:gd name="connsiteY16" fmla="*/ 1219155 h 1828733"/>
              <a:gd name="connsiteX17" fmla="*/ 0 w 4118434"/>
              <a:gd name="connsiteY17" fmla="*/ 627865 h 1828733"/>
              <a:gd name="connsiteX18" fmla="*/ 0 w 4118434"/>
              <a:gd name="connsiteY18" fmla="*/ 0 h 1828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118434" h="1828733" fill="none" extrusionOk="0">
                <a:moveTo>
                  <a:pt x="0" y="0"/>
                </a:moveTo>
                <a:cubicBezTo>
                  <a:pt x="124536" y="-11914"/>
                  <a:pt x="396220" y="7547"/>
                  <a:pt x="562853" y="0"/>
                </a:cubicBezTo>
                <a:cubicBezTo>
                  <a:pt x="729486" y="-7547"/>
                  <a:pt x="1167419" y="33215"/>
                  <a:pt x="1331627" y="0"/>
                </a:cubicBezTo>
                <a:cubicBezTo>
                  <a:pt x="1495835" y="-33215"/>
                  <a:pt x="1758258" y="-19475"/>
                  <a:pt x="1976848" y="0"/>
                </a:cubicBezTo>
                <a:cubicBezTo>
                  <a:pt x="2195438" y="19475"/>
                  <a:pt x="2435336" y="-22531"/>
                  <a:pt x="2580885" y="0"/>
                </a:cubicBezTo>
                <a:cubicBezTo>
                  <a:pt x="2726434" y="22531"/>
                  <a:pt x="2993979" y="30199"/>
                  <a:pt x="3267291" y="0"/>
                </a:cubicBezTo>
                <a:cubicBezTo>
                  <a:pt x="3540603" y="-30199"/>
                  <a:pt x="3859762" y="-3905"/>
                  <a:pt x="4118434" y="0"/>
                </a:cubicBezTo>
                <a:cubicBezTo>
                  <a:pt x="4134462" y="147324"/>
                  <a:pt x="4148010" y="388677"/>
                  <a:pt x="4118434" y="609578"/>
                </a:cubicBezTo>
                <a:cubicBezTo>
                  <a:pt x="4088858" y="830479"/>
                  <a:pt x="4131184" y="912325"/>
                  <a:pt x="4118434" y="1200868"/>
                </a:cubicBezTo>
                <a:cubicBezTo>
                  <a:pt x="4105685" y="1489411"/>
                  <a:pt x="4104532" y="1554365"/>
                  <a:pt x="4118434" y="1828733"/>
                </a:cubicBezTo>
                <a:cubicBezTo>
                  <a:pt x="3833768" y="1808614"/>
                  <a:pt x="3700664" y="1805473"/>
                  <a:pt x="3432028" y="1828733"/>
                </a:cubicBezTo>
                <a:cubicBezTo>
                  <a:pt x="3163392" y="1851993"/>
                  <a:pt x="2967259" y="1858665"/>
                  <a:pt x="2786807" y="1828733"/>
                </a:cubicBezTo>
                <a:cubicBezTo>
                  <a:pt x="2606355" y="1798801"/>
                  <a:pt x="2272386" y="1850619"/>
                  <a:pt x="2141586" y="1828733"/>
                </a:cubicBezTo>
                <a:cubicBezTo>
                  <a:pt x="2010786" y="1806847"/>
                  <a:pt x="1729546" y="1850431"/>
                  <a:pt x="1537549" y="1828733"/>
                </a:cubicBezTo>
                <a:cubicBezTo>
                  <a:pt x="1345552" y="1807035"/>
                  <a:pt x="1156096" y="1810695"/>
                  <a:pt x="892327" y="1828733"/>
                </a:cubicBezTo>
                <a:cubicBezTo>
                  <a:pt x="628558" y="1846771"/>
                  <a:pt x="391006" y="1820209"/>
                  <a:pt x="0" y="1828733"/>
                </a:cubicBezTo>
                <a:cubicBezTo>
                  <a:pt x="16798" y="1693045"/>
                  <a:pt x="-27" y="1492287"/>
                  <a:pt x="0" y="1219155"/>
                </a:cubicBezTo>
                <a:cubicBezTo>
                  <a:pt x="27" y="946023"/>
                  <a:pt x="10147" y="840070"/>
                  <a:pt x="0" y="627865"/>
                </a:cubicBezTo>
                <a:cubicBezTo>
                  <a:pt x="-10147" y="415660"/>
                  <a:pt x="-1495" y="214650"/>
                  <a:pt x="0" y="0"/>
                </a:cubicBezTo>
                <a:close/>
              </a:path>
              <a:path w="4118434" h="1828733" stroke="0" extrusionOk="0">
                <a:moveTo>
                  <a:pt x="0" y="0"/>
                </a:moveTo>
                <a:cubicBezTo>
                  <a:pt x="283693" y="-21495"/>
                  <a:pt x="501072" y="19524"/>
                  <a:pt x="686406" y="0"/>
                </a:cubicBezTo>
                <a:cubicBezTo>
                  <a:pt x="871740" y="-19524"/>
                  <a:pt x="1147100" y="-16182"/>
                  <a:pt x="1372811" y="0"/>
                </a:cubicBezTo>
                <a:cubicBezTo>
                  <a:pt x="1598523" y="16182"/>
                  <a:pt x="1842722" y="7029"/>
                  <a:pt x="1976848" y="0"/>
                </a:cubicBezTo>
                <a:cubicBezTo>
                  <a:pt x="2110974" y="-7029"/>
                  <a:pt x="2465596" y="30405"/>
                  <a:pt x="2663254" y="0"/>
                </a:cubicBezTo>
                <a:cubicBezTo>
                  <a:pt x="2860912" y="-30405"/>
                  <a:pt x="3071572" y="3531"/>
                  <a:pt x="3267291" y="0"/>
                </a:cubicBezTo>
                <a:cubicBezTo>
                  <a:pt x="3463010" y="-3531"/>
                  <a:pt x="3800873" y="-21582"/>
                  <a:pt x="4118434" y="0"/>
                </a:cubicBezTo>
                <a:cubicBezTo>
                  <a:pt x="4124467" y="191639"/>
                  <a:pt x="4115799" y="380200"/>
                  <a:pt x="4118434" y="591290"/>
                </a:cubicBezTo>
                <a:cubicBezTo>
                  <a:pt x="4121070" y="802380"/>
                  <a:pt x="4090528" y="1074980"/>
                  <a:pt x="4118434" y="1200868"/>
                </a:cubicBezTo>
                <a:cubicBezTo>
                  <a:pt x="4146340" y="1326756"/>
                  <a:pt x="4129480" y="1698403"/>
                  <a:pt x="4118434" y="1828733"/>
                </a:cubicBezTo>
                <a:cubicBezTo>
                  <a:pt x="3789776" y="1823688"/>
                  <a:pt x="3733720" y="1833624"/>
                  <a:pt x="3390844" y="1828733"/>
                </a:cubicBezTo>
                <a:cubicBezTo>
                  <a:pt x="3047968" y="1823843"/>
                  <a:pt x="2905020" y="1829782"/>
                  <a:pt x="2663254" y="1828733"/>
                </a:cubicBezTo>
                <a:cubicBezTo>
                  <a:pt x="2421488" y="1827685"/>
                  <a:pt x="2195304" y="1820706"/>
                  <a:pt x="2018033" y="1828733"/>
                </a:cubicBezTo>
                <a:cubicBezTo>
                  <a:pt x="1840762" y="1836760"/>
                  <a:pt x="1425369" y="1838253"/>
                  <a:pt x="1249258" y="1828733"/>
                </a:cubicBezTo>
                <a:cubicBezTo>
                  <a:pt x="1073147" y="1819213"/>
                  <a:pt x="518700" y="1787268"/>
                  <a:pt x="0" y="1828733"/>
                </a:cubicBezTo>
                <a:cubicBezTo>
                  <a:pt x="12250" y="1649533"/>
                  <a:pt x="4236" y="1408159"/>
                  <a:pt x="0" y="1200868"/>
                </a:cubicBezTo>
                <a:cubicBezTo>
                  <a:pt x="-4236" y="993577"/>
                  <a:pt x="-13023" y="759597"/>
                  <a:pt x="0" y="554716"/>
                </a:cubicBezTo>
                <a:cubicBezTo>
                  <a:pt x="13023" y="349835"/>
                  <a:pt x="8304" y="190727"/>
                  <a:pt x="0" y="0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tx1">
                <a:lumMod val="75000"/>
                <a:lumOff val="25000"/>
              </a:schemeClr>
            </a:solidFill>
            <a:prstDash val="dash"/>
            <a:extLst>
              <a:ext uri="{C807C97D-BFC1-408E-A445-0C87EB9F89A2}">
                <ask:lineSketchStyleProps xmlns:ask="http://schemas.microsoft.com/office/drawing/2018/sketchyshapes" xmlns="" sd="5444665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64" name="Picture 16" descr="Be Honest">
            <a:extLst>
              <a:ext uri="{FF2B5EF4-FFF2-40B4-BE49-F238E27FC236}">
                <a16:creationId xmlns:a16="http://schemas.microsoft.com/office/drawing/2014/main" id="{77F3687F-89FD-4EC9-9AE3-C0B636538E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6730" y="3342926"/>
            <a:ext cx="2649561" cy="29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30200AD-ABA4-4140-A883-686568D1876E}"/>
              </a:ext>
            </a:extLst>
          </p:cNvPr>
          <p:cNvSpPr txBox="1"/>
          <p:nvPr/>
        </p:nvSpPr>
        <p:spPr>
          <a:xfrm>
            <a:off x="7575518" y="3900378"/>
            <a:ext cx="3590048" cy="1638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 understand the operation of a catering kitchen and the activities that occur.</a:t>
            </a:r>
          </a:p>
          <a:p>
            <a:endParaRPr lang="en-GB" sz="1050" dirty="0"/>
          </a:p>
          <a:p>
            <a:r>
              <a:rPr lang="en-GB" dirty="0"/>
              <a:t>To understand kitchen workflow and why it is important 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7072794-815B-433D-A3AD-EAFDB062C511}"/>
              </a:ext>
            </a:extLst>
          </p:cNvPr>
          <p:cNvSpPr/>
          <p:nvPr/>
        </p:nvSpPr>
        <p:spPr>
          <a:xfrm>
            <a:off x="194979" y="956658"/>
            <a:ext cx="69097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Depending on the size of the of the hospitality establishment, the catering kitchen will be divided up into separate areas were different activities take place.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076A004-7325-4CE5-8AF9-DED6B82DBE8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509" y="558172"/>
            <a:ext cx="5696455" cy="323246"/>
          </a:xfrm>
          <a:prstGeom prst="rect">
            <a:avLst/>
          </a:prstGeom>
        </p:spPr>
      </p:pic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1385D710-FD16-4EEC-87CA-C6DAD00BD6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7002483"/>
              </p:ext>
            </p:extLst>
          </p:nvPr>
        </p:nvGraphicFramePr>
        <p:xfrm>
          <a:off x="262305" y="1628884"/>
          <a:ext cx="301874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18740">
                  <a:extLst>
                    <a:ext uri="{9D8B030D-6E8A-4147-A177-3AD203B41FA5}">
                      <a16:colId xmlns:a16="http://schemas.microsoft.com/office/drawing/2014/main" val="197420973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Storage area</a:t>
                      </a:r>
                    </a:p>
                    <a:p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95370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Preparation and cooking area </a:t>
                      </a:r>
                    </a:p>
                    <a:p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3508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Serving area </a:t>
                      </a:r>
                    </a:p>
                    <a:p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62601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Dirty area </a:t>
                      </a:r>
                    </a:p>
                    <a:p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06330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Staff area – Away from main</a:t>
                      </a:r>
                    </a:p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 kitchen </a:t>
                      </a:r>
                    </a:p>
                    <a:p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4604831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ACED7446-172A-41B9-80EA-0DBE135A06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473084"/>
              </p:ext>
            </p:extLst>
          </p:nvPr>
        </p:nvGraphicFramePr>
        <p:xfrm>
          <a:off x="3412321" y="1628884"/>
          <a:ext cx="3725013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25013">
                  <a:extLst>
                    <a:ext uri="{9D8B030D-6E8A-4147-A177-3AD203B41FA5}">
                      <a16:colId xmlns:a16="http://schemas.microsoft.com/office/drawing/2014/main" val="8772752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For storing different ingredients and materials in suitable conditions of temperature, humidity and ventilation.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6948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You have three different preparation areas: </a:t>
                      </a:r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Wet area, Hot dry area and Hot wet area  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36164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Where food is presented and plated ready for service to customers, the head chef will check food is presented correctly.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07412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Where rubbish, waste food, pot washing, and washing is carried out and cleaning equipment and materials are stored.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89974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Where employees can change into their work clothing, store their personal belongings use the toilet, have breaks etc.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6565153"/>
                  </a:ext>
                </a:extLst>
              </a:tr>
            </a:tbl>
          </a:graphicData>
        </a:graphic>
      </p:graphicFrame>
      <p:sp>
        <p:nvSpPr>
          <p:cNvPr id="22" name="Rectangle 13">
            <a:extLst>
              <a:ext uri="{FF2B5EF4-FFF2-40B4-BE49-F238E27FC236}">
                <a16:creationId xmlns:a16="http://schemas.microsoft.com/office/drawing/2014/main" id="{70CFBB27-9F70-4430-8DBA-6E2926BF0A0A}"/>
              </a:ext>
            </a:extLst>
          </p:cNvPr>
          <p:cNvSpPr/>
          <p:nvPr/>
        </p:nvSpPr>
        <p:spPr>
          <a:xfrm>
            <a:off x="7466730" y="1835949"/>
            <a:ext cx="3807624" cy="1248305"/>
          </a:xfrm>
          <a:custGeom>
            <a:avLst/>
            <a:gdLst>
              <a:gd name="connsiteX0" fmla="*/ 0 w 4118434"/>
              <a:gd name="connsiteY0" fmla="*/ 0 h 1828733"/>
              <a:gd name="connsiteX1" fmla="*/ 562853 w 4118434"/>
              <a:gd name="connsiteY1" fmla="*/ 0 h 1828733"/>
              <a:gd name="connsiteX2" fmla="*/ 1331627 w 4118434"/>
              <a:gd name="connsiteY2" fmla="*/ 0 h 1828733"/>
              <a:gd name="connsiteX3" fmla="*/ 1976848 w 4118434"/>
              <a:gd name="connsiteY3" fmla="*/ 0 h 1828733"/>
              <a:gd name="connsiteX4" fmla="*/ 2580885 w 4118434"/>
              <a:gd name="connsiteY4" fmla="*/ 0 h 1828733"/>
              <a:gd name="connsiteX5" fmla="*/ 3267291 w 4118434"/>
              <a:gd name="connsiteY5" fmla="*/ 0 h 1828733"/>
              <a:gd name="connsiteX6" fmla="*/ 4118434 w 4118434"/>
              <a:gd name="connsiteY6" fmla="*/ 0 h 1828733"/>
              <a:gd name="connsiteX7" fmla="*/ 4118434 w 4118434"/>
              <a:gd name="connsiteY7" fmla="*/ 609578 h 1828733"/>
              <a:gd name="connsiteX8" fmla="*/ 4118434 w 4118434"/>
              <a:gd name="connsiteY8" fmla="*/ 1200868 h 1828733"/>
              <a:gd name="connsiteX9" fmla="*/ 4118434 w 4118434"/>
              <a:gd name="connsiteY9" fmla="*/ 1828733 h 1828733"/>
              <a:gd name="connsiteX10" fmla="*/ 3432028 w 4118434"/>
              <a:gd name="connsiteY10" fmla="*/ 1828733 h 1828733"/>
              <a:gd name="connsiteX11" fmla="*/ 2786807 w 4118434"/>
              <a:gd name="connsiteY11" fmla="*/ 1828733 h 1828733"/>
              <a:gd name="connsiteX12" fmla="*/ 2141586 w 4118434"/>
              <a:gd name="connsiteY12" fmla="*/ 1828733 h 1828733"/>
              <a:gd name="connsiteX13" fmla="*/ 1537549 w 4118434"/>
              <a:gd name="connsiteY13" fmla="*/ 1828733 h 1828733"/>
              <a:gd name="connsiteX14" fmla="*/ 892327 w 4118434"/>
              <a:gd name="connsiteY14" fmla="*/ 1828733 h 1828733"/>
              <a:gd name="connsiteX15" fmla="*/ 0 w 4118434"/>
              <a:gd name="connsiteY15" fmla="*/ 1828733 h 1828733"/>
              <a:gd name="connsiteX16" fmla="*/ 0 w 4118434"/>
              <a:gd name="connsiteY16" fmla="*/ 1219155 h 1828733"/>
              <a:gd name="connsiteX17" fmla="*/ 0 w 4118434"/>
              <a:gd name="connsiteY17" fmla="*/ 627865 h 1828733"/>
              <a:gd name="connsiteX18" fmla="*/ 0 w 4118434"/>
              <a:gd name="connsiteY18" fmla="*/ 0 h 1828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118434" h="1828733" fill="none" extrusionOk="0">
                <a:moveTo>
                  <a:pt x="0" y="0"/>
                </a:moveTo>
                <a:cubicBezTo>
                  <a:pt x="124536" y="-11914"/>
                  <a:pt x="396220" y="7547"/>
                  <a:pt x="562853" y="0"/>
                </a:cubicBezTo>
                <a:cubicBezTo>
                  <a:pt x="729486" y="-7547"/>
                  <a:pt x="1167419" y="33215"/>
                  <a:pt x="1331627" y="0"/>
                </a:cubicBezTo>
                <a:cubicBezTo>
                  <a:pt x="1495835" y="-33215"/>
                  <a:pt x="1758258" y="-19475"/>
                  <a:pt x="1976848" y="0"/>
                </a:cubicBezTo>
                <a:cubicBezTo>
                  <a:pt x="2195438" y="19475"/>
                  <a:pt x="2435336" y="-22531"/>
                  <a:pt x="2580885" y="0"/>
                </a:cubicBezTo>
                <a:cubicBezTo>
                  <a:pt x="2726434" y="22531"/>
                  <a:pt x="2993979" y="30199"/>
                  <a:pt x="3267291" y="0"/>
                </a:cubicBezTo>
                <a:cubicBezTo>
                  <a:pt x="3540603" y="-30199"/>
                  <a:pt x="3859762" y="-3905"/>
                  <a:pt x="4118434" y="0"/>
                </a:cubicBezTo>
                <a:cubicBezTo>
                  <a:pt x="4134462" y="147324"/>
                  <a:pt x="4148010" y="388677"/>
                  <a:pt x="4118434" y="609578"/>
                </a:cubicBezTo>
                <a:cubicBezTo>
                  <a:pt x="4088858" y="830479"/>
                  <a:pt x="4131184" y="912325"/>
                  <a:pt x="4118434" y="1200868"/>
                </a:cubicBezTo>
                <a:cubicBezTo>
                  <a:pt x="4105685" y="1489411"/>
                  <a:pt x="4104532" y="1554365"/>
                  <a:pt x="4118434" y="1828733"/>
                </a:cubicBezTo>
                <a:cubicBezTo>
                  <a:pt x="3833768" y="1808614"/>
                  <a:pt x="3700664" y="1805473"/>
                  <a:pt x="3432028" y="1828733"/>
                </a:cubicBezTo>
                <a:cubicBezTo>
                  <a:pt x="3163392" y="1851993"/>
                  <a:pt x="2967259" y="1858665"/>
                  <a:pt x="2786807" y="1828733"/>
                </a:cubicBezTo>
                <a:cubicBezTo>
                  <a:pt x="2606355" y="1798801"/>
                  <a:pt x="2272386" y="1850619"/>
                  <a:pt x="2141586" y="1828733"/>
                </a:cubicBezTo>
                <a:cubicBezTo>
                  <a:pt x="2010786" y="1806847"/>
                  <a:pt x="1729546" y="1850431"/>
                  <a:pt x="1537549" y="1828733"/>
                </a:cubicBezTo>
                <a:cubicBezTo>
                  <a:pt x="1345552" y="1807035"/>
                  <a:pt x="1156096" y="1810695"/>
                  <a:pt x="892327" y="1828733"/>
                </a:cubicBezTo>
                <a:cubicBezTo>
                  <a:pt x="628558" y="1846771"/>
                  <a:pt x="391006" y="1820209"/>
                  <a:pt x="0" y="1828733"/>
                </a:cubicBezTo>
                <a:cubicBezTo>
                  <a:pt x="16798" y="1693045"/>
                  <a:pt x="-27" y="1492287"/>
                  <a:pt x="0" y="1219155"/>
                </a:cubicBezTo>
                <a:cubicBezTo>
                  <a:pt x="27" y="946023"/>
                  <a:pt x="10147" y="840070"/>
                  <a:pt x="0" y="627865"/>
                </a:cubicBezTo>
                <a:cubicBezTo>
                  <a:pt x="-10147" y="415660"/>
                  <a:pt x="-1495" y="214650"/>
                  <a:pt x="0" y="0"/>
                </a:cubicBezTo>
                <a:close/>
              </a:path>
              <a:path w="4118434" h="1828733" stroke="0" extrusionOk="0">
                <a:moveTo>
                  <a:pt x="0" y="0"/>
                </a:moveTo>
                <a:cubicBezTo>
                  <a:pt x="283693" y="-21495"/>
                  <a:pt x="501072" y="19524"/>
                  <a:pt x="686406" y="0"/>
                </a:cubicBezTo>
                <a:cubicBezTo>
                  <a:pt x="871740" y="-19524"/>
                  <a:pt x="1147100" y="-16182"/>
                  <a:pt x="1372811" y="0"/>
                </a:cubicBezTo>
                <a:cubicBezTo>
                  <a:pt x="1598523" y="16182"/>
                  <a:pt x="1842722" y="7029"/>
                  <a:pt x="1976848" y="0"/>
                </a:cubicBezTo>
                <a:cubicBezTo>
                  <a:pt x="2110974" y="-7029"/>
                  <a:pt x="2465596" y="30405"/>
                  <a:pt x="2663254" y="0"/>
                </a:cubicBezTo>
                <a:cubicBezTo>
                  <a:pt x="2860912" y="-30405"/>
                  <a:pt x="3071572" y="3531"/>
                  <a:pt x="3267291" y="0"/>
                </a:cubicBezTo>
                <a:cubicBezTo>
                  <a:pt x="3463010" y="-3531"/>
                  <a:pt x="3800873" y="-21582"/>
                  <a:pt x="4118434" y="0"/>
                </a:cubicBezTo>
                <a:cubicBezTo>
                  <a:pt x="4124467" y="191639"/>
                  <a:pt x="4115799" y="380200"/>
                  <a:pt x="4118434" y="591290"/>
                </a:cubicBezTo>
                <a:cubicBezTo>
                  <a:pt x="4121070" y="802380"/>
                  <a:pt x="4090528" y="1074980"/>
                  <a:pt x="4118434" y="1200868"/>
                </a:cubicBezTo>
                <a:cubicBezTo>
                  <a:pt x="4146340" y="1326756"/>
                  <a:pt x="4129480" y="1698403"/>
                  <a:pt x="4118434" y="1828733"/>
                </a:cubicBezTo>
                <a:cubicBezTo>
                  <a:pt x="3789776" y="1823688"/>
                  <a:pt x="3733720" y="1833624"/>
                  <a:pt x="3390844" y="1828733"/>
                </a:cubicBezTo>
                <a:cubicBezTo>
                  <a:pt x="3047968" y="1823843"/>
                  <a:pt x="2905020" y="1829782"/>
                  <a:pt x="2663254" y="1828733"/>
                </a:cubicBezTo>
                <a:cubicBezTo>
                  <a:pt x="2421488" y="1827685"/>
                  <a:pt x="2195304" y="1820706"/>
                  <a:pt x="2018033" y="1828733"/>
                </a:cubicBezTo>
                <a:cubicBezTo>
                  <a:pt x="1840762" y="1836760"/>
                  <a:pt x="1425369" y="1838253"/>
                  <a:pt x="1249258" y="1828733"/>
                </a:cubicBezTo>
                <a:cubicBezTo>
                  <a:pt x="1073147" y="1819213"/>
                  <a:pt x="518700" y="1787268"/>
                  <a:pt x="0" y="1828733"/>
                </a:cubicBezTo>
                <a:cubicBezTo>
                  <a:pt x="12250" y="1649533"/>
                  <a:pt x="4236" y="1408159"/>
                  <a:pt x="0" y="1200868"/>
                </a:cubicBezTo>
                <a:cubicBezTo>
                  <a:pt x="-4236" y="993577"/>
                  <a:pt x="-13023" y="759597"/>
                  <a:pt x="0" y="554716"/>
                </a:cubicBezTo>
                <a:cubicBezTo>
                  <a:pt x="13023" y="349835"/>
                  <a:pt x="8304" y="190727"/>
                  <a:pt x="0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>
                <a:lumMod val="75000"/>
                <a:lumOff val="25000"/>
              </a:schemeClr>
            </a:solidFill>
            <a:prstDash val="dash"/>
            <a:extLst>
              <a:ext uri="{C807C97D-BFC1-408E-A445-0C87EB9F89A2}">
                <ask:lineSketchStyleProps xmlns:ask="http://schemas.microsoft.com/office/drawing/2018/sketchyshapes" xmlns="" sd="5444665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0D56E6B-9DE5-4B04-817A-F7E24D304D77}"/>
              </a:ext>
            </a:extLst>
          </p:cNvPr>
          <p:cNvSpPr txBox="1"/>
          <p:nvPr/>
        </p:nvSpPr>
        <p:spPr>
          <a:xfrm>
            <a:off x="7684306" y="2012617"/>
            <a:ext cx="3590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Read through the descriptions and match it to the correct catering kitchen area.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09017B6-20F2-4E8A-A39D-9483D71BC89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6730" y="1388192"/>
            <a:ext cx="917249" cy="362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64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utoShape 2">
            <a:extLst>
              <a:ext uri="{FF2B5EF4-FFF2-40B4-BE49-F238E27FC236}">
                <a16:creationId xmlns:a16="http://schemas.microsoft.com/office/drawing/2014/main" id="{A1FAE804-CB25-4904-AC4C-6E45314AFC2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006328" y="7013890"/>
            <a:ext cx="288012" cy="288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6404" tIns="43202" rIns="86404" bIns="43202" numCol="1" anchor="t" anchorCtr="0" compatLnSpc="1">
            <a:prstTxWarp prst="textNoShape">
              <a:avLst/>
            </a:prstTxWarp>
          </a:bodyPr>
          <a:lstStyle/>
          <a:p>
            <a:endParaRPr lang="en-GB" sz="1701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8C949B2-F758-4AEC-AE26-2F12520D6BD3}"/>
              </a:ext>
            </a:extLst>
          </p:cNvPr>
          <p:cNvSpPr txBox="1"/>
          <p:nvPr/>
        </p:nvSpPr>
        <p:spPr>
          <a:xfrm>
            <a:off x="2760084" y="6308671"/>
            <a:ext cx="8791673" cy="32502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1512" b="1" i="1" dirty="0">
                <a:solidFill>
                  <a:schemeClr val="bg1">
                    <a:lumMod val="95000"/>
                  </a:schemeClr>
                </a:solidFill>
              </a:rPr>
              <a:t>Hospitality VCR Keywords – Operation, workflow, activities. </a:t>
            </a:r>
            <a:endParaRPr lang="en-GB" sz="1512" b="1" i="1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699F038-B0F6-4E6D-AF57-C6DF40E217E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6278" y="6042361"/>
            <a:ext cx="683304" cy="646907"/>
          </a:xfrm>
          <a:prstGeom prst="rect">
            <a:avLst/>
          </a:prstGeom>
        </p:spPr>
      </p:pic>
      <p:pic>
        <p:nvPicPr>
          <p:cNvPr id="2060" name="Picture 12" descr="WJEC (exam board) - Wikipedia">
            <a:extLst>
              <a:ext uri="{FF2B5EF4-FFF2-40B4-BE49-F238E27FC236}">
                <a16:creationId xmlns:a16="http://schemas.microsoft.com/office/drawing/2014/main" id="{3870CB0A-ABDA-4891-ADD3-19B3F27E04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381" y="6077802"/>
            <a:ext cx="611466" cy="611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1E96E7C8-59FB-4C45-A73A-2D8DD886B27A}"/>
              </a:ext>
            </a:extLst>
          </p:cNvPr>
          <p:cNvSpPr/>
          <p:nvPr/>
        </p:nvSpPr>
        <p:spPr>
          <a:xfrm>
            <a:off x="7466730" y="3693227"/>
            <a:ext cx="3807624" cy="2053213"/>
          </a:xfrm>
          <a:custGeom>
            <a:avLst/>
            <a:gdLst>
              <a:gd name="connsiteX0" fmla="*/ 0 w 4118434"/>
              <a:gd name="connsiteY0" fmla="*/ 0 h 1828733"/>
              <a:gd name="connsiteX1" fmla="*/ 562853 w 4118434"/>
              <a:gd name="connsiteY1" fmla="*/ 0 h 1828733"/>
              <a:gd name="connsiteX2" fmla="*/ 1331627 w 4118434"/>
              <a:gd name="connsiteY2" fmla="*/ 0 h 1828733"/>
              <a:gd name="connsiteX3" fmla="*/ 1976848 w 4118434"/>
              <a:gd name="connsiteY3" fmla="*/ 0 h 1828733"/>
              <a:gd name="connsiteX4" fmla="*/ 2580885 w 4118434"/>
              <a:gd name="connsiteY4" fmla="*/ 0 h 1828733"/>
              <a:gd name="connsiteX5" fmla="*/ 3267291 w 4118434"/>
              <a:gd name="connsiteY5" fmla="*/ 0 h 1828733"/>
              <a:gd name="connsiteX6" fmla="*/ 4118434 w 4118434"/>
              <a:gd name="connsiteY6" fmla="*/ 0 h 1828733"/>
              <a:gd name="connsiteX7" fmla="*/ 4118434 w 4118434"/>
              <a:gd name="connsiteY7" fmla="*/ 609578 h 1828733"/>
              <a:gd name="connsiteX8" fmla="*/ 4118434 w 4118434"/>
              <a:gd name="connsiteY8" fmla="*/ 1200868 h 1828733"/>
              <a:gd name="connsiteX9" fmla="*/ 4118434 w 4118434"/>
              <a:gd name="connsiteY9" fmla="*/ 1828733 h 1828733"/>
              <a:gd name="connsiteX10" fmla="*/ 3432028 w 4118434"/>
              <a:gd name="connsiteY10" fmla="*/ 1828733 h 1828733"/>
              <a:gd name="connsiteX11" fmla="*/ 2786807 w 4118434"/>
              <a:gd name="connsiteY11" fmla="*/ 1828733 h 1828733"/>
              <a:gd name="connsiteX12" fmla="*/ 2141586 w 4118434"/>
              <a:gd name="connsiteY12" fmla="*/ 1828733 h 1828733"/>
              <a:gd name="connsiteX13" fmla="*/ 1537549 w 4118434"/>
              <a:gd name="connsiteY13" fmla="*/ 1828733 h 1828733"/>
              <a:gd name="connsiteX14" fmla="*/ 892327 w 4118434"/>
              <a:gd name="connsiteY14" fmla="*/ 1828733 h 1828733"/>
              <a:gd name="connsiteX15" fmla="*/ 0 w 4118434"/>
              <a:gd name="connsiteY15" fmla="*/ 1828733 h 1828733"/>
              <a:gd name="connsiteX16" fmla="*/ 0 w 4118434"/>
              <a:gd name="connsiteY16" fmla="*/ 1219155 h 1828733"/>
              <a:gd name="connsiteX17" fmla="*/ 0 w 4118434"/>
              <a:gd name="connsiteY17" fmla="*/ 627865 h 1828733"/>
              <a:gd name="connsiteX18" fmla="*/ 0 w 4118434"/>
              <a:gd name="connsiteY18" fmla="*/ 0 h 1828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118434" h="1828733" fill="none" extrusionOk="0">
                <a:moveTo>
                  <a:pt x="0" y="0"/>
                </a:moveTo>
                <a:cubicBezTo>
                  <a:pt x="124536" y="-11914"/>
                  <a:pt x="396220" y="7547"/>
                  <a:pt x="562853" y="0"/>
                </a:cubicBezTo>
                <a:cubicBezTo>
                  <a:pt x="729486" y="-7547"/>
                  <a:pt x="1167419" y="33215"/>
                  <a:pt x="1331627" y="0"/>
                </a:cubicBezTo>
                <a:cubicBezTo>
                  <a:pt x="1495835" y="-33215"/>
                  <a:pt x="1758258" y="-19475"/>
                  <a:pt x="1976848" y="0"/>
                </a:cubicBezTo>
                <a:cubicBezTo>
                  <a:pt x="2195438" y="19475"/>
                  <a:pt x="2435336" y="-22531"/>
                  <a:pt x="2580885" y="0"/>
                </a:cubicBezTo>
                <a:cubicBezTo>
                  <a:pt x="2726434" y="22531"/>
                  <a:pt x="2993979" y="30199"/>
                  <a:pt x="3267291" y="0"/>
                </a:cubicBezTo>
                <a:cubicBezTo>
                  <a:pt x="3540603" y="-30199"/>
                  <a:pt x="3859762" y="-3905"/>
                  <a:pt x="4118434" y="0"/>
                </a:cubicBezTo>
                <a:cubicBezTo>
                  <a:pt x="4134462" y="147324"/>
                  <a:pt x="4148010" y="388677"/>
                  <a:pt x="4118434" y="609578"/>
                </a:cubicBezTo>
                <a:cubicBezTo>
                  <a:pt x="4088858" y="830479"/>
                  <a:pt x="4131184" y="912325"/>
                  <a:pt x="4118434" y="1200868"/>
                </a:cubicBezTo>
                <a:cubicBezTo>
                  <a:pt x="4105685" y="1489411"/>
                  <a:pt x="4104532" y="1554365"/>
                  <a:pt x="4118434" y="1828733"/>
                </a:cubicBezTo>
                <a:cubicBezTo>
                  <a:pt x="3833768" y="1808614"/>
                  <a:pt x="3700664" y="1805473"/>
                  <a:pt x="3432028" y="1828733"/>
                </a:cubicBezTo>
                <a:cubicBezTo>
                  <a:pt x="3163392" y="1851993"/>
                  <a:pt x="2967259" y="1858665"/>
                  <a:pt x="2786807" y="1828733"/>
                </a:cubicBezTo>
                <a:cubicBezTo>
                  <a:pt x="2606355" y="1798801"/>
                  <a:pt x="2272386" y="1850619"/>
                  <a:pt x="2141586" y="1828733"/>
                </a:cubicBezTo>
                <a:cubicBezTo>
                  <a:pt x="2010786" y="1806847"/>
                  <a:pt x="1729546" y="1850431"/>
                  <a:pt x="1537549" y="1828733"/>
                </a:cubicBezTo>
                <a:cubicBezTo>
                  <a:pt x="1345552" y="1807035"/>
                  <a:pt x="1156096" y="1810695"/>
                  <a:pt x="892327" y="1828733"/>
                </a:cubicBezTo>
                <a:cubicBezTo>
                  <a:pt x="628558" y="1846771"/>
                  <a:pt x="391006" y="1820209"/>
                  <a:pt x="0" y="1828733"/>
                </a:cubicBezTo>
                <a:cubicBezTo>
                  <a:pt x="16798" y="1693045"/>
                  <a:pt x="-27" y="1492287"/>
                  <a:pt x="0" y="1219155"/>
                </a:cubicBezTo>
                <a:cubicBezTo>
                  <a:pt x="27" y="946023"/>
                  <a:pt x="10147" y="840070"/>
                  <a:pt x="0" y="627865"/>
                </a:cubicBezTo>
                <a:cubicBezTo>
                  <a:pt x="-10147" y="415660"/>
                  <a:pt x="-1495" y="214650"/>
                  <a:pt x="0" y="0"/>
                </a:cubicBezTo>
                <a:close/>
              </a:path>
              <a:path w="4118434" h="1828733" stroke="0" extrusionOk="0">
                <a:moveTo>
                  <a:pt x="0" y="0"/>
                </a:moveTo>
                <a:cubicBezTo>
                  <a:pt x="283693" y="-21495"/>
                  <a:pt x="501072" y="19524"/>
                  <a:pt x="686406" y="0"/>
                </a:cubicBezTo>
                <a:cubicBezTo>
                  <a:pt x="871740" y="-19524"/>
                  <a:pt x="1147100" y="-16182"/>
                  <a:pt x="1372811" y="0"/>
                </a:cubicBezTo>
                <a:cubicBezTo>
                  <a:pt x="1598523" y="16182"/>
                  <a:pt x="1842722" y="7029"/>
                  <a:pt x="1976848" y="0"/>
                </a:cubicBezTo>
                <a:cubicBezTo>
                  <a:pt x="2110974" y="-7029"/>
                  <a:pt x="2465596" y="30405"/>
                  <a:pt x="2663254" y="0"/>
                </a:cubicBezTo>
                <a:cubicBezTo>
                  <a:pt x="2860912" y="-30405"/>
                  <a:pt x="3071572" y="3531"/>
                  <a:pt x="3267291" y="0"/>
                </a:cubicBezTo>
                <a:cubicBezTo>
                  <a:pt x="3463010" y="-3531"/>
                  <a:pt x="3800873" y="-21582"/>
                  <a:pt x="4118434" y="0"/>
                </a:cubicBezTo>
                <a:cubicBezTo>
                  <a:pt x="4124467" y="191639"/>
                  <a:pt x="4115799" y="380200"/>
                  <a:pt x="4118434" y="591290"/>
                </a:cubicBezTo>
                <a:cubicBezTo>
                  <a:pt x="4121070" y="802380"/>
                  <a:pt x="4090528" y="1074980"/>
                  <a:pt x="4118434" y="1200868"/>
                </a:cubicBezTo>
                <a:cubicBezTo>
                  <a:pt x="4146340" y="1326756"/>
                  <a:pt x="4129480" y="1698403"/>
                  <a:pt x="4118434" y="1828733"/>
                </a:cubicBezTo>
                <a:cubicBezTo>
                  <a:pt x="3789776" y="1823688"/>
                  <a:pt x="3733720" y="1833624"/>
                  <a:pt x="3390844" y="1828733"/>
                </a:cubicBezTo>
                <a:cubicBezTo>
                  <a:pt x="3047968" y="1823843"/>
                  <a:pt x="2905020" y="1829782"/>
                  <a:pt x="2663254" y="1828733"/>
                </a:cubicBezTo>
                <a:cubicBezTo>
                  <a:pt x="2421488" y="1827685"/>
                  <a:pt x="2195304" y="1820706"/>
                  <a:pt x="2018033" y="1828733"/>
                </a:cubicBezTo>
                <a:cubicBezTo>
                  <a:pt x="1840762" y="1836760"/>
                  <a:pt x="1425369" y="1838253"/>
                  <a:pt x="1249258" y="1828733"/>
                </a:cubicBezTo>
                <a:cubicBezTo>
                  <a:pt x="1073147" y="1819213"/>
                  <a:pt x="518700" y="1787268"/>
                  <a:pt x="0" y="1828733"/>
                </a:cubicBezTo>
                <a:cubicBezTo>
                  <a:pt x="12250" y="1649533"/>
                  <a:pt x="4236" y="1408159"/>
                  <a:pt x="0" y="1200868"/>
                </a:cubicBezTo>
                <a:cubicBezTo>
                  <a:pt x="-4236" y="993577"/>
                  <a:pt x="-13023" y="759597"/>
                  <a:pt x="0" y="554716"/>
                </a:cubicBezTo>
                <a:cubicBezTo>
                  <a:pt x="13023" y="349835"/>
                  <a:pt x="8304" y="190727"/>
                  <a:pt x="0" y="0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tx1">
                <a:lumMod val="75000"/>
                <a:lumOff val="25000"/>
              </a:schemeClr>
            </a:solidFill>
            <a:prstDash val="dash"/>
            <a:extLst>
              <a:ext uri="{C807C97D-BFC1-408E-A445-0C87EB9F89A2}">
                <ask:lineSketchStyleProps xmlns:ask="http://schemas.microsoft.com/office/drawing/2018/sketchyshapes" xmlns="" sd="5444665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64" name="Picture 16" descr="Be Honest">
            <a:extLst>
              <a:ext uri="{FF2B5EF4-FFF2-40B4-BE49-F238E27FC236}">
                <a16:creationId xmlns:a16="http://schemas.microsoft.com/office/drawing/2014/main" id="{77F3687F-89FD-4EC9-9AE3-C0B636538E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6730" y="3342926"/>
            <a:ext cx="2649561" cy="29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30200AD-ABA4-4140-A883-686568D1876E}"/>
              </a:ext>
            </a:extLst>
          </p:cNvPr>
          <p:cNvSpPr txBox="1"/>
          <p:nvPr/>
        </p:nvSpPr>
        <p:spPr>
          <a:xfrm>
            <a:off x="7575518" y="3900378"/>
            <a:ext cx="3590048" cy="1638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 understand the operation of a catering kitchen and the activities that occur.</a:t>
            </a:r>
          </a:p>
          <a:p>
            <a:endParaRPr lang="en-GB" sz="1050" dirty="0"/>
          </a:p>
          <a:p>
            <a:r>
              <a:rPr lang="en-GB" dirty="0"/>
              <a:t>To understand kitchen workflow and why it is important .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076A004-7325-4CE5-8AF9-DED6B82DBE8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509" y="273161"/>
            <a:ext cx="5696455" cy="32324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8E83C66-27B7-4487-B642-DD55E852124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63182" y="606224"/>
            <a:ext cx="3775175" cy="226760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F54F760-D123-4100-AD30-3B59EA00AC58}"/>
              </a:ext>
            </a:extLst>
          </p:cNvPr>
          <p:cNvSpPr/>
          <p:nvPr/>
        </p:nvSpPr>
        <p:spPr>
          <a:xfrm>
            <a:off x="230639" y="661916"/>
            <a:ext cx="67876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TASK - </a:t>
            </a:r>
            <a:r>
              <a:rPr lang="en-GB" dirty="0"/>
              <a:t>Think pair share - Using the statements and the kitchen workflow chart place the steps into the correct order.  </a:t>
            </a:r>
          </a:p>
        </p:txBody>
      </p:sp>
      <p:sp>
        <p:nvSpPr>
          <p:cNvPr id="49" name="Rectangle 9">
            <a:extLst>
              <a:ext uri="{FF2B5EF4-FFF2-40B4-BE49-F238E27FC236}">
                <a16:creationId xmlns:a16="http://schemas.microsoft.com/office/drawing/2014/main" id="{2160BB50-E151-4AEC-9A67-7F9CE590CA80}"/>
              </a:ext>
            </a:extLst>
          </p:cNvPr>
          <p:cNvSpPr/>
          <p:nvPr/>
        </p:nvSpPr>
        <p:spPr>
          <a:xfrm>
            <a:off x="242514" y="1373756"/>
            <a:ext cx="6930182" cy="4345007"/>
          </a:xfrm>
          <a:custGeom>
            <a:avLst/>
            <a:gdLst>
              <a:gd name="connsiteX0" fmla="*/ 0 w 6694642"/>
              <a:gd name="connsiteY0" fmla="*/ 0 h 4822720"/>
              <a:gd name="connsiteX1" fmla="*/ 535571 w 6694642"/>
              <a:gd name="connsiteY1" fmla="*/ 0 h 4822720"/>
              <a:gd name="connsiteX2" fmla="*/ 1338928 w 6694642"/>
              <a:gd name="connsiteY2" fmla="*/ 0 h 4822720"/>
              <a:gd name="connsiteX3" fmla="*/ 1941446 w 6694642"/>
              <a:gd name="connsiteY3" fmla="*/ 0 h 4822720"/>
              <a:gd name="connsiteX4" fmla="*/ 2744803 w 6694642"/>
              <a:gd name="connsiteY4" fmla="*/ 0 h 4822720"/>
              <a:gd name="connsiteX5" fmla="*/ 3347321 w 6694642"/>
              <a:gd name="connsiteY5" fmla="*/ 0 h 4822720"/>
              <a:gd name="connsiteX6" fmla="*/ 3815946 w 6694642"/>
              <a:gd name="connsiteY6" fmla="*/ 0 h 4822720"/>
              <a:gd name="connsiteX7" fmla="*/ 4552357 w 6694642"/>
              <a:gd name="connsiteY7" fmla="*/ 0 h 4822720"/>
              <a:gd name="connsiteX8" fmla="*/ 5020982 w 6694642"/>
              <a:gd name="connsiteY8" fmla="*/ 0 h 4822720"/>
              <a:gd name="connsiteX9" fmla="*/ 5623499 w 6694642"/>
              <a:gd name="connsiteY9" fmla="*/ 0 h 4822720"/>
              <a:gd name="connsiteX10" fmla="*/ 6694642 w 6694642"/>
              <a:gd name="connsiteY10" fmla="*/ 0 h 4822720"/>
              <a:gd name="connsiteX11" fmla="*/ 6694642 w 6694642"/>
              <a:gd name="connsiteY11" fmla="*/ 544278 h 4822720"/>
              <a:gd name="connsiteX12" fmla="*/ 6694642 w 6694642"/>
              <a:gd name="connsiteY12" fmla="*/ 1233238 h 4822720"/>
              <a:gd name="connsiteX13" fmla="*/ 6694642 w 6694642"/>
              <a:gd name="connsiteY13" fmla="*/ 1970426 h 4822720"/>
              <a:gd name="connsiteX14" fmla="*/ 6694642 w 6694642"/>
              <a:gd name="connsiteY14" fmla="*/ 2707613 h 4822720"/>
              <a:gd name="connsiteX15" fmla="*/ 6694642 w 6694642"/>
              <a:gd name="connsiteY15" fmla="*/ 3493027 h 4822720"/>
              <a:gd name="connsiteX16" fmla="*/ 6694642 w 6694642"/>
              <a:gd name="connsiteY16" fmla="*/ 4181987 h 4822720"/>
              <a:gd name="connsiteX17" fmla="*/ 6694642 w 6694642"/>
              <a:gd name="connsiteY17" fmla="*/ 4822720 h 4822720"/>
              <a:gd name="connsiteX18" fmla="*/ 5958231 w 6694642"/>
              <a:gd name="connsiteY18" fmla="*/ 4822720 h 4822720"/>
              <a:gd name="connsiteX19" fmla="*/ 5154874 w 6694642"/>
              <a:gd name="connsiteY19" fmla="*/ 4822720 h 4822720"/>
              <a:gd name="connsiteX20" fmla="*/ 4351517 w 6694642"/>
              <a:gd name="connsiteY20" fmla="*/ 4822720 h 4822720"/>
              <a:gd name="connsiteX21" fmla="*/ 3682053 w 6694642"/>
              <a:gd name="connsiteY21" fmla="*/ 4822720 h 4822720"/>
              <a:gd name="connsiteX22" fmla="*/ 3146482 w 6694642"/>
              <a:gd name="connsiteY22" fmla="*/ 4822720 h 4822720"/>
              <a:gd name="connsiteX23" fmla="*/ 2610910 w 6694642"/>
              <a:gd name="connsiteY23" fmla="*/ 4822720 h 4822720"/>
              <a:gd name="connsiteX24" fmla="*/ 1941446 w 6694642"/>
              <a:gd name="connsiteY24" fmla="*/ 4822720 h 4822720"/>
              <a:gd name="connsiteX25" fmla="*/ 1138089 w 6694642"/>
              <a:gd name="connsiteY25" fmla="*/ 4822720 h 4822720"/>
              <a:gd name="connsiteX26" fmla="*/ 669464 w 6694642"/>
              <a:gd name="connsiteY26" fmla="*/ 4822720 h 4822720"/>
              <a:gd name="connsiteX27" fmla="*/ 0 w 6694642"/>
              <a:gd name="connsiteY27" fmla="*/ 4822720 h 4822720"/>
              <a:gd name="connsiteX28" fmla="*/ 0 w 6694642"/>
              <a:gd name="connsiteY28" fmla="*/ 4133760 h 4822720"/>
              <a:gd name="connsiteX29" fmla="*/ 0 w 6694642"/>
              <a:gd name="connsiteY29" fmla="*/ 3396573 h 4822720"/>
              <a:gd name="connsiteX30" fmla="*/ 0 w 6694642"/>
              <a:gd name="connsiteY30" fmla="*/ 2611158 h 4822720"/>
              <a:gd name="connsiteX31" fmla="*/ 0 w 6694642"/>
              <a:gd name="connsiteY31" fmla="*/ 1825744 h 4822720"/>
              <a:gd name="connsiteX32" fmla="*/ 0 w 6694642"/>
              <a:gd name="connsiteY32" fmla="*/ 1088557 h 4822720"/>
              <a:gd name="connsiteX33" fmla="*/ 0 w 6694642"/>
              <a:gd name="connsiteY33" fmla="*/ 0 h 4822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6694642" h="4822720" fill="none" extrusionOk="0">
                <a:moveTo>
                  <a:pt x="0" y="0"/>
                </a:moveTo>
                <a:cubicBezTo>
                  <a:pt x="243085" y="26387"/>
                  <a:pt x="295453" y="12236"/>
                  <a:pt x="535571" y="0"/>
                </a:cubicBezTo>
                <a:cubicBezTo>
                  <a:pt x="775689" y="-12236"/>
                  <a:pt x="980121" y="17155"/>
                  <a:pt x="1338928" y="0"/>
                </a:cubicBezTo>
                <a:cubicBezTo>
                  <a:pt x="1697735" y="-17155"/>
                  <a:pt x="1667688" y="17053"/>
                  <a:pt x="1941446" y="0"/>
                </a:cubicBezTo>
                <a:cubicBezTo>
                  <a:pt x="2215204" y="-17053"/>
                  <a:pt x="2477287" y="-6047"/>
                  <a:pt x="2744803" y="0"/>
                </a:cubicBezTo>
                <a:cubicBezTo>
                  <a:pt x="3012319" y="6047"/>
                  <a:pt x="3075531" y="24559"/>
                  <a:pt x="3347321" y="0"/>
                </a:cubicBezTo>
                <a:cubicBezTo>
                  <a:pt x="3619111" y="-24559"/>
                  <a:pt x="3639690" y="12288"/>
                  <a:pt x="3815946" y="0"/>
                </a:cubicBezTo>
                <a:cubicBezTo>
                  <a:pt x="3992202" y="-12288"/>
                  <a:pt x="4375686" y="-27620"/>
                  <a:pt x="4552357" y="0"/>
                </a:cubicBezTo>
                <a:cubicBezTo>
                  <a:pt x="4729028" y="27620"/>
                  <a:pt x="4850289" y="2271"/>
                  <a:pt x="5020982" y="0"/>
                </a:cubicBezTo>
                <a:cubicBezTo>
                  <a:pt x="5191676" y="-2271"/>
                  <a:pt x="5350335" y="3162"/>
                  <a:pt x="5623499" y="0"/>
                </a:cubicBezTo>
                <a:cubicBezTo>
                  <a:pt x="5896663" y="-3162"/>
                  <a:pt x="6380126" y="-21284"/>
                  <a:pt x="6694642" y="0"/>
                </a:cubicBezTo>
                <a:cubicBezTo>
                  <a:pt x="6672363" y="174235"/>
                  <a:pt x="6714024" y="333947"/>
                  <a:pt x="6694642" y="544278"/>
                </a:cubicBezTo>
                <a:cubicBezTo>
                  <a:pt x="6675260" y="754609"/>
                  <a:pt x="6687316" y="1057025"/>
                  <a:pt x="6694642" y="1233238"/>
                </a:cubicBezTo>
                <a:cubicBezTo>
                  <a:pt x="6701968" y="1409451"/>
                  <a:pt x="6659568" y="1798088"/>
                  <a:pt x="6694642" y="1970426"/>
                </a:cubicBezTo>
                <a:cubicBezTo>
                  <a:pt x="6729716" y="2142764"/>
                  <a:pt x="6675129" y="2498842"/>
                  <a:pt x="6694642" y="2707613"/>
                </a:cubicBezTo>
                <a:cubicBezTo>
                  <a:pt x="6714155" y="2916384"/>
                  <a:pt x="6684666" y="3247035"/>
                  <a:pt x="6694642" y="3493027"/>
                </a:cubicBezTo>
                <a:cubicBezTo>
                  <a:pt x="6704618" y="3739019"/>
                  <a:pt x="6705126" y="3968136"/>
                  <a:pt x="6694642" y="4181987"/>
                </a:cubicBezTo>
                <a:cubicBezTo>
                  <a:pt x="6684158" y="4395838"/>
                  <a:pt x="6721112" y="4582729"/>
                  <a:pt x="6694642" y="4822720"/>
                </a:cubicBezTo>
                <a:cubicBezTo>
                  <a:pt x="6523528" y="4794441"/>
                  <a:pt x="6203575" y="4789333"/>
                  <a:pt x="5958231" y="4822720"/>
                </a:cubicBezTo>
                <a:cubicBezTo>
                  <a:pt x="5712887" y="4856107"/>
                  <a:pt x="5380732" y="4811778"/>
                  <a:pt x="5154874" y="4822720"/>
                </a:cubicBezTo>
                <a:cubicBezTo>
                  <a:pt x="4929016" y="4833662"/>
                  <a:pt x="4536249" y="4807860"/>
                  <a:pt x="4351517" y="4822720"/>
                </a:cubicBezTo>
                <a:cubicBezTo>
                  <a:pt x="4166785" y="4837580"/>
                  <a:pt x="3854677" y="4828683"/>
                  <a:pt x="3682053" y="4822720"/>
                </a:cubicBezTo>
                <a:cubicBezTo>
                  <a:pt x="3509429" y="4816757"/>
                  <a:pt x="3328877" y="4839596"/>
                  <a:pt x="3146482" y="4822720"/>
                </a:cubicBezTo>
                <a:cubicBezTo>
                  <a:pt x="2964087" y="4805844"/>
                  <a:pt x="2742220" y="4824698"/>
                  <a:pt x="2610910" y="4822720"/>
                </a:cubicBezTo>
                <a:cubicBezTo>
                  <a:pt x="2479600" y="4820742"/>
                  <a:pt x="2147715" y="4801074"/>
                  <a:pt x="1941446" y="4822720"/>
                </a:cubicBezTo>
                <a:cubicBezTo>
                  <a:pt x="1735177" y="4844366"/>
                  <a:pt x="1429423" y="4815654"/>
                  <a:pt x="1138089" y="4822720"/>
                </a:cubicBezTo>
                <a:cubicBezTo>
                  <a:pt x="846755" y="4829786"/>
                  <a:pt x="845160" y="4843629"/>
                  <a:pt x="669464" y="4822720"/>
                </a:cubicBezTo>
                <a:cubicBezTo>
                  <a:pt x="493769" y="4801811"/>
                  <a:pt x="282445" y="4792266"/>
                  <a:pt x="0" y="4822720"/>
                </a:cubicBezTo>
                <a:cubicBezTo>
                  <a:pt x="-24048" y="4558762"/>
                  <a:pt x="-14404" y="4310579"/>
                  <a:pt x="0" y="4133760"/>
                </a:cubicBezTo>
                <a:cubicBezTo>
                  <a:pt x="14404" y="3956941"/>
                  <a:pt x="10864" y="3668635"/>
                  <a:pt x="0" y="3396573"/>
                </a:cubicBezTo>
                <a:cubicBezTo>
                  <a:pt x="-10864" y="3124511"/>
                  <a:pt x="-6292" y="2917085"/>
                  <a:pt x="0" y="2611158"/>
                </a:cubicBezTo>
                <a:cubicBezTo>
                  <a:pt x="6292" y="2305232"/>
                  <a:pt x="-14260" y="2162417"/>
                  <a:pt x="0" y="1825744"/>
                </a:cubicBezTo>
                <a:cubicBezTo>
                  <a:pt x="14260" y="1489071"/>
                  <a:pt x="-21409" y="1393264"/>
                  <a:pt x="0" y="1088557"/>
                </a:cubicBezTo>
                <a:cubicBezTo>
                  <a:pt x="21409" y="783850"/>
                  <a:pt x="-45951" y="469656"/>
                  <a:pt x="0" y="0"/>
                </a:cubicBezTo>
                <a:close/>
              </a:path>
              <a:path w="6694642" h="4822720" stroke="0" extrusionOk="0">
                <a:moveTo>
                  <a:pt x="0" y="0"/>
                </a:moveTo>
                <a:cubicBezTo>
                  <a:pt x="312091" y="22260"/>
                  <a:pt x="508274" y="-1807"/>
                  <a:pt x="669464" y="0"/>
                </a:cubicBezTo>
                <a:cubicBezTo>
                  <a:pt x="830654" y="1807"/>
                  <a:pt x="1116433" y="-21307"/>
                  <a:pt x="1338928" y="0"/>
                </a:cubicBezTo>
                <a:cubicBezTo>
                  <a:pt x="1561423" y="21307"/>
                  <a:pt x="1713146" y="5492"/>
                  <a:pt x="1874500" y="0"/>
                </a:cubicBezTo>
                <a:cubicBezTo>
                  <a:pt x="2035854" y="-5492"/>
                  <a:pt x="2379237" y="26236"/>
                  <a:pt x="2543964" y="0"/>
                </a:cubicBezTo>
                <a:cubicBezTo>
                  <a:pt x="2708691" y="-26236"/>
                  <a:pt x="2826011" y="-6761"/>
                  <a:pt x="3079535" y="0"/>
                </a:cubicBezTo>
                <a:cubicBezTo>
                  <a:pt x="3333059" y="6761"/>
                  <a:pt x="3507360" y="33996"/>
                  <a:pt x="3882892" y="0"/>
                </a:cubicBezTo>
                <a:cubicBezTo>
                  <a:pt x="4258424" y="-33996"/>
                  <a:pt x="4322222" y="-10111"/>
                  <a:pt x="4485410" y="0"/>
                </a:cubicBezTo>
                <a:cubicBezTo>
                  <a:pt x="4648598" y="10111"/>
                  <a:pt x="4857000" y="15722"/>
                  <a:pt x="5020982" y="0"/>
                </a:cubicBezTo>
                <a:cubicBezTo>
                  <a:pt x="5184964" y="-15722"/>
                  <a:pt x="5493914" y="-2311"/>
                  <a:pt x="5690446" y="0"/>
                </a:cubicBezTo>
                <a:cubicBezTo>
                  <a:pt x="5886978" y="2311"/>
                  <a:pt x="6287129" y="16820"/>
                  <a:pt x="6694642" y="0"/>
                </a:cubicBezTo>
                <a:cubicBezTo>
                  <a:pt x="6658503" y="245919"/>
                  <a:pt x="6688275" y="519275"/>
                  <a:pt x="6694642" y="737187"/>
                </a:cubicBezTo>
                <a:cubicBezTo>
                  <a:pt x="6701009" y="955099"/>
                  <a:pt x="6707526" y="1196919"/>
                  <a:pt x="6694642" y="1426147"/>
                </a:cubicBezTo>
                <a:cubicBezTo>
                  <a:pt x="6681758" y="1655375"/>
                  <a:pt x="6722821" y="1786759"/>
                  <a:pt x="6694642" y="2018653"/>
                </a:cubicBezTo>
                <a:cubicBezTo>
                  <a:pt x="6666463" y="2250547"/>
                  <a:pt x="6697198" y="2535905"/>
                  <a:pt x="6694642" y="2707613"/>
                </a:cubicBezTo>
                <a:cubicBezTo>
                  <a:pt x="6692086" y="2879321"/>
                  <a:pt x="6723806" y="3256558"/>
                  <a:pt x="6694642" y="3493027"/>
                </a:cubicBezTo>
                <a:cubicBezTo>
                  <a:pt x="6665478" y="3729496"/>
                  <a:pt x="6686977" y="3978203"/>
                  <a:pt x="6694642" y="4133760"/>
                </a:cubicBezTo>
                <a:cubicBezTo>
                  <a:pt x="6702307" y="4289317"/>
                  <a:pt x="6711809" y="4662548"/>
                  <a:pt x="6694642" y="4822720"/>
                </a:cubicBezTo>
                <a:cubicBezTo>
                  <a:pt x="6496995" y="4817812"/>
                  <a:pt x="6280908" y="4843966"/>
                  <a:pt x="6159071" y="4822720"/>
                </a:cubicBezTo>
                <a:cubicBezTo>
                  <a:pt x="6037234" y="4801474"/>
                  <a:pt x="5667381" y="4810646"/>
                  <a:pt x="5489606" y="4822720"/>
                </a:cubicBezTo>
                <a:cubicBezTo>
                  <a:pt x="5311831" y="4834794"/>
                  <a:pt x="5005062" y="4787580"/>
                  <a:pt x="4686249" y="4822720"/>
                </a:cubicBezTo>
                <a:cubicBezTo>
                  <a:pt x="4367436" y="4857860"/>
                  <a:pt x="4303108" y="4817965"/>
                  <a:pt x="3949839" y="4822720"/>
                </a:cubicBezTo>
                <a:cubicBezTo>
                  <a:pt x="3596570" y="4827476"/>
                  <a:pt x="3554929" y="4812842"/>
                  <a:pt x="3213428" y="4822720"/>
                </a:cubicBezTo>
                <a:cubicBezTo>
                  <a:pt x="2871927" y="4832598"/>
                  <a:pt x="2642996" y="4851221"/>
                  <a:pt x="2410071" y="4822720"/>
                </a:cubicBezTo>
                <a:cubicBezTo>
                  <a:pt x="2177146" y="4794219"/>
                  <a:pt x="2017711" y="4856617"/>
                  <a:pt x="1673661" y="4822720"/>
                </a:cubicBezTo>
                <a:cubicBezTo>
                  <a:pt x="1329611" y="4788824"/>
                  <a:pt x="1325186" y="4821050"/>
                  <a:pt x="1205036" y="4822720"/>
                </a:cubicBezTo>
                <a:cubicBezTo>
                  <a:pt x="1084887" y="4824390"/>
                  <a:pt x="374845" y="4821756"/>
                  <a:pt x="0" y="4822720"/>
                </a:cubicBezTo>
                <a:cubicBezTo>
                  <a:pt x="-1579" y="4519522"/>
                  <a:pt x="5060" y="4402101"/>
                  <a:pt x="0" y="4181987"/>
                </a:cubicBezTo>
                <a:cubicBezTo>
                  <a:pt x="-5060" y="3961873"/>
                  <a:pt x="884" y="3568961"/>
                  <a:pt x="0" y="3396573"/>
                </a:cubicBezTo>
                <a:cubicBezTo>
                  <a:pt x="-884" y="3224185"/>
                  <a:pt x="-34166" y="2865396"/>
                  <a:pt x="0" y="2659386"/>
                </a:cubicBezTo>
                <a:cubicBezTo>
                  <a:pt x="34166" y="2453376"/>
                  <a:pt x="-11650" y="2311972"/>
                  <a:pt x="0" y="2018653"/>
                </a:cubicBezTo>
                <a:cubicBezTo>
                  <a:pt x="11650" y="1725334"/>
                  <a:pt x="15819" y="1668214"/>
                  <a:pt x="0" y="1377920"/>
                </a:cubicBezTo>
                <a:cubicBezTo>
                  <a:pt x="-15819" y="1087626"/>
                  <a:pt x="-21944" y="946170"/>
                  <a:pt x="0" y="785414"/>
                </a:cubicBezTo>
                <a:cubicBezTo>
                  <a:pt x="21944" y="624658"/>
                  <a:pt x="-18171" y="270228"/>
                  <a:pt x="0" y="0"/>
                </a:cubicBez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>
                <a:lumMod val="75000"/>
                <a:lumOff val="25000"/>
              </a:schemeClr>
            </a:solidFill>
            <a:prstDash val="dash"/>
            <a:extLst>
              <a:ext uri="{C807C97D-BFC1-408E-A445-0C87EB9F89A2}">
                <ask:lineSketchStyleProps xmlns:ask="http://schemas.microsoft.com/office/drawing/2018/sketchyshapes" xmlns="" sd="5444665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2A7DDEB-B22C-4558-91B7-68E1D4ABF6B9}"/>
              </a:ext>
            </a:extLst>
          </p:cNvPr>
          <p:cNvSpPr/>
          <p:nvPr/>
        </p:nvSpPr>
        <p:spPr>
          <a:xfrm>
            <a:off x="467930" y="1561053"/>
            <a:ext cx="614662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Kitchen entrance deliveries 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Start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End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Cooking area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Food preparation areas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Food and equipment storage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Plating-up food area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Food orders ready for serving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Food out to customers in dining area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MEAL 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Dirty dishes, glasses, china and cutlery back into kitchen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Washing up area pot wash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Waste food collection area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Kitchen waste and recycling collection area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6726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utoShape 2">
            <a:extLst>
              <a:ext uri="{FF2B5EF4-FFF2-40B4-BE49-F238E27FC236}">
                <a16:creationId xmlns:a16="http://schemas.microsoft.com/office/drawing/2014/main" id="{A1FAE804-CB25-4904-AC4C-6E45314AFC2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006328" y="7013890"/>
            <a:ext cx="288012" cy="288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6404" tIns="43202" rIns="86404" bIns="43202" numCol="1" anchor="t" anchorCtr="0" compatLnSpc="1">
            <a:prstTxWarp prst="textNoShape">
              <a:avLst/>
            </a:prstTxWarp>
          </a:bodyPr>
          <a:lstStyle/>
          <a:p>
            <a:endParaRPr lang="en-GB" sz="1701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8C949B2-F758-4AEC-AE26-2F12520D6BD3}"/>
              </a:ext>
            </a:extLst>
          </p:cNvPr>
          <p:cNvSpPr txBox="1"/>
          <p:nvPr/>
        </p:nvSpPr>
        <p:spPr>
          <a:xfrm>
            <a:off x="2760084" y="6308671"/>
            <a:ext cx="8791673" cy="32502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1512" b="1" i="1" dirty="0">
                <a:solidFill>
                  <a:schemeClr val="bg1">
                    <a:lumMod val="95000"/>
                  </a:schemeClr>
                </a:solidFill>
              </a:rPr>
              <a:t>Hospitality VCR Keywords – Operation, workflow, activities. </a:t>
            </a:r>
            <a:endParaRPr lang="en-GB" sz="1512" b="1" i="1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699F038-B0F6-4E6D-AF57-C6DF40E217E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6278" y="6042361"/>
            <a:ext cx="683304" cy="646907"/>
          </a:xfrm>
          <a:prstGeom prst="rect">
            <a:avLst/>
          </a:prstGeom>
        </p:spPr>
      </p:pic>
      <p:pic>
        <p:nvPicPr>
          <p:cNvPr id="2060" name="Picture 12" descr="WJEC (exam board) - Wikipedia">
            <a:extLst>
              <a:ext uri="{FF2B5EF4-FFF2-40B4-BE49-F238E27FC236}">
                <a16:creationId xmlns:a16="http://schemas.microsoft.com/office/drawing/2014/main" id="{3870CB0A-ABDA-4891-ADD3-19B3F27E04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381" y="6077802"/>
            <a:ext cx="611466" cy="611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076A004-7325-4CE5-8AF9-DED6B82DBE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509" y="273161"/>
            <a:ext cx="5696455" cy="32324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F54F760-D123-4100-AD30-3B59EA00AC58}"/>
              </a:ext>
            </a:extLst>
          </p:cNvPr>
          <p:cNvSpPr/>
          <p:nvPr/>
        </p:nvSpPr>
        <p:spPr>
          <a:xfrm>
            <a:off x="230639" y="661916"/>
            <a:ext cx="65976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TASK - </a:t>
            </a:r>
            <a:r>
              <a:rPr lang="en-GB" dirty="0"/>
              <a:t>Think pair share - Using the statements and the kitchen workflow chart place the steps into the correct order. 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3CB091F-046E-4D09-9CCF-648B4C566D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0014" y="1132341"/>
            <a:ext cx="7084777" cy="5352236"/>
          </a:xfrm>
          <a:prstGeom prst="rect">
            <a:avLst/>
          </a:prstGeom>
        </p:spPr>
      </p:pic>
      <p:sp>
        <p:nvSpPr>
          <p:cNvPr id="16" name="Rectangle 13">
            <a:extLst>
              <a:ext uri="{FF2B5EF4-FFF2-40B4-BE49-F238E27FC236}">
                <a16:creationId xmlns:a16="http://schemas.microsoft.com/office/drawing/2014/main" id="{1A748DB0-773F-4550-80DC-248A9546CE45}"/>
              </a:ext>
            </a:extLst>
          </p:cNvPr>
          <p:cNvSpPr/>
          <p:nvPr/>
        </p:nvSpPr>
        <p:spPr>
          <a:xfrm>
            <a:off x="7537982" y="3693227"/>
            <a:ext cx="3807624" cy="2053213"/>
          </a:xfrm>
          <a:custGeom>
            <a:avLst/>
            <a:gdLst>
              <a:gd name="connsiteX0" fmla="*/ 0 w 4118434"/>
              <a:gd name="connsiteY0" fmla="*/ 0 h 1828733"/>
              <a:gd name="connsiteX1" fmla="*/ 562853 w 4118434"/>
              <a:gd name="connsiteY1" fmla="*/ 0 h 1828733"/>
              <a:gd name="connsiteX2" fmla="*/ 1331627 w 4118434"/>
              <a:gd name="connsiteY2" fmla="*/ 0 h 1828733"/>
              <a:gd name="connsiteX3" fmla="*/ 1976848 w 4118434"/>
              <a:gd name="connsiteY3" fmla="*/ 0 h 1828733"/>
              <a:gd name="connsiteX4" fmla="*/ 2580885 w 4118434"/>
              <a:gd name="connsiteY4" fmla="*/ 0 h 1828733"/>
              <a:gd name="connsiteX5" fmla="*/ 3267291 w 4118434"/>
              <a:gd name="connsiteY5" fmla="*/ 0 h 1828733"/>
              <a:gd name="connsiteX6" fmla="*/ 4118434 w 4118434"/>
              <a:gd name="connsiteY6" fmla="*/ 0 h 1828733"/>
              <a:gd name="connsiteX7" fmla="*/ 4118434 w 4118434"/>
              <a:gd name="connsiteY7" fmla="*/ 609578 h 1828733"/>
              <a:gd name="connsiteX8" fmla="*/ 4118434 w 4118434"/>
              <a:gd name="connsiteY8" fmla="*/ 1200868 h 1828733"/>
              <a:gd name="connsiteX9" fmla="*/ 4118434 w 4118434"/>
              <a:gd name="connsiteY9" fmla="*/ 1828733 h 1828733"/>
              <a:gd name="connsiteX10" fmla="*/ 3432028 w 4118434"/>
              <a:gd name="connsiteY10" fmla="*/ 1828733 h 1828733"/>
              <a:gd name="connsiteX11" fmla="*/ 2786807 w 4118434"/>
              <a:gd name="connsiteY11" fmla="*/ 1828733 h 1828733"/>
              <a:gd name="connsiteX12" fmla="*/ 2141586 w 4118434"/>
              <a:gd name="connsiteY12" fmla="*/ 1828733 h 1828733"/>
              <a:gd name="connsiteX13" fmla="*/ 1537549 w 4118434"/>
              <a:gd name="connsiteY13" fmla="*/ 1828733 h 1828733"/>
              <a:gd name="connsiteX14" fmla="*/ 892327 w 4118434"/>
              <a:gd name="connsiteY14" fmla="*/ 1828733 h 1828733"/>
              <a:gd name="connsiteX15" fmla="*/ 0 w 4118434"/>
              <a:gd name="connsiteY15" fmla="*/ 1828733 h 1828733"/>
              <a:gd name="connsiteX16" fmla="*/ 0 w 4118434"/>
              <a:gd name="connsiteY16" fmla="*/ 1219155 h 1828733"/>
              <a:gd name="connsiteX17" fmla="*/ 0 w 4118434"/>
              <a:gd name="connsiteY17" fmla="*/ 627865 h 1828733"/>
              <a:gd name="connsiteX18" fmla="*/ 0 w 4118434"/>
              <a:gd name="connsiteY18" fmla="*/ 0 h 1828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118434" h="1828733" fill="none" extrusionOk="0">
                <a:moveTo>
                  <a:pt x="0" y="0"/>
                </a:moveTo>
                <a:cubicBezTo>
                  <a:pt x="124536" y="-11914"/>
                  <a:pt x="396220" y="7547"/>
                  <a:pt x="562853" y="0"/>
                </a:cubicBezTo>
                <a:cubicBezTo>
                  <a:pt x="729486" y="-7547"/>
                  <a:pt x="1167419" y="33215"/>
                  <a:pt x="1331627" y="0"/>
                </a:cubicBezTo>
                <a:cubicBezTo>
                  <a:pt x="1495835" y="-33215"/>
                  <a:pt x="1758258" y="-19475"/>
                  <a:pt x="1976848" y="0"/>
                </a:cubicBezTo>
                <a:cubicBezTo>
                  <a:pt x="2195438" y="19475"/>
                  <a:pt x="2435336" y="-22531"/>
                  <a:pt x="2580885" y="0"/>
                </a:cubicBezTo>
                <a:cubicBezTo>
                  <a:pt x="2726434" y="22531"/>
                  <a:pt x="2993979" y="30199"/>
                  <a:pt x="3267291" y="0"/>
                </a:cubicBezTo>
                <a:cubicBezTo>
                  <a:pt x="3540603" y="-30199"/>
                  <a:pt x="3859762" y="-3905"/>
                  <a:pt x="4118434" y="0"/>
                </a:cubicBezTo>
                <a:cubicBezTo>
                  <a:pt x="4134462" y="147324"/>
                  <a:pt x="4148010" y="388677"/>
                  <a:pt x="4118434" y="609578"/>
                </a:cubicBezTo>
                <a:cubicBezTo>
                  <a:pt x="4088858" y="830479"/>
                  <a:pt x="4131184" y="912325"/>
                  <a:pt x="4118434" y="1200868"/>
                </a:cubicBezTo>
                <a:cubicBezTo>
                  <a:pt x="4105685" y="1489411"/>
                  <a:pt x="4104532" y="1554365"/>
                  <a:pt x="4118434" y="1828733"/>
                </a:cubicBezTo>
                <a:cubicBezTo>
                  <a:pt x="3833768" y="1808614"/>
                  <a:pt x="3700664" y="1805473"/>
                  <a:pt x="3432028" y="1828733"/>
                </a:cubicBezTo>
                <a:cubicBezTo>
                  <a:pt x="3163392" y="1851993"/>
                  <a:pt x="2967259" y="1858665"/>
                  <a:pt x="2786807" y="1828733"/>
                </a:cubicBezTo>
                <a:cubicBezTo>
                  <a:pt x="2606355" y="1798801"/>
                  <a:pt x="2272386" y="1850619"/>
                  <a:pt x="2141586" y="1828733"/>
                </a:cubicBezTo>
                <a:cubicBezTo>
                  <a:pt x="2010786" y="1806847"/>
                  <a:pt x="1729546" y="1850431"/>
                  <a:pt x="1537549" y="1828733"/>
                </a:cubicBezTo>
                <a:cubicBezTo>
                  <a:pt x="1345552" y="1807035"/>
                  <a:pt x="1156096" y="1810695"/>
                  <a:pt x="892327" y="1828733"/>
                </a:cubicBezTo>
                <a:cubicBezTo>
                  <a:pt x="628558" y="1846771"/>
                  <a:pt x="391006" y="1820209"/>
                  <a:pt x="0" y="1828733"/>
                </a:cubicBezTo>
                <a:cubicBezTo>
                  <a:pt x="16798" y="1693045"/>
                  <a:pt x="-27" y="1492287"/>
                  <a:pt x="0" y="1219155"/>
                </a:cubicBezTo>
                <a:cubicBezTo>
                  <a:pt x="27" y="946023"/>
                  <a:pt x="10147" y="840070"/>
                  <a:pt x="0" y="627865"/>
                </a:cubicBezTo>
                <a:cubicBezTo>
                  <a:pt x="-10147" y="415660"/>
                  <a:pt x="-1495" y="214650"/>
                  <a:pt x="0" y="0"/>
                </a:cubicBezTo>
                <a:close/>
              </a:path>
              <a:path w="4118434" h="1828733" stroke="0" extrusionOk="0">
                <a:moveTo>
                  <a:pt x="0" y="0"/>
                </a:moveTo>
                <a:cubicBezTo>
                  <a:pt x="283693" y="-21495"/>
                  <a:pt x="501072" y="19524"/>
                  <a:pt x="686406" y="0"/>
                </a:cubicBezTo>
                <a:cubicBezTo>
                  <a:pt x="871740" y="-19524"/>
                  <a:pt x="1147100" y="-16182"/>
                  <a:pt x="1372811" y="0"/>
                </a:cubicBezTo>
                <a:cubicBezTo>
                  <a:pt x="1598523" y="16182"/>
                  <a:pt x="1842722" y="7029"/>
                  <a:pt x="1976848" y="0"/>
                </a:cubicBezTo>
                <a:cubicBezTo>
                  <a:pt x="2110974" y="-7029"/>
                  <a:pt x="2465596" y="30405"/>
                  <a:pt x="2663254" y="0"/>
                </a:cubicBezTo>
                <a:cubicBezTo>
                  <a:pt x="2860912" y="-30405"/>
                  <a:pt x="3071572" y="3531"/>
                  <a:pt x="3267291" y="0"/>
                </a:cubicBezTo>
                <a:cubicBezTo>
                  <a:pt x="3463010" y="-3531"/>
                  <a:pt x="3800873" y="-21582"/>
                  <a:pt x="4118434" y="0"/>
                </a:cubicBezTo>
                <a:cubicBezTo>
                  <a:pt x="4124467" y="191639"/>
                  <a:pt x="4115799" y="380200"/>
                  <a:pt x="4118434" y="591290"/>
                </a:cubicBezTo>
                <a:cubicBezTo>
                  <a:pt x="4121070" y="802380"/>
                  <a:pt x="4090528" y="1074980"/>
                  <a:pt x="4118434" y="1200868"/>
                </a:cubicBezTo>
                <a:cubicBezTo>
                  <a:pt x="4146340" y="1326756"/>
                  <a:pt x="4129480" y="1698403"/>
                  <a:pt x="4118434" y="1828733"/>
                </a:cubicBezTo>
                <a:cubicBezTo>
                  <a:pt x="3789776" y="1823688"/>
                  <a:pt x="3733720" y="1833624"/>
                  <a:pt x="3390844" y="1828733"/>
                </a:cubicBezTo>
                <a:cubicBezTo>
                  <a:pt x="3047968" y="1823843"/>
                  <a:pt x="2905020" y="1829782"/>
                  <a:pt x="2663254" y="1828733"/>
                </a:cubicBezTo>
                <a:cubicBezTo>
                  <a:pt x="2421488" y="1827685"/>
                  <a:pt x="2195304" y="1820706"/>
                  <a:pt x="2018033" y="1828733"/>
                </a:cubicBezTo>
                <a:cubicBezTo>
                  <a:pt x="1840762" y="1836760"/>
                  <a:pt x="1425369" y="1838253"/>
                  <a:pt x="1249258" y="1828733"/>
                </a:cubicBezTo>
                <a:cubicBezTo>
                  <a:pt x="1073147" y="1819213"/>
                  <a:pt x="518700" y="1787268"/>
                  <a:pt x="0" y="1828733"/>
                </a:cubicBezTo>
                <a:cubicBezTo>
                  <a:pt x="12250" y="1649533"/>
                  <a:pt x="4236" y="1408159"/>
                  <a:pt x="0" y="1200868"/>
                </a:cubicBezTo>
                <a:cubicBezTo>
                  <a:pt x="-4236" y="993577"/>
                  <a:pt x="-13023" y="759597"/>
                  <a:pt x="0" y="554716"/>
                </a:cubicBezTo>
                <a:cubicBezTo>
                  <a:pt x="13023" y="349835"/>
                  <a:pt x="8304" y="190727"/>
                  <a:pt x="0" y="0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tx1">
                <a:lumMod val="75000"/>
                <a:lumOff val="25000"/>
              </a:schemeClr>
            </a:solidFill>
            <a:prstDash val="dash"/>
            <a:extLst>
              <a:ext uri="{C807C97D-BFC1-408E-A445-0C87EB9F89A2}">
                <ask:lineSketchStyleProps xmlns:ask="http://schemas.microsoft.com/office/drawing/2018/sketchyshapes" xmlns="" sd="5444665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 descr="Be Honest">
            <a:extLst>
              <a:ext uri="{FF2B5EF4-FFF2-40B4-BE49-F238E27FC236}">
                <a16:creationId xmlns:a16="http://schemas.microsoft.com/office/drawing/2014/main" id="{F3B93904-B6A5-4855-AC13-6FA41B2AB0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7982" y="3342926"/>
            <a:ext cx="2649561" cy="29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825C1DF-5376-432A-BF71-4F919A56734E}"/>
              </a:ext>
            </a:extLst>
          </p:cNvPr>
          <p:cNvSpPr txBox="1"/>
          <p:nvPr/>
        </p:nvSpPr>
        <p:spPr>
          <a:xfrm>
            <a:off x="7646770" y="3900378"/>
            <a:ext cx="3590048" cy="1638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 understand the operation of a catering kitchen and the activities that occur.</a:t>
            </a:r>
          </a:p>
          <a:p>
            <a:endParaRPr lang="en-GB" sz="1050" dirty="0"/>
          </a:p>
          <a:p>
            <a:r>
              <a:rPr lang="en-GB" dirty="0"/>
              <a:t>To understand kitchen workflow and why it is important . </a:t>
            </a:r>
          </a:p>
        </p:txBody>
      </p:sp>
      <p:sp>
        <p:nvSpPr>
          <p:cNvPr id="21" name="Rectangle 41">
            <a:extLst>
              <a:ext uri="{FF2B5EF4-FFF2-40B4-BE49-F238E27FC236}">
                <a16:creationId xmlns:a16="http://schemas.microsoft.com/office/drawing/2014/main" id="{930DDED7-E5DE-44AF-BA55-8DC73377E251}"/>
              </a:ext>
            </a:extLst>
          </p:cNvPr>
          <p:cNvSpPr/>
          <p:nvPr/>
        </p:nvSpPr>
        <p:spPr>
          <a:xfrm>
            <a:off x="7537982" y="938071"/>
            <a:ext cx="3692492" cy="1647201"/>
          </a:xfrm>
          <a:custGeom>
            <a:avLst/>
            <a:gdLst>
              <a:gd name="connsiteX0" fmla="*/ 0 w 7244190"/>
              <a:gd name="connsiteY0" fmla="*/ 0 h 1013554"/>
              <a:gd name="connsiteX1" fmla="*/ 658563 w 7244190"/>
              <a:gd name="connsiteY1" fmla="*/ 0 h 1013554"/>
              <a:gd name="connsiteX2" fmla="*/ 1244684 w 7244190"/>
              <a:gd name="connsiteY2" fmla="*/ 0 h 1013554"/>
              <a:gd name="connsiteX3" fmla="*/ 2048130 w 7244190"/>
              <a:gd name="connsiteY3" fmla="*/ 0 h 1013554"/>
              <a:gd name="connsiteX4" fmla="*/ 2779135 w 7244190"/>
              <a:gd name="connsiteY4" fmla="*/ 0 h 1013554"/>
              <a:gd name="connsiteX5" fmla="*/ 3292814 w 7244190"/>
              <a:gd name="connsiteY5" fmla="*/ 0 h 1013554"/>
              <a:gd name="connsiteX6" fmla="*/ 3951376 w 7244190"/>
              <a:gd name="connsiteY6" fmla="*/ 0 h 1013554"/>
              <a:gd name="connsiteX7" fmla="*/ 4465055 w 7244190"/>
              <a:gd name="connsiteY7" fmla="*/ 0 h 1013554"/>
              <a:gd name="connsiteX8" fmla="*/ 5051176 w 7244190"/>
              <a:gd name="connsiteY8" fmla="*/ 0 h 1013554"/>
              <a:gd name="connsiteX9" fmla="*/ 5782181 w 7244190"/>
              <a:gd name="connsiteY9" fmla="*/ 0 h 1013554"/>
              <a:gd name="connsiteX10" fmla="*/ 6585627 w 7244190"/>
              <a:gd name="connsiteY10" fmla="*/ 0 h 1013554"/>
              <a:gd name="connsiteX11" fmla="*/ 7244190 w 7244190"/>
              <a:gd name="connsiteY11" fmla="*/ 0 h 1013554"/>
              <a:gd name="connsiteX12" fmla="*/ 7244190 w 7244190"/>
              <a:gd name="connsiteY12" fmla="*/ 527048 h 1013554"/>
              <a:gd name="connsiteX13" fmla="*/ 7244190 w 7244190"/>
              <a:gd name="connsiteY13" fmla="*/ 1013554 h 1013554"/>
              <a:gd name="connsiteX14" fmla="*/ 6440743 w 7244190"/>
              <a:gd name="connsiteY14" fmla="*/ 1013554 h 1013554"/>
              <a:gd name="connsiteX15" fmla="*/ 5999506 w 7244190"/>
              <a:gd name="connsiteY15" fmla="*/ 1013554 h 1013554"/>
              <a:gd name="connsiteX16" fmla="*/ 5558269 w 7244190"/>
              <a:gd name="connsiteY16" fmla="*/ 1013554 h 1013554"/>
              <a:gd name="connsiteX17" fmla="*/ 4899707 w 7244190"/>
              <a:gd name="connsiteY17" fmla="*/ 1013554 h 1013554"/>
              <a:gd name="connsiteX18" fmla="*/ 4168702 w 7244190"/>
              <a:gd name="connsiteY18" fmla="*/ 1013554 h 1013554"/>
              <a:gd name="connsiteX19" fmla="*/ 3510139 w 7244190"/>
              <a:gd name="connsiteY19" fmla="*/ 1013554 h 1013554"/>
              <a:gd name="connsiteX20" fmla="*/ 3068902 w 7244190"/>
              <a:gd name="connsiteY20" fmla="*/ 1013554 h 1013554"/>
              <a:gd name="connsiteX21" fmla="*/ 2555223 w 7244190"/>
              <a:gd name="connsiteY21" fmla="*/ 1013554 h 1013554"/>
              <a:gd name="connsiteX22" fmla="*/ 2113986 w 7244190"/>
              <a:gd name="connsiteY22" fmla="*/ 1013554 h 1013554"/>
              <a:gd name="connsiteX23" fmla="*/ 1600307 w 7244190"/>
              <a:gd name="connsiteY23" fmla="*/ 1013554 h 1013554"/>
              <a:gd name="connsiteX24" fmla="*/ 1014187 w 7244190"/>
              <a:gd name="connsiteY24" fmla="*/ 1013554 h 1013554"/>
              <a:gd name="connsiteX25" fmla="*/ 572950 w 7244190"/>
              <a:gd name="connsiteY25" fmla="*/ 1013554 h 1013554"/>
              <a:gd name="connsiteX26" fmla="*/ 0 w 7244190"/>
              <a:gd name="connsiteY26" fmla="*/ 1013554 h 1013554"/>
              <a:gd name="connsiteX27" fmla="*/ 0 w 7244190"/>
              <a:gd name="connsiteY27" fmla="*/ 486506 h 1013554"/>
              <a:gd name="connsiteX28" fmla="*/ 0 w 7244190"/>
              <a:gd name="connsiteY28" fmla="*/ 0 h 1013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7244190" h="1013554" fill="none" extrusionOk="0">
                <a:moveTo>
                  <a:pt x="0" y="0"/>
                </a:moveTo>
                <a:cubicBezTo>
                  <a:pt x="164725" y="827"/>
                  <a:pt x="430982" y="-9104"/>
                  <a:pt x="658563" y="0"/>
                </a:cubicBezTo>
                <a:cubicBezTo>
                  <a:pt x="886144" y="9104"/>
                  <a:pt x="1021343" y="-27163"/>
                  <a:pt x="1244684" y="0"/>
                </a:cubicBezTo>
                <a:cubicBezTo>
                  <a:pt x="1468025" y="27163"/>
                  <a:pt x="1696538" y="34729"/>
                  <a:pt x="2048130" y="0"/>
                </a:cubicBezTo>
                <a:cubicBezTo>
                  <a:pt x="2399722" y="-34729"/>
                  <a:pt x="2539443" y="-9371"/>
                  <a:pt x="2779135" y="0"/>
                </a:cubicBezTo>
                <a:cubicBezTo>
                  <a:pt x="3018828" y="9371"/>
                  <a:pt x="3058920" y="13068"/>
                  <a:pt x="3292814" y="0"/>
                </a:cubicBezTo>
                <a:cubicBezTo>
                  <a:pt x="3526708" y="-13068"/>
                  <a:pt x="3683116" y="-22630"/>
                  <a:pt x="3951376" y="0"/>
                </a:cubicBezTo>
                <a:cubicBezTo>
                  <a:pt x="4219636" y="22630"/>
                  <a:pt x="4220234" y="2261"/>
                  <a:pt x="4465055" y="0"/>
                </a:cubicBezTo>
                <a:cubicBezTo>
                  <a:pt x="4709876" y="-2261"/>
                  <a:pt x="4782889" y="-5728"/>
                  <a:pt x="5051176" y="0"/>
                </a:cubicBezTo>
                <a:cubicBezTo>
                  <a:pt x="5319463" y="5728"/>
                  <a:pt x="5533867" y="8256"/>
                  <a:pt x="5782181" y="0"/>
                </a:cubicBezTo>
                <a:cubicBezTo>
                  <a:pt x="6030496" y="-8256"/>
                  <a:pt x="6355497" y="-37438"/>
                  <a:pt x="6585627" y="0"/>
                </a:cubicBezTo>
                <a:cubicBezTo>
                  <a:pt x="6815757" y="37438"/>
                  <a:pt x="7092786" y="-30546"/>
                  <a:pt x="7244190" y="0"/>
                </a:cubicBezTo>
                <a:cubicBezTo>
                  <a:pt x="7252566" y="209578"/>
                  <a:pt x="7265270" y="380181"/>
                  <a:pt x="7244190" y="527048"/>
                </a:cubicBezTo>
                <a:cubicBezTo>
                  <a:pt x="7223110" y="673915"/>
                  <a:pt x="7226997" y="884963"/>
                  <a:pt x="7244190" y="1013554"/>
                </a:cubicBezTo>
                <a:cubicBezTo>
                  <a:pt x="6901312" y="1019611"/>
                  <a:pt x="6756397" y="1040653"/>
                  <a:pt x="6440743" y="1013554"/>
                </a:cubicBezTo>
                <a:cubicBezTo>
                  <a:pt x="6125089" y="986455"/>
                  <a:pt x="6156856" y="1031203"/>
                  <a:pt x="5999506" y="1013554"/>
                </a:cubicBezTo>
                <a:cubicBezTo>
                  <a:pt x="5842156" y="995905"/>
                  <a:pt x="5710832" y="1002901"/>
                  <a:pt x="5558269" y="1013554"/>
                </a:cubicBezTo>
                <a:cubicBezTo>
                  <a:pt x="5405706" y="1024207"/>
                  <a:pt x="5156498" y="1017238"/>
                  <a:pt x="4899707" y="1013554"/>
                </a:cubicBezTo>
                <a:cubicBezTo>
                  <a:pt x="4642916" y="1009870"/>
                  <a:pt x="4415628" y="1018305"/>
                  <a:pt x="4168702" y="1013554"/>
                </a:cubicBezTo>
                <a:cubicBezTo>
                  <a:pt x="3921777" y="1008803"/>
                  <a:pt x="3796705" y="988971"/>
                  <a:pt x="3510139" y="1013554"/>
                </a:cubicBezTo>
                <a:cubicBezTo>
                  <a:pt x="3223573" y="1038137"/>
                  <a:pt x="3160221" y="1020216"/>
                  <a:pt x="3068902" y="1013554"/>
                </a:cubicBezTo>
                <a:cubicBezTo>
                  <a:pt x="2977583" y="1006892"/>
                  <a:pt x="2778757" y="1029978"/>
                  <a:pt x="2555223" y="1013554"/>
                </a:cubicBezTo>
                <a:cubicBezTo>
                  <a:pt x="2331689" y="997130"/>
                  <a:pt x="2204916" y="1009348"/>
                  <a:pt x="2113986" y="1013554"/>
                </a:cubicBezTo>
                <a:cubicBezTo>
                  <a:pt x="2023056" y="1017760"/>
                  <a:pt x="1705899" y="1012696"/>
                  <a:pt x="1600307" y="1013554"/>
                </a:cubicBezTo>
                <a:cubicBezTo>
                  <a:pt x="1494715" y="1014412"/>
                  <a:pt x="1270481" y="986814"/>
                  <a:pt x="1014187" y="1013554"/>
                </a:cubicBezTo>
                <a:cubicBezTo>
                  <a:pt x="757893" y="1040294"/>
                  <a:pt x="725918" y="1012934"/>
                  <a:pt x="572950" y="1013554"/>
                </a:cubicBezTo>
                <a:cubicBezTo>
                  <a:pt x="419982" y="1014174"/>
                  <a:pt x="244941" y="991189"/>
                  <a:pt x="0" y="1013554"/>
                </a:cubicBezTo>
                <a:cubicBezTo>
                  <a:pt x="-17306" y="866069"/>
                  <a:pt x="-433" y="614984"/>
                  <a:pt x="0" y="486506"/>
                </a:cubicBezTo>
                <a:cubicBezTo>
                  <a:pt x="433" y="358028"/>
                  <a:pt x="6189" y="210823"/>
                  <a:pt x="0" y="0"/>
                </a:cubicBezTo>
                <a:close/>
              </a:path>
              <a:path w="7244190" h="1013554" stroke="0" extrusionOk="0">
                <a:moveTo>
                  <a:pt x="0" y="0"/>
                </a:moveTo>
                <a:cubicBezTo>
                  <a:pt x="267512" y="31486"/>
                  <a:pt x="356007" y="-11398"/>
                  <a:pt x="658563" y="0"/>
                </a:cubicBezTo>
                <a:cubicBezTo>
                  <a:pt x="961119" y="11398"/>
                  <a:pt x="1060681" y="29471"/>
                  <a:pt x="1317125" y="0"/>
                </a:cubicBezTo>
                <a:cubicBezTo>
                  <a:pt x="1573569" y="-29471"/>
                  <a:pt x="1695952" y="-4382"/>
                  <a:pt x="1830804" y="0"/>
                </a:cubicBezTo>
                <a:cubicBezTo>
                  <a:pt x="1965656" y="4382"/>
                  <a:pt x="2177170" y="29511"/>
                  <a:pt x="2489367" y="0"/>
                </a:cubicBezTo>
                <a:cubicBezTo>
                  <a:pt x="2801564" y="-29511"/>
                  <a:pt x="2888534" y="-21154"/>
                  <a:pt x="3003046" y="0"/>
                </a:cubicBezTo>
                <a:cubicBezTo>
                  <a:pt x="3117558" y="21154"/>
                  <a:pt x="3444152" y="13277"/>
                  <a:pt x="3806493" y="0"/>
                </a:cubicBezTo>
                <a:cubicBezTo>
                  <a:pt x="4168834" y="-13277"/>
                  <a:pt x="4150340" y="-16439"/>
                  <a:pt x="4392613" y="0"/>
                </a:cubicBezTo>
                <a:cubicBezTo>
                  <a:pt x="4634886" y="16439"/>
                  <a:pt x="4722561" y="18818"/>
                  <a:pt x="4906292" y="0"/>
                </a:cubicBezTo>
                <a:cubicBezTo>
                  <a:pt x="5090023" y="-18818"/>
                  <a:pt x="5352877" y="9476"/>
                  <a:pt x="5564855" y="0"/>
                </a:cubicBezTo>
                <a:cubicBezTo>
                  <a:pt x="5776833" y="-9476"/>
                  <a:pt x="6113423" y="19642"/>
                  <a:pt x="6368302" y="0"/>
                </a:cubicBezTo>
                <a:cubicBezTo>
                  <a:pt x="6623181" y="-19642"/>
                  <a:pt x="6870638" y="-24807"/>
                  <a:pt x="7244190" y="0"/>
                </a:cubicBezTo>
                <a:cubicBezTo>
                  <a:pt x="7223193" y="117706"/>
                  <a:pt x="7256794" y="274576"/>
                  <a:pt x="7244190" y="486506"/>
                </a:cubicBezTo>
                <a:cubicBezTo>
                  <a:pt x="7231586" y="698436"/>
                  <a:pt x="7223013" y="790879"/>
                  <a:pt x="7244190" y="1013554"/>
                </a:cubicBezTo>
                <a:cubicBezTo>
                  <a:pt x="7029747" y="993920"/>
                  <a:pt x="6843957" y="1042496"/>
                  <a:pt x="6585627" y="1013554"/>
                </a:cubicBezTo>
                <a:cubicBezTo>
                  <a:pt x="6327297" y="984612"/>
                  <a:pt x="6108767" y="1032834"/>
                  <a:pt x="5854623" y="1013554"/>
                </a:cubicBezTo>
                <a:cubicBezTo>
                  <a:pt x="5600479" y="994274"/>
                  <a:pt x="5329688" y="983246"/>
                  <a:pt x="5196060" y="1013554"/>
                </a:cubicBezTo>
                <a:cubicBezTo>
                  <a:pt x="5062432" y="1043862"/>
                  <a:pt x="4710358" y="1039011"/>
                  <a:pt x="4537497" y="1013554"/>
                </a:cubicBezTo>
                <a:cubicBezTo>
                  <a:pt x="4364636" y="988097"/>
                  <a:pt x="4199279" y="1017724"/>
                  <a:pt x="4096260" y="1013554"/>
                </a:cubicBezTo>
                <a:cubicBezTo>
                  <a:pt x="3993241" y="1009384"/>
                  <a:pt x="3725288" y="1014299"/>
                  <a:pt x="3437697" y="1013554"/>
                </a:cubicBezTo>
                <a:cubicBezTo>
                  <a:pt x="3150106" y="1012809"/>
                  <a:pt x="2940919" y="981308"/>
                  <a:pt x="2634251" y="1013554"/>
                </a:cubicBezTo>
                <a:cubicBezTo>
                  <a:pt x="2327583" y="1045800"/>
                  <a:pt x="2164794" y="1037075"/>
                  <a:pt x="1903246" y="1013554"/>
                </a:cubicBezTo>
                <a:cubicBezTo>
                  <a:pt x="1641699" y="990033"/>
                  <a:pt x="1509307" y="983488"/>
                  <a:pt x="1172242" y="1013554"/>
                </a:cubicBezTo>
                <a:cubicBezTo>
                  <a:pt x="835177" y="1043620"/>
                  <a:pt x="436002" y="1045010"/>
                  <a:pt x="0" y="1013554"/>
                </a:cubicBezTo>
                <a:cubicBezTo>
                  <a:pt x="12571" y="778583"/>
                  <a:pt x="-16723" y="692291"/>
                  <a:pt x="0" y="496641"/>
                </a:cubicBezTo>
                <a:cubicBezTo>
                  <a:pt x="16723" y="300991"/>
                  <a:pt x="23216" y="127070"/>
                  <a:pt x="0" y="0"/>
                </a:cubicBezTo>
                <a:close/>
              </a:path>
            </a:pathLst>
          </a:custGeom>
          <a:solidFill>
            <a:srgbClr val="92D050"/>
          </a:solidFill>
          <a:ln w="19050">
            <a:solidFill>
              <a:schemeClr val="tx1">
                <a:lumMod val="75000"/>
                <a:lumOff val="25000"/>
              </a:schemeClr>
            </a:solidFill>
            <a:prstDash val="dash"/>
            <a:extLst>
              <a:ext uri="{C807C97D-BFC1-408E-A445-0C87EB9F89A2}">
                <ask:lineSketchStyleProps xmlns:ask="http://schemas.microsoft.com/office/drawing/2018/sketchyshapes" xmlns="" sd="5444665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D5DB5BD-F411-46BE-B785-1D58623E0B4A}"/>
              </a:ext>
            </a:extLst>
          </p:cNvPr>
          <p:cNvSpPr txBox="1"/>
          <p:nvPr/>
        </p:nvSpPr>
        <p:spPr>
          <a:xfrm>
            <a:off x="7646771" y="1263668"/>
            <a:ext cx="35837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Use the catering kitchen template and annotate where each workflow job will take place.</a:t>
            </a:r>
          </a:p>
        </p:txBody>
      </p:sp>
      <p:pic>
        <p:nvPicPr>
          <p:cNvPr id="23" name="Picture 28" descr="Be Honest">
            <a:extLst>
              <a:ext uri="{FF2B5EF4-FFF2-40B4-BE49-F238E27FC236}">
                <a16:creationId xmlns:a16="http://schemas.microsoft.com/office/drawing/2014/main" id="{CADD8FAA-1929-47B3-88AA-85596828A9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3075" y="590302"/>
            <a:ext cx="3262306" cy="252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59965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4943</TotalTime>
  <Words>597</Words>
  <Application>Microsoft Office PowerPoint</Application>
  <PresentationFormat>Custom</PresentationFormat>
  <Paragraphs>84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Skelton, D (SHS Teacher)</dc:creator>
  <cp:lastModifiedBy>Skelton, D (SHS Teacher)</cp:lastModifiedBy>
  <cp:revision>89</cp:revision>
  <dcterms:created xsi:type="dcterms:W3CDTF">2020-09-02T12:47:32Z</dcterms:created>
  <dcterms:modified xsi:type="dcterms:W3CDTF">2020-11-12T08:03:55Z</dcterms:modified>
</cp:coreProperties>
</file>