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7" r:id="rId2"/>
    <p:sldId id="264" r:id="rId3"/>
    <p:sldId id="258" r:id="rId4"/>
    <p:sldId id="260" r:id="rId5"/>
    <p:sldId id="265" r:id="rId6"/>
    <p:sldId id="266" r:id="rId7"/>
    <p:sldId id="261" r:id="rId8"/>
    <p:sldId id="262" r:id="rId9"/>
  </p:sldIdLst>
  <p:sldSz cx="6858000" cy="9906000" type="A4"/>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015" autoAdjust="0"/>
    <p:restoredTop sz="94660"/>
  </p:normalViewPr>
  <p:slideViewPr>
    <p:cSldViewPr snapToGrid="0">
      <p:cViewPr varScale="1">
        <p:scale>
          <a:sx n="37" d="100"/>
          <a:sy n="37" d="100"/>
        </p:scale>
        <p:origin x="2466" y="60"/>
      </p:cViewPr>
      <p:guideLst>
        <p:guide orient="horz" pos="3120"/>
        <p:guide pos="216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en-US"/>
              <a:t>Click to edit Master title style</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FEFB3CD-7B76-4019-87A2-2B526F235471}" type="datetimeFigureOut">
              <a:rPr lang="en-GB" smtClean="0"/>
              <a:t>02/05/2020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7E5F158-79F7-43DB-A483-1A1D82FFEF99}" type="slidenum">
              <a:rPr lang="en-GB" smtClean="0"/>
              <a:t>‹#›</a:t>
            </a:fld>
            <a:endParaRPr lang="en-GB"/>
          </a:p>
        </p:txBody>
      </p:sp>
    </p:spTree>
    <p:extLst>
      <p:ext uri="{BB962C8B-B14F-4D97-AF65-F5344CB8AC3E}">
        <p14:creationId xmlns:p14="http://schemas.microsoft.com/office/powerpoint/2010/main" val="7164134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FEFB3CD-7B76-4019-87A2-2B526F235471}" type="datetimeFigureOut">
              <a:rPr lang="en-GB" smtClean="0"/>
              <a:t>02/05/2020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7E5F158-79F7-43DB-A483-1A1D82FFEF99}" type="slidenum">
              <a:rPr lang="en-GB" smtClean="0"/>
              <a:t>‹#›</a:t>
            </a:fld>
            <a:endParaRPr lang="en-GB"/>
          </a:p>
        </p:txBody>
      </p:sp>
    </p:spTree>
    <p:extLst>
      <p:ext uri="{BB962C8B-B14F-4D97-AF65-F5344CB8AC3E}">
        <p14:creationId xmlns:p14="http://schemas.microsoft.com/office/powerpoint/2010/main" val="7206025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FEFB3CD-7B76-4019-87A2-2B526F235471}" type="datetimeFigureOut">
              <a:rPr lang="en-GB" smtClean="0"/>
              <a:t>02/05/2020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7E5F158-79F7-43DB-A483-1A1D82FFEF99}" type="slidenum">
              <a:rPr lang="en-GB" smtClean="0"/>
              <a:t>‹#›</a:t>
            </a:fld>
            <a:endParaRPr lang="en-GB"/>
          </a:p>
        </p:txBody>
      </p:sp>
    </p:spTree>
    <p:extLst>
      <p:ext uri="{BB962C8B-B14F-4D97-AF65-F5344CB8AC3E}">
        <p14:creationId xmlns:p14="http://schemas.microsoft.com/office/powerpoint/2010/main" val="21609867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FEFB3CD-7B76-4019-87A2-2B526F235471}" type="datetimeFigureOut">
              <a:rPr lang="en-GB" smtClean="0"/>
              <a:t>02/05/2020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7E5F158-79F7-43DB-A483-1A1D82FFEF99}" type="slidenum">
              <a:rPr lang="en-GB" smtClean="0"/>
              <a:t>‹#›</a:t>
            </a:fld>
            <a:endParaRPr lang="en-GB"/>
          </a:p>
        </p:txBody>
      </p:sp>
    </p:spTree>
    <p:extLst>
      <p:ext uri="{BB962C8B-B14F-4D97-AF65-F5344CB8AC3E}">
        <p14:creationId xmlns:p14="http://schemas.microsoft.com/office/powerpoint/2010/main" val="41751175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en-US"/>
              <a:t>Click to edit Master title style</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FEFB3CD-7B76-4019-87A2-2B526F235471}" type="datetimeFigureOut">
              <a:rPr lang="en-GB" smtClean="0"/>
              <a:t>02/05/2020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7E5F158-79F7-43DB-A483-1A1D82FFEF99}" type="slidenum">
              <a:rPr lang="en-GB" smtClean="0"/>
              <a:t>‹#›</a:t>
            </a:fld>
            <a:endParaRPr lang="en-GB"/>
          </a:p>
        </p:txBody>
      </p:sp>
    </p:spTree>
    <p:extLst>
      <p:ext uri="{BB962C8B-B14F-4D97-AF65-F5344CB8AC3E}">
        <p14:creationId xmlns:p14="http://schemas.microsoft.com/office/powerpoint/2010/main" val="27548248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FEFB3CD-7B76-4019-87A2-2B526F235471}" type="datetimeFigureOut">
              <a:rPr lang="en-GB" smtClean="0"/>
              <a:t>02/05/2020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C7E5F158-79F7-43DB-A483-1A1D82FFEF99}" type="slidenum">
              <a:rPr lang="en-GB" smtClean="0"/>
              <a:t>‹#›</a:t>
            </a:fld>
            <a:endParaRPr lang="en-GB"/>
          </a:p>
        </p:txBody>
      </p:sp>
    </p:spTree>
    <p:extLst>
      <p:ext uri="{BB962C8B-B14F-4D97-AF65-F5344CB8AC3E}">
        <p14:creationId xmlns:p14="http://schemas.microsoft.com/office/powerpoint/2010/main" val="4048938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en-US"/>
              <a:t>Click to edit Master title style</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472381" y="3618442"/>
            <a:ext cx="2901255" cy="532218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3471863" y="3618442"/>
            <a:ext cx="2915543" cy="532218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FEFB3CD-7B76-4019-87A2-2B526F235471}" type="datetimeFigureOut">
              <a:rPr lang="en-GB" smtClean="0"/>
              <a:t>02/05/2020</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C7E5F158-79F7-43DB-A483-1A1D82FFEF99}" type="slidenum">
              <a:rPr lang="en-GB" smtClean="0"/>
              <a:t>‹#›</a:t>
            </a:fld>
            <a:endParaRPr lang="en-GB"/>
          </a:p>
        </p:txBody>
      </p:sp>
    </p:spTree>
    <p:extLst>
      <p:ext uri="{BB962C8B-B14F-4D97-AF65-F5344CB8AC3E}">
        <p14:creationId xmlns:p14="http://schemas.microsoft.com/office/powerpoint/2010/main" val="36514849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FEFB3CD-7B76-4019-87A2-2B526F235471}" type="datetimeFigureOut">
              <a:rPr lang="en-GB" smtClean="0"/>
              <a:t>02/05/2020</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C7E5F158-79F7-43DB-A483-1A1D82FFEF99}" type="slidenum">
              <a:rPr lang="en-GB" smtClean="0"/>
              <a:t>‹#›</a:t>
            </a:fld>
            <a:endParaRPr lang="en-GB"/>
          </a:p>
        </p:txBody>
      </p:sp>
    </p:spTree>
    <p:extLst>
      <p:ext uri="{BB962C8B-B14F-4D97-AF65-F5344CB8AC3E}">
        <p14:creationId xmlns:p14="http://schemas.microsoft.com/office/powerpoint/2010/main" val="398020954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FEFB3CD-7B76-4019-87A2-2B526F235471}" type="datetimeFigureOut">
              <a:rPr lang="en-GB" smtClean="0"/>
              <a:t>02/05/2020</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C7E5F158-79F7-43DB-A483-1A1D82FFEF99}" type="slidenum">
              <a:rPr lang="en-GB" smtClean="0"/>
              <a:t>‹#›</a:t>
            </a:fld>
            <a:endParaRPr lang="en-GB"/>
          </a:p>
        </p:txBody>
      </p:sp>
    </p:spTree>
    <p:extLst>
      <p:ext uri="{BB962C8B-B14F-4D97-AF65-F5344CB8AC3E}">
        <p14:creationId xmlns:p14="http://schemas.microsoft.com/office/powerpoint/2010/main" val="39068145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en-US"/>
              <a:t>Click to edit Master title style</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4FEFB3CD-7B76-4019-87A2-2B526F235471}" type="datetimeFigureOut">
              <a:rPr lang="en-GB" smtClean="0"/>
              <a:t>02/05/2020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C7E5F158-79F7-43DB-A483-1A1D82FFEF99}" type="slidenum">
              <a:rPr lang="en-GB" smtClean="0"/>
              <a:t>‹#›</a:t>
            </a:fld>
            <a:endParaRPr lang="en-GB"/>
          </a:p>
        </p:txBody>
      </p:sp>
    </p:spTree>
    <p:extLst>
      <p:ext uri="{BB962C8B-B14F-4D97-AF65-F5344CB8AC3E}">
        <p14:creationId xmlns:p14="http://schemas.microsoft.com/office/powerpoint/2010/main" val="182213544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en-US"/>
              <a:t>Click to edit Master title style</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4FEFB3CD-7B76-4019-87A2-2B526F235471}" type="datetimeFigureOut">
              <a:rPr lang="en-GB" smtClean="0"/>
              <a:t>02/05/2020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C7E5F158-79F7-43DB-A483-1A1D82FFEF99}" type="slidenum">
              <a:rPr lang="en-GB" smtClean="0"/>
              <a:t>‹#›</a:t>
            </a:fld>
            <a:endParaRPr lang="en-GB"/>
          </a:p>
        </p:txBody>
      </p:sp>
    </p:spTree>
    <p:extLst>
      <p:ext uri="{BB962C8B-B14F-4D97-AF65-F5344CB8AC3E}">
        <p14:creationId xmlns:p14="http://schemas.microsoft.com/office/powerpoint/2010/main" val="211325683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4FEFB3CD-7B76-4019-87A2-2B526F235471}" type="datetimeFigureOut">
              <a:rPr lang="en-GB" smtClean="0"/>
              <a:t>02/05/2020</a:t>
            </a:fld>
            <a:endParaRPr lang="en-GB"/>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C7E5F158-79F7-43DB-A483-1A1D82FFEF99}" type="slidenum">
              <a:rPr lang="en-GB" smtClean="0"/>
              <a:t>‹#›</a:t>
            </a:fld>
            <a:endParaRPr lang="en-GB"/>
          </a:p>
        </p:txBody>
      </p:sp>
    </p:spTree>
    <p:extLst>
      <p:ext uri="{BB962C8B-B14F-4D97-AF65-F5344CB8AC3E}">
        <p14:creationId xmlns:p14="http://schemas.microsoft.com/office/powerpoint/2010/main" val="391238939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EB2D56EB-9B0C-41C1-8BD7-46BB244134E3}"/>
              </a:ext>
            </a:extLst>
          </p:cNvPr>
          <p:cNvSpPr txBox="1"/>
          <p:nvPr/>
        </p:nvSpPr>
        <p:spPr>
          <a:xfrm>
            <a:off x="-318541" y="200361"/>
            <a:ext cx="7495082" cy="4832092"/>
          </a:xfrm>
          <a:prstGeom prst="rect">
            <a:avLst/>
          </a:prstGeom>
          <a:noFill/>
        </p:spPr>
        <p:txBody>
          <a:bodyPr wrap="square" rtlCol="0">
            <a:spAutoFit/>
          </a:bodyPr>
          <a:lstStyle/>
          <a:p>
            <a:pPr algn="ctr"/>
            <a:r>
              <a:rPr lang="en-GB" sz="4400" dirty="0">
                <a:latin typeface="Aharoni" panose="02010803020104030203" pitchFamily="2" charset="-79"/>
                <a:cs typeface="Aharoni" panose="02010803020104030203" pitchFamily="2" charset="-79"/>
              </a:rPr>
              <a:t>Team name: </a:t>
            </a:r>
          </a:p>
          <a:p>
            <a:pPr algn="ctr"/>
            <a:endParaRPr lang="en-GB" sz="4400" dirty="0">
              <a:latin typeface="Aharoni" panose="02010803020104030203" pitchFamily="2" charset="-79"/>
              <a:cs typeface="Aharoni" panose="02010803020104030203" pitchFamily="2" charset="-79"/>
            </a:endParaRPr>
          </a:p>
          <a:p>
            <a:pPr algn="ctr"/>
            <a:r>
              <a:rPr lang="en-GB" sz="4400" dirty="0">
                <a:latin typeface="Aharoni" panose="02010803020104030203" pitchFamily="2" charset="-79"/>
                <a:cs typeface="Aharoni" panose="02010803020104030203" pitchFamily="2" charset="-79"/>
              </a:rPr>
              <a:t>Country theme:</a:t>
            </a:r>
          </a:p>
          <a:p>
            <a:pPr algn="ctr"/>
            <a:endParaRPr lang="en-GB" sz="4400" dirty="0">
              <a:latin typeface="Aharoni" panose="02010803020104030203" pitchFamily="2" charset="-79"/>
              <a:cs typeface="Aharoni" panose="02010803020104030203" pitchFamily="2" charset="-79"/>
            </a:endParaRPr>
          </a:p>
          <a:p>
            <a:pPr algn="ctr"/>
            <a:r>
              <a:rPr lang="en-GB" sz="4400" dirty="0">
                <a:latin typeface="Aharoni" panose="02010803020104030203" pitchFamily="2" charset="-79"/>
                <a:cs typeface="Aharoni" panose="02010803020104030203" pitchFamily="2" charset="-79"/>
              </a:rPr>
              <a:t>Restaurant name:  </a:t>
            </a:r>
          </a:p>
          <a:p>
            <a:endParaRPr lang="en-GB" sz="4400" dirty="0">
              <a:latin typeface="Aharoni" panose="02010803020104030203" pitchFamily="2" charset="-79"/>
              <a:cs typeface="Aharoni" panose="02010803020104030203" pitchFamily="2" charset="-79"/>
            </a:endParaRPr>
          </a:p>
          <a:p>
            <a:endParaRPr lang="en-GB" sz="4400" dirty="0">
              <a:latin typeface="Aharoni" panose="02010803020104030203" pitchFamily="2" charset="-79"/>
              <a:cs typeface="Aharoni" panose="02010803020104030203" pitchFamily="2" charset="-79"/>
            </a:endParaRPr>
          </a:p>
        </p:txBody>
      </p:sp>
      <p:sp>
        <p:nvSpPr>
          <p:cNvPr id="6" name="TextBox 5">
            <a:extLst>
              <a:ext uri="{FF2B5EF4-FFF2-40B4-BE49-F238E27FC236}">
                <a16:creationId xmlns:a16="http://schemas.microsoft.com/office/drawing/2014/main" id="{95FD86CE-48A0-435B-9A8C-8DF29E87F052}"/>
              </a:ext>
            </a:extLst>
          </p:cNvPr>
          <p:cNvSpPr txBox="1"/>
          <p:nvPr/>
        </p:nvSpPr>
        <p:spPr>
          <a:xfrm>
            <a:off x="679269" y="3918857"/>
            <a:ext cx="5799908" cy="5478423"/>
          </a:xfrm>
          <a:prstGeom prst="rect">
            <a:avLst/>
          </a:prstGeom>
          <a:noFill/>
        </p:spPr>
        <p:txBody>
          <a:bodyPr wrap="square" rtlCol="0">
            <a:spAutoFit/>
          </a:bodyPr>
          <a:lstStyle/>
          <a:p>
            <a:r>
              <a:rPr lang="en-GB" dirty="0"/>
              <a:t>Team leader: </a:t>
            </a:r>
          </a:p>
          <a:p>
            <a:r>
              <a:rPr lang="en-GB" sz="1400" dirty="0"/>
              <a:t>This person is responsible for making sure everyone in the team does their allocated job and works together. They are also responsible for making decision about who does what, key themes and supporting the others where needed. They are responsible for the success of the whole team and motivating their team. </a:t>
            </a:r>
          </a:p>
          <a:p>
            <a:endParaRPr lang="en-GB" dirty="0"/>
          </a:p>
          <a:p>
            <a:r>
              <a:rPr lang="en-GB" dirty="0"/>
              <a:t>Deputy team leader: </a:t>
            </a:r>
          </a:p>
          <a:p>
            <a:r>
              <a:rPr lang="en-GB" sz="1400" dirty="0"/>
              <a:t>This person needs to make the decisions about the recipes and what ingredients will be used. They also need to plan who will be doing what in the practical lesson and ensure each person in the team knows what they are doing as well as showing them how to present food on the plate. </a:t>
            </a:r>
          </a:p>
          <a:p>
            <a:endParaRPr lang="en-GB" dirty="0"/>
          </a:p>
          <a:p>
            <a:r>
              <a:rPr lang="en-GB" dirty="0"/>
              <a:t>Chief designer: </a:t>
            </a:r>
          </a:p>
          <a:p>
            <a:r>
              <a:rPr lang="en-GB" sz="1400" dirty="0"/>
              <a:t>This person is responsible for  designing the brand, logo, uniforms and menu in line with the theme. They need to be creative and artistic however use ideas from across the team. </a:t>
            </a:r>
          </a:p>
          <a:p>
            <a:endParaRPr lang="en-GB" dirty="0"/>
          </a:p>
          <a:p>
            <a:r>
              <a:rPr lang="en-GB" dirty="0"/>
              <a:t>Chief researcher:</a:t>
            </a:r>
          </a:p>
          <a:p>
            <a:r>
              <a:rPr lang="en-GB" sz="1400" dirty="0"/>
              <a:t>This person is responsible for finding the recipes and sourcing the ingredients. They are also responsible for  working out the cost of the ingredients and how these should be sold to ensure the business is successful.   </a:t>
            </a:r>
          </a:p>
        </p:txBody>
      </p:sp>
    </p:spTree>
    <p:extLst>
      <p:ext uri="{BB962C8B-B14F-4D97-AF65-F5344CB8AC3E}">
        <p14:creationId xmlns:p14="http://schemas.microsoft.com/office/powerpoint/2010/main" val="333874622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DFEA2ACB-92C5-4AB7-972A-DE5FBDBBDB82}"/>
              </a:ext>
            </a:extLst>
          </p:cNvPr>
          <p:cNvSpPr/>
          <p:nvPr/>
        </p:nvSpPr>
        <p:spPr>
          <a:xfrm>
            <a:off x="252072" y="1230077"/>
            <a:ext cx="3083103" cy="3230459"/>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9FF8A005-84C7-4076-ADBF-778A8F951662}"/>
              </a:ext>
            </a:extLst>
          </p:cNvPr>
          <p:cNvSpPr/>
          <p:nvPr/>
        </p:nvSpPr>
        <p:spPr>
          <a:xfrm>
            <a:off x="2063663" y="4681825"/>
            <a:ext cx="3083103" cy="1899558"/>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ectangle 6">
            <a:extLst>
              <a:ext uri="{FF2B5EF4-FFF2-40B4-BE49-F238E27FC236}">
                <a16:creationId xmlns:a16="http://schemas.microsoft.com/office/drawing/2014/main" id="{B2B4FE14-141C-474E-AAD2-B08AB3D51C34}"/>
              </a:ext>
            </a:extLst>
          </p:cNvPr>
          <p:cNvSpPr/>
          <p:nvPr/>
        </p:nvSpPr>
        <p:spPr>
          <a:xfrm>
            <a:off x="3535350" y="1230078"/>
            <a:ext cx="3083103" cy="3230458"/>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TextBox 7">
            <a:extLst>
              <a:ext uri="{FF2B5EF4-FFF2-40B4-BE49-F238E27FC236}">
                <a16:creationId xmlns:a16="http://schemas.microsoft.com/office/drawing/2014/main" id="{F4C80B73-D54C-42F7-A0AD-3C8B275017BE}"/>
              </a:ext>
            </a:extLst>
          </p:cNvPr>
          <p:cNvSpPr txBox="1"/>
          <p:nvPr/>
        </p:nvSpPr>
        <p:spPr>
          <a:xfrm>
            <a:off x="1507440" y="252612"/>
            <a:ext cx="4180438" cy="769441"/>
          </a:xfrm>
          <a:prstGeom prst="rect">
            <a:avLst/>
          </a:prstGeom>
          <a:noFill/>
        </p:spPr>
        <p:txBody>
          <a:bodyPr wrap="square" rtlCol="0">
            <a:spAutoFit/>
          </a:bodyPr>
          <a:lstStyle/>
          <a:p>
            <a:r>
              <a:rPr lang="en-GB" sz="4400" dirty="0">
                <a:latin typeface="Aharoni" panose="02010803020104030203" pitchFamily="2" charset="-79"/>
                <a:cs typeface="Aharoni" panose="02010803020104030203" pitchFamily="2" charset="-79"/>
              </a:rPr>
              <a:t>Brand identity </a:t>
            </a:r>
          </a:p>
        </p:txBody>
      </p:sp>
      <p:sp>
        <p:nvSpPr>
          <p:cNvPr id="11" name="Rectangle 10">
            <a:extLst>
              <a:ext uri="{FF2B5EF4-FFF2-40B4-BE49-F238E27FC236}">
                <a16:creationId xmlns:a16="http://schemas.microsoft.com/office/drawing/2014/main" id="{5D06C992-3136-435F-B37D-BAC230EF9541}"/>
              </a:ext>
            </a:extLst>
          </p:cNvPr>
          <p:cNvSpPr/>
          <p:nvPr/>
        </p:nvSpPr>
        <p:spPr>
          <a:xfrm>
            <a:off x="2063662" y="6914668"/>
            <a:ext cx="3424303" cy="2601235"/>
          </a:xfrm>
          <a:prstGeom prst="rect">
            <a:avLst/>
          </a:prstGeom>
          <a:noFill/>
          <a:ln>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TextBox 8">
            <a:extLst>
              <a:ext uri="{FF2B5EF4-FFF2-40B4-BE49-F238E27FC236}">
                <a16:creationId xmlns:a16="http://schemas.microsoft.com/office/drawing/2014/main" id="{9B3CF9A4-BEB0-46FE-83B1-36344DE5A03B}"/>
              </a:ext>
            </a:extLst>
          </p:cNvPr>
          <p:cNvSpPr txBox="1"/>
          <p:nvPr/>
        </p:nvSpPr>
        <p:spPr>
          <a:xfrm>
            <a:off x="500811" y="5015110"/>
            <a:ext cx="2013258" cy="769441"/>
          </a:xfrm>
          <a:prstGeom prst="rect">
            <a:avLst/>
          </a:prstGeom>
          <a:noFill/>
        </p:spPr>
        <p:txBody>
          <a:bodyPr wrap="square" rtlCol="0">
            <a:spAutoFit/>
          </a:bodyPr>
          <a:lstStyle/>
          <a:p>
            <a:r>
              <a:rPr lang="en-GB" sz="4400" dirty="0">
                <a:latin typeface="Aharoni" panose="02010803020104030203" pitchFamily="2" charset="-79"/>
                <a:cs typeface="Aharoni" panose="02010803020104030203" pitchFamily="2" charset="-79"/>
              </a:rPr>
              <a:t>Logo</a:t>
            </a:r>
          </a:p>
        </p:txBody>
      </p:sp>
      <p:sp>
        <p:nvSpPr>
          <p:cNvPr id="10" name="TextBox 9">
            <a:extLst>
              <a:ext uri="{FF2B5EF4-FFF2-40B4-BE49-F238E27FC236}">
                <a16:creationId xmlns:a16="http://schemas.microsoft.com/office/drawing/2014/main" id="{237E94D4-7363-4733-9498-24331E25BFD9}"/>
              </a:ext>
            </a:extLst>
          </p:cNvPr>
          <p:cNvSpPr txBox="1"/>
          <p:nvPr/>
        </p:nvSpPr>
        <p:spPr>
          <a:xfrm>
            <a:off x="735748" y="929990"/>
            <a:ext cx="2441404" cy="372022"/>
          </a:xfrm>
          <a:prstGeom prst="rect">
            <a:avLst/>
          </a:prstGeom>
          <a:noFill/>
        </p:spPr>
        <p:txBody>
          <a:bodyPr wrap="square" rtlCol="0">
            <a:spAutoFit/>
          </a:bodyPr>
          <a:lstStyle/>
          <a:p>
            <a:r>
              <a:rPr lang="en-GB" dirty="0">
                <a:latin typeface="Aharoni" panose="02010803020104030203" pitchFamily="2" charset="-79"/>
                <a:cs typeface="Aharoni" panose="02010803020104030203" pitchFamily="2" charset="-79"/>
              </a:rPr>
              <a:t>Social media page 1</a:t>
            </a:r>
          </a:p>
        </p:txBody>
      </p:sp>
      <p:sp>
        <p:nvSpPr>
          <p:cNvPr id="12" name="TextBox 11">
            <a:extLst>
              <a:ext uri="{FF2B5EF4-FFF2-40B4-BE49-F238E27FC236}">
                <a16:creationId xmlns:a16="http://schemas.microsoft.com/office/drawing/2014/main" id="{4AA65677-3348-4CBE-89A9-BF75CD9BA0B8}"/>
              </a:ext>
            </a:extLst>
          </p:cNvPr>
          <p:cNvSpPr txBox="1"/>
          <p:nvPr/>
        </p:nvSpPr>
        <p:spPr>
          <a:xfrm>
            <a:off x="3696346" y="913532"/>
            <a:ext cx="2441404" cy="372022"/>
          </a:xfrm>
          <a:prstGeom prst="rect">
            <a:avLst/>
          </a:prstGeom>
          <a:noFill/>
        </p:spPr>
        <p:txBody>
          <a:bodyPr wrap="square" rtlCol="0">
            <a:spAutoFit/>
          </a:bodyPr>
          <a:lstStyle/>
          <a:p>
            <a:r>
              <a:rPr lang="en-GB" dirty="0">
                <a:latin typeface="Aharoni" panose="02010803020104030203" pitchFamily="2" charset="-79"/>
                <a:cs typeface="Aharoni" panose="02010803020104030203" pitchFamily="2" charset="-79"/>
              </a:rPr>
              <a:t>Social media page 2</a:t>
            </a:r>
          </a:p>
        </p:txBody>
      </p:sp>
      <p:sp>
        <p:nvSpPr>
          <p:cNvPr id="13" name="TextBox 12">
            <a:extLst>
              <a:ext uri="{FF2B5EF4-FFF2-40B4-BE49-F238E27FC236}">
                <a16:creationId xmlns:a16="http://schemas.microsoft.com/office/drawing/2014/main" id="{85DAA5A0-8030-49C1-9E45-841A5B9CCB79}"/>
              </a:ext>
            </a:extLst>
          </p:cNvPr>
          <p:cNvSpPr txBox="1"/>
          <p:nvPr/>
        </p:nvSpPr>
        <p:spPr>
          <a:xfrm>
            <a:off x="239422" y="7761001"/>
            <a:ext cx="2013258" cy="1200329"/>
          </a:xfrm>
          <a:prstGeom prst="rect">
            <a:avLst/>
          </a:prstGeom>
          <a:noFill/>
        </p:spPr>
        <p:txBody>
          <a:bodyPr wrap="square" rtlCol="0">
            <a:spAutoFit/>
          </a:bodyPr>
          <a:lstStyle/>
          <a:p>
            <a:r>
              <a:rPr lang="en-GB" sz="3600" dirty="0">
                <a:latin typeface="Aharoni" panose="02010803020104030203" pitchFamily="2" charset="-79"/>
                <a:cs typeface="Aharoni" panose="02010803020104030203" pitchFamily="2" charset="-79"/>
              </a:rPr>
              <a:t>Slogan/ ethos </a:t>
            </a:r>
            <a:endParaRPr lang="en-GB" sz="4400" dirty="0">
              <a:latin typeface="Aharoni" panose="02010803020104030203" pitchFamily="2" charset="-79"/>
              <a:cs typeface="Aharoni" panose="02010803020104030203" pitchFamily="2" charset="-79"/>
            </a:endParaRPr>
          </a:p>
        </p:txBody>
      </p:sp>
    </p:spTree>
    <p:extLst>
      <p:ext uri="{BB962C8B-B14F-4D97-AF65-F5344CB8AC3E}">
        <p14:creationId xmlns:p14="http://schemas.microsoft.com/office/powerpoint/2010/main" val="312630051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stretch>
            <a:fillRect/>
          </a:stretch>
        </p:blipFill>
        <p:spPr>
          <a:xfrm>
            <a:off x="292306" y="1164610"/>
            <a:ext cx="6187214" cy="4531650"/>
          </a:xfrm>
          <a:prstGeom prst="rect">
            <a:avLst/>
          </a:prstGeom>
        </p:spPr>
      </p:pic>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3133" y="5139451"/>
            <a:ext cx="3500572" cy="4531650"/>
          </a:xfrm>
          <a:prstGeom prst="rect">
            <a:avLst/>
          </a:prstGeom>
        </p:spPr>
      </p:pic>
      <p:sp>
        <p:nvSpPr>
          <p:cNvPr id="6" name="TextBox 5"/>
          <p:cNvSpPr txBox="1"/>
          <p:nvPr/>
        </p:nvSpPr>
        <p:spPr>
          <a:xfrm>
            <a:off x="1169237" y="234899"/>
            <a:ext cx="7495082" cy="769441"/>
          </a:xfrm>
          <a:prstGeom prst="rect">
            <a:avLst/>
          </a:prstGeom>
          <a:noFill/>
        </p:spPr>
        <p:txBody>
          <a:bodyPr wrap="square" rtlCol="0">
            <a:spAutoFit/>
          </a:bodyPr>
          <a:lstStyle/>
          <a:p>
            <a:r>
              <a:rPr lang="en-GB" sz="4400" dirty="0">
                <a:latin typeface="Aharoni" panose="02010803020104030203" pitchFamily="2" charset="-79"/>
                <a:cs typeface="Aharoni" panose="02010803020104030203" pitchFamily="2" charset="-79"/>
              </a:rPr>
              <a:t>Uniform design </a:t>
            </a:r>
          </a:p>
        </p:txBody>
      </p:sp>
      <p:pic>
        <p:nvPicPr>
          <p:cNvPr id="7" name="Picture 6">
            <a:extLst>
              <a:ext uri="{FF2B5EF4-FFF2-40B4-BE49-F238E27FC236}">
                <a16:creationId xmlns:a16="http://schemas.microsoft.com/office/drawing/2014/main" id="{D8D6C136-9249-4CE4-8874-C4D3DF367563}"/>
              </a:ext>
            </a:extLst>
          </p:cNvPr>
          <p:cNvPicPr>
            <a:picLocks noChangeAspect="1"/>
          </p:cNvPicPr>
          <p:nvPr/>
        </p:nvPicPr>
        <p:blipFill rotWithShape="1">
          <a:blip r:embed="rId4"/>
          <a:srcRect l="11026" t="15502" r="67474" b="6827"/>
          <a:stretch/>
        </p:blipFill>
        <p:spPr>
          <a:xfrm>
            <a:off x="4153545" y="5190616"/>
            <a:ext cx="2179673" cy="4429320"/>
          </a:xfrm>
          <a:prstGeom prst="rect">
            <a:avLst/>
          </a:prstGeom>
        </p:spPr>
      </p:pic>
    </p:spTree>
    <p:extLst>
      <p:ext uri="{BB962C8B-B14F-4D97-AF65-F5344CB8AC3E}">
        <p14:creationId xmlns:p14="http://schemas.microsoft.com/office/powerpoint/2010/main" val="356726460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2"/>
          <p:cNvSpPr txBox="1"/>
          <p:nvPr/>
        </p:nvSpPr>
        <p:spPr>
          <a:xfrm>
            <a:off x="1223817" y="290063"/>
            <a:ext cx="7495082" cy="769441"/>
          </a:xfrm>
          <a:prstGeom prst="rect">
            <a:avLst/>
          </a:prstGeom>
          <a:noFill/>
        </p:spPr>
        <p:txBody>
          <a:bodyPr wrap="square" rtlCol="0">
            <a:spAutoFit/>
          </a:bodyPr>
          <a:lstStyle/>
          <a:p>
            <a:r>
              <a:rPr lang="en-GB" sz="4400" dirty="0">
                <a:latin typeface="Aharoni" panose="02010803020104030203" pitchFamily="2" charset="-79"/>
                <a:cs typeface="Aharoni" panose="02010803020104030203" pitchFamily="2" charset="-79"/>
              </a:rPr>
              <a:t>Food item design </a:t>
            </a:r>
          </a:p>
        </p:txBody>
      </p:sp>
      <p:sp>
        <p:nvSpPr>
          <p:cNvPr id="3" name="Rectangle 2">
            <a:extLst>
              <a:ext uri="{FF2B5EF4-FFF2-40B4-BE49-F238E27FC236}">
                <a16:creationId xmlns:a16="http://schemas.microsoft.com/office/drawing/2014/main" id="{5E0ECCF1-0E5E-4FCC-83BC-BE1829F9EB90}"/>
              </a:ext>
            </a:extLst>
          </p:cNvPr>
          <p:cNvSpPr/>
          <p:nvPr/>
        </p:nvSpPr>
        <p:spPr>
          <a:xfrm>
            <a:off x="347597" y="1716065"/>
            <a:ext cx="6187857" cy="2480153"/>
          </a:xfrm>
          <a:prstGeom prst="rec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ectangle 6">
            <a:extLst>
              <a:ext uri="{FF2B5EF4-FFF2-40B4-BE49-F238E27FC236}">
                <a16:creationId xmlns:a16="http://schemas.microsoft.com/office/drawing/2014/main" id="{8B66695F-98DA-4414-B3A8-C61FC29182B4}"/>
              </a:ext>
            </a:extLst>
          </p:cNvPr>
          <p:cNvSpPr/>
          <p:nvPr/>
        </p:nvSpPr>
        <p:spPr>
          <a:xfrm>
            <a:off x="347596" y="5889320"/>
            <a:ext cx="6187857" cy="2480153"/>
          </a:xfrm>
          <a:prstGeom prst="rec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29329669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29997" y="416300"/>
            <a:ext cx="7495082" cy="1077218"/>
          </a:xfrm>
          <a:prstGeom prst="rect">
            <a:avLst/>
          </a:prstGeom>
          <a:noFill/>
        </p:spPr>
        <p:txBody>
          <a:bodyPr wrap="square" rtlCol="0">
            <a:spAutoFit/>
          </a:bodyPr>
          <a:lstStyle/>
          <a:p>
            <a:r>
              <a:rPr lang="en-GB" sz="3200" dirty="0">
                <a:latin typeface="Aharoni" panose="02010803020104030203" pitchFamily="2" charset="-79"/>
                <a:cs typeface="Aharoni" panose="02010803020104030203" pitchFamily="2" charset="-79"/>
              </a:rPr>
              <a:t>Pricing and ingredient costs</a:t>
            </a:r>
          </a:p>
          <a:p>
            <a:r>
              <a:rPr lang="en-GB" sz="3200" dirty="0">
                <a:latin typeface="Aharoni" panose="02010803020104030203" pitchFamily="2" charset="-79"/>
                <a:cs typeface="Aharoni" panose="02010803020104030203" pitchFamily="2" charset="-79"/>
              </a:rPr>
              <a:t>Dish One  </a:t>
            </a:r>
          </a:p>
        </p:txBody>
      </p:sp>
      <p:graphicFrame>
        <p:nvGraphicFramePr>
          <p:cNvPr id="4" name="Table 7">
            <a:extLst>
              <a:ext uri="{FF2B5EF4-FFF2-40B4-BE49-F238E27FC236}">
                <a16:creationId xmlns:a16="http://schemas.microsoft.com/office/drawing/2014/main" id="{82400187-0A63-4291-A75D-753FB9C7F523}"/>
              </a:ext>
            </a:extLst>
          </p:cNvPr>
          <p:cNvGraphicFramePr>
            <a:graphicFrameLocks noGrp="1"/>
          </p:cNvGraphicFramePr>
          <p:nvPr>
            <p:extLst>
              <p:ext uri="{D42A27DB-BD31-4B8C-83A1-F6EECF244321}">
                <p14:modId xmlns:p14="http://schemas.microsoft.com/office/powerpoint/2010/main" val="2954708828"/>
              </p:ext>
            </p:extLst>
          </p:nvPr>
        </p:nvGraphicFramePr>
        <p:xfrm>
          <a:off x="687647" y="1871206"/>
          <a:ext cx="5482705" cy="6163588"/>
        </p:xfrm>
        <a:graphic>
          <a:graphicData uri="http://schemas.openxmlformats.org/drawingml/2006/table">
            <a:tbl>
              <a:tblPr firstRow="1" bandRow="1">
                <a:tableStyleId>{5C22544A-7EE6-4342-B048-85BDC9FD1C3A}</a:tableStyleId>
              </a:tblPr>
              <a:tblGrid>
                <a:gridCol w="2571649">
                  <a:extLst>
                    <a:ext uri="{9D8B030D-6E8A-4147-A177-3AD203B41FA5}">
                      <a16:colId xmlns:a16="http://schemas.microsoft.com/office/drawing/2014/main" val="2542929768"/>
                    </a:ext>
                  </a:extLst>
                </a:gridCol>
                <a:gridCol w="1209527">
                  <a:extLst>
                    <a:ext uri="{9D8B030D-6E8A-4147-A177-3AD203B41FA5}">
                      <a16:colId xmlns:a16="http://schemas.microsoft.com/office/drawing/2014/main" val="2235782727"/>
                    </a:ext>
                  </a:extLst>
                </a:gridCol>
                <a:gridCol w="1701529">
                  <a:extLst>
                    <a:ext uri="{9D8B030D-6E8A-4147-A177-3AD203B41FA5}">
                      <a16:colId xmlns:a16="http://schemas.microsoft.com/office/drawing/2014/main" val="2660070079"/>
                    </a:ext>
                  </a:extLst>
                </a:gridCol>
              </a:tblGrid>
              <a:tr h="350728">
                <a:tc>
                  <a:txBody>
                    <a:bodyPr/>
                    <a:lstStyle/>
                    <a:p>
                      <a:pPr algn="ctr"/>
                      <a:r>
                        <a:rPr lang="en-GB" dirty="0">
                          <a:solidFill>
                            <a:sysClr val="windowText" lastClr="000000"/>
                          </a:solidFill>
                        </a:rPr>
                        <a:t>Ingredients needed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dirty="0">
                          <a:solidFill>
                            <a:sysClr val="windowText" lastClr="000000"/>
                          </a:solidFill>
                        </a:rPr>
                        <a:t>Cost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dirty="0">
                          <a:solidFill>
                            <a:sysClr val="windowText" lastClr="000000"/>
                          </a:solidFill>
                        </a:rPr>
                        <a:t>Cheapest supplier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220852698"/>
                  </a:ext>
                </a:extLst>
              </a:tr>
              <a:tr h="581286">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935611958"/>
                  </a:ext>
                </a:extLst>
              </a:tr>
              <a:tr h="581286">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527989119"/>
                  </a:ext>
                </a:extLst>
              </a:tr>
              <a:tr h="581286">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733317804"/>
                  </a:ext>
                </a:extLst>
              </a:tr>
              <a:tr h="581286">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243681432"/>
                  </a:ext>
                </a:extLst>
              </a:tr>
              <a:tr h="581286">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744840589"/>
                  </a:ext>
                </a:extLst>
              </a:tr>
              <a:tr h="581286">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712158662"/>
                  </a:ext>
                </a:extLst>
              </a:tr>
              <a:tr h="581286">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389437475"/>
                  </a:ext>
                </a:extLst>
              </a:tr>
              <a:tr h="581286">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188644999"/>
                  </a:ext>
                </a:extLst>
              </a:tr>
              <a:tr h="581286">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33961979"/>
                  </a:ext>
                </a:extLst>
              </a:tr>
              <a:tr h="581286">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57184642"/>
                  </a:ext>
                </a:extLst>
              </a:tr>
            </a:tbl>
          </a:graphicData>
        </a:graphic>
      </p:graphicFrame>
    </p:spTree>
    <p:extLst>
      <p:ext uri="{BB962C8B-B14F-4D97-AF65-F5344CB8AC3E}">
        <p14:creationId xmlns:p14="http://schemas.microsoft.com/office/powerpoint/2010/main" val="254877327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29997" y="416300"/>
            <a:ext cx="7495082" cy="1077218"/>
          </a:xfrm>
          <a:prstGeom prst="rect">
            <a:avLst/>
          </a:prstGeom>
          <a:noFill/>
        </p:spPr>
        <p:txBody>
          <a:bodyPr wrap="square" rtlCol="0">
            <a:spAutoFit/>
          </a:bodyPr>
          <a:lstStyle/>
          <a:p>
            <a:r>
              <a:rPr lang="en-GB" sz="3200" dirty="0">
                <a:latin typeface="Aharoni" panose="02010803020104030203" pitchFamily="2" charset="-79"/>
                <a:cs typeface="Aharoni" panose="02010803020104030203" pitchFamily="2" charset="-79"/>
              </a:rPr>
              <a:t>Pricing and ingredient costs</a:t>
            </a:r>
          </a:p>
          <a:p>
            <a:r>
              <a:rPr lang="en-GB" sz="3200" dirty="0">
                <a:latin typeface="Aharoni" panose="02010803020104030203" pitchFamily="2" charset="-79"/>
                <a:cs typeface="Aharoni" panose="02010803020104030203" pitchFamily="2" charset="-79"/>
              </a:rPr>
              <a:t>Dish Two  </a:t>
            </a:r>
          </a:p>
        </p:txBody>
      </p:sp>
      <p:graphicFrame>
        <p:nvGraphicFramePr>
          <p:cNvPr id="4" name="Table 7">
            <a:extLst>
              <a:ext uri="{FF2B5EF4-FFF2-40B4-BE49-F238E27FC236}">
                <a16:creationId xmlns:a16="http://schemas.microsoft.com/office/drawing/2014/main" id="{82400187-0A63-4291-A75D-753FB9C7F523}"/>
              </a:ext>
            </a:extLst>
          </p:cNvPr>
          <p:cNvGraphicFramePr>
            <a:graphicFrameLocks noGrp="1"/>
          </p:cNvGraphicFramePr>
          <p:nvPr/>
        </p:nvGraphicFramePr>
        <p:xfrm>
          <a:off x="687647" y="1871206"/>
          <a:ext cx="5482705" cy="6163588"/>
        </p:xfrm>
        <a:graphic>
          <a:graphicData uri="http://schemas.openxmlformats.org/drawingml/2006/table">
            <a:tbl>
              <a:tblPr firstRow="1" bandRow="1">
                <a:tableStyleId>{5C22544A-7EE6-4342-B048-85BDC9FD1C3A}</a:tableStyleId>
              </a:tblPr>
              <a:tblGrid>
                <a:gridCol w="2571649">
                  <a:extLst>
                    <a:ext uri="{9D8B030D-6E8A-4147-A177-3AD203B41FA5}">
                      <a16:colId xmlns:a16="http://schemas.microsoft.com/office/drawing/2014/main" val="2542929768"/>
                    </a:ext>
                  </a:extLst>
                </a:gridCol>
                <a:gridCol w="1209527">
                  <a:extLst>
                    <a:ext uri="{9D8B030D-6E8A-4147-A177-3AD203B41FA5}">
                      <a16:colId xmlns:a16="http://schemas.microsoft.com/office/drawing/2014/main" val="2235782727"/>
                    </a:ext>
                  </a:extLst>
                </a:gridCol>
                <a:gridCol w="1701529">
                  <a:extLst>
                    <a:ext uri="{9D8B030D-6E8A-4147-A177-3AD203B41FA5}">
                      <a16:colId xmlns:a16="http://schemas.microsoft.com/office/drawing/2014/main" val="2660070079"/>
                    </a:ext>
                  </a:extLst>
                </a:gridCol>
              </a:tblGrid>
              <a:tr h="350728">
                <a:tc>
                  <a:txBody>
                    <a:bodyPr/>
                    <a:lstStyle/>
                    <a:p>
                      <a:pPr algn="ctr"/>
                      <a:r>
                        <a:rPr lang="en-GB" dirty="0">
                          <a:solidFill>
                            <a:sysClr val="windowText" lastClr="000000"/>
                          </a:solidFill>
                        </a:rPr>
                        <a:t>Ingredients needed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dirty="0">
                          <a:solidFill>
                            <a:sysClr val="windowText" lastClr="000000"/>
                          </a:solidFill>
                        </a:rPr>
                        <a:t>Cost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dirty="0">
                          <a:solidFill>
                            <a:sysClr val="windowText" lastClr="000000"/>
                          </a:solidFill>
                        </a:rPr>
                        <a:t>Cheapest supplier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220852698"/>
                  </a:ext>
                </a:extLst>
              </a:tr>
              <a:tr h="581286">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935611958"/>
                  </a:ext>
                </a:extLst>
              </a:tr>
              <a:tr h="581286">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527989119"/>
                  </a:ext>
                </a:extLst>
              </a:tr>
              <a:tr h="581286">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733317804"/>
                  </a:ext>
                </a:extLst>
              </a:tr>
              <a:tr h="581286">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243681432"/>
                  </a:ext>
                </a:extLst>
              </a:tr>
              <a:tr h="581286">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744840589"/>
                  </a:ext>
                </a:extLst>
              </a:tr>
              <a:tr h="581286">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712158662"/>
                  </a:ext>
                </a:extLst>
              </a:tr>
              <a:tr h="581286">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389437475"/>
                  </a:ext>
                </a:extLst>
              </a:tr>
              <a:tr h="581286">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188644999"/>
                  </a:ext>
                </a:extLst>
              </a:tr>
              <a:tr h="581286">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33961979"/>
                  </a:ext>
                </a:extLst>
              </a:tr>
              <a:tr h="581286">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57184642"/>
                  </a:ext>
                </a:extLst>
              </a:tr>
            </a:tbl>
          </a:graphicData>
        </a:graphic>
      </p:graphicFrame>
    </p:spTree>
    <p:extLst>
      <p:ext uri="{BB962C8B-B14F-4D97-AF65-F5344CB8AC3E}">
        <p14:creationId xmlns:p14="http://schemas.microsoft.com/office/powerpoint/2010/main" val="30777236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rot="16200000">
            <a:off x="-3177916" y="3572859"/>
            <a:ext cx="7495082" cy="769441"/>
          </a:xfrm>
          <a:prstGeom prst="rect">
            <a:avLst/>
          </a:prstGeom>
          <a:noFill/>
        </p:spPr>
        <p:txBody>
          <a:bodyPr wrap="square" rtlCol="0">
            <a:spAutoFit/>
          </a:bodyPr>
          <a:lstStyle/>
          <a:p>
            <a:r>
              <a:rPr lang="en-GB" sz="4400" dirty="0">
                <a:latin typeface="Aharoni" panose="02010803020104030203" pitchFamily="2" charset="-79"/>
                <a:cs typeface="Aharoni" panose="02010803020104030203" pitchFamily="2" charset="-79"/>
              </a:rPr>
              <a:t>Your special recipes </a:t>
            </a:r>
          </a:p>
        </p:txBody>
      </p:sp>
      <p:sp>
        <p:nvSpPr>
          <p:cNvPr id="6" name="TextBox 5"/>
          <p:cNvSpPr txBox="1"/>
          <p:nvPr/>
        </p:nvSpPr>
        <p:spPr>
          <a:xfrm rot="16200000">
            <a:off x="1858695" y="5230985"/>
            <a:ext cx="4105470" cy="4524315"/>
          </a:xfrm>
          <a:prstGeom prst="rect">
            <a:avLst/>
          </a:prstGeom>
          <a:noFill/>
          <a:ln>
            <a:solidFill>
              <a:schemeClr val="tx1">
                <a:lumMod val="75000"/>
                <a:lumOff val="25000"/>
              </a:schemeClr>
            </a:solidFill>
            <a:prstDash val="lgDash"/>
          </a:ln>
        </p:spPr>
        <p:txBody>
          <a:bodyPr wrap="square" rtlCol="0">
            <a:spAutoFit/>
          </a:bodyPr>
          <a:lstStyle/>
          <a:p>
            <a:r>
              <a:rPr lang="en-GB" dirty="0"/>
              <a:t>Dish one  </a:t>
            </a:r>
          </a:p>
          <a:p>
            <a:r>
              <a:rPr lang="en-GB" dirty="0"/>
              <a:t>Name ………………………...</a:t>
            </a:r>
          </a:p>
          <a:p>
            <a:endParaRPr lang="en-GB" dirty="0"/>
          </a:p>
          <a:p>
            <a:r>
              <a:rPr lang="en-GB" dirty="0"/>
              <a:t>Method </a:t>
            </a:r>
          </a:p>
          <a:p>
            <a:r>
              <a:rPr lang="en-GB" dirty="0"/>
              <a:t>…………………………………………………………………………………………………………………………………………………………………………………………………………………………………………………………………………………………………………………………………………………………………………………………………………………………………………………..............</a:t>
            </a:r>
          </a:p>
          <a:p>
            <a:r>
              <a:rPr lang="en-GB" dirty="0"/>
              <a:t>……………………………...................................................................................................................................................................................................................................................</a:t>
            </a:r>
          </a:p>
        </p:txBody>
      </p:sp>
      <p:sp>
        <p:nvSpPr>
          <p:cNvPr id="7" name="TextBox 6"/>
          <p:cNvSpPr txBox="1"/>
          <p:nvPr/>
        </p:nvSpPr>
        <p:spPr>
          <a:xfrm rot="16200000">
            <a:off x="1858695" y="270291"/>
            <a:ext cx="4105470" cy="4524315"/>
          </a:xfrm>
          <a:prstGeom prst="rect">
            <a:avLst/>
          </a:prstGeom>
          <a:noFill/>
          <a:ln>
            <a:solidFill>
              <a:schemeClr val="tx1">
                <a:lumMod val="75000"/>
                <a:lumOff val="25000"/>
              </a:schemeClr>
            </a:solidFill>
            <a:prstDash val="lgDash"/>
          </a:ln>
        </p:spPr>
        <p:txBody>
          <a:bodyPr wrap="square" rtlCol="0">
            <a:spAutoFit/>
          </a:bodyPr>
          <a:lstStyle/>
          <a:p>
            <a:r>
              <a:rPr lang="en-GB" dirty="0"/>
              <a:t>Dish two</a:t>
            </a:r>
          </a:p>
          <a:p>
            <a:r>
              <a:rPr lang="en-GB" dirty="0"/>
              <a:t>Name ………………………...</a:t>
            </a:r>
          </a:p>
          <a:p>
            <a:endParaRPr lang="en-GB" dirty="0"/>
          </a:p>
          <a:p>
            <a:r>
              <a:rPr lang="en-GB" dirty="0"/>
              <a:t>Method </a:t>
            </a:r>
          </a:p>
          <a:p>
            <a:r>
              <a:rPr lang="en-GB" dirty="0"/>
              <a:t>…………………………………………………………………………………………………………………………………………………………………………………………………………………………………………………………………………………………………………………………………………………………………………………………………………………………………………………..............</a:t>
            </a:r>
          </a:p>
          <a:p>
            <a:r>
              <a:rPr lang="en-GB" dirty="0"/>
              <a:t>……………………………......................................................................................................................................................................................................................................................................................................................</a:t>
            </a:r>
          </a:p>
        </p:txBody>
      </p:sp>
    </p:spTree>
    <p:extLst>
      <p:ext uri="{BB962C8B-B14F-4D97-AF65-F5344CB8AC3E}">
        <p14:creationId xmlns:p14="http://schemas.microsoft.com/office/powerpoint/2010/main" val="374131219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2"/>
          <a:srcRect l="20273" t="10638" r="20731" b="19870"/>
          <a:stretch/>
        </p:blipFill>
        <p:spPr>
          <a:xfrm>
            <a:off x="201997" y="5456418"/>
            <a:ext cx="6426588" cy="4257206"/>
          </a:xfrm>
          <a:prstGeom prst="rect">
            <a:avLst/>
          </a:prstGeom>
        </p:spPr>
      </p:pic>
      <p:pic>
        <p:nvPicPr>
          <p:cNvPr id="5" name="Picture 4"/>
          <p:cNvPicPr>
            <a:picLocks noChangeAspect="1"/>
          </p:cNvPicPr>
          <p:nvPr/>
        </p:nvPicPr>
        <p:blipFill>
          <a:blip r:embed="rId3"/>
          <a:stretch>
            <a:fillRect/>
          </a:stretch>
        </p:blipFill>
        <p:spPr>
          <a:xfrm>
            <a:off x="182917" y="614595"/>
            <a:ext cx="3232374" cy="4575357"/>
          </a:xfrm>
          <a:prstGeom prst="rect">
            <a:avLst/>
          </a:prstGeom>
        </p:spPr>
      </p:pic>
      <p:pic>
        <p:nvPicPr>
          <p:cNvPr id="6" name="Picture 5"/>
          <p:cNvPicPr>
            <a:picLocks noChangeAspect="1"/>
          </p:cNvPicPr>
          <p:nvPr/>
        </p:nvPicPr>
        <p:blipFill>
          <a:blip r:embed="rId3"/>
          <a:stretch>
            <a:fillRect/>
          </a:stretch>
        </p:blipFill>
        <p:spPr>
          <a:xfrm flipH="1">
            <a:off x="3554630" y="599604"/>
            <a:ext cx="3126049" cy="4575357"/>
          </a:xfrm>
          <a:prstGeom prst="rect">
            <a:avLst/>
          </a:prstGeom>
        </p:spPr>
      </p:pic>
    </p:spTree>
    <p:extLst>
      <p:ext uri="{BB962C8B-B14F-4D97-AF65-F5344CB8AC3E}">
        <p14:creationId xmlns:p14="http://schemas.microsoft.com/office/powerpoint/2010/main" val="4140204747"/>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108</TotalTime>
  <Words>264</Words>
  <Application>Microsoft Office PowerPoint</Application>
  <PresentationFormat>A4 Paper (210x297 mm)</PresentationFormat>
  <Paragraphs>46</Paragraphs>
  <Slides>8</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8</vt:i4>
      </vt:variant>
    </vt:vector>
  </HeadingPairs>
  <TitlesOfParts>
    <vt:vector size="13" baseType="lpstr">
      <vt:lpstr>Aharoni</vt:lpstr>
      <vt:lpstr>Arial</vt:lpstr>
      <vt:lpstr>Calibri</vt:lpstr>
      <vt:lpstr>Calibri Light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Skelton, D (Handsworth Grange Staff)</dc:creator>
  <cp:lastModifiedBy>Fawcett, M (SHS Teacher)</cp:lastModifiedBy>
  <cp:revision>20</cp:revision>
  <dcterms:created xsi:type="dcterms:W3CDTF">2017-10-19T12:20:32Z</dcterms:created>
  <dcterms:modified xsi:type="dcterms:W3CDTF">2020-05-02T14:44:53Z</dcterms:modified>
</cp:coreProperties>
</file>