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9" r:id="rId5"/>
    <p:sldId id="260" r:id="rId6"/>
    <p:sldId id="262" r:id="rId7"/>
    <p:sldId id="261" r:id="rId8"/>
    <p:sldId id="264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inimized">
    <p:restoredLeft sz="0" autoAdjust="0"/>
    <p:restoredTop sz="0" autoAdjust="0"/>
  </p:normalViewPr>
  <p:slideViewPr>
    <p:cSldViewPr snapToGrid="0">
      <p:cViewPr varScale="1">
        <p:scale>
          <a:sx n="10" d="100"/>
          <a:sy n="10" d="100"/>
        </p:scale>
        <p:origin x="242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EA33A-AA7B-44FD-BB6D-1D00114B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060489-AC94-4AEA-9E20-F272B2E195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A3D9C1-CB8F-4151-9799-0C816406F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44A6B-2C65-436F-B974-90D722DEC87D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08C87E-35DD-4AC6-8485-85DA0FF74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9E532B-04F3-4966-B383-7A9BD39CB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78608-FE4A-473E-A713-35C8E84426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723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178A4-713C-460B-829F-BCD83F8EE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212CDD-4407-4281-98FE-89EC138F91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44948-55F7-4F62-B3A1-F7A0EAE7E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44A6B-2C65-436F-B974-90D722DEC87D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90D1F5-3C56-4E3A-A61D-9D8DA0766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99719-25EB-412A-8A2A-C06BCB633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78608-FE4A-473E-A713-35C8E84426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402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82F8FE-A8D2-4AFA-91F0-817BC58659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0005F7-09CB-463B-BADD-075AB2B52E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CB5CED-8E76-449A-8B76-9C7718D30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44A6B-2C65-436F-B974-90D722DEC87D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94CB31-B47F-4473-AF7C-CAF9C2F17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28462C-FFBD-450F-8D29-1A92B653E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78608-FE4A-473E-A713-35C8E84426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276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2F3C0-D6FB-459E-A568-3FC274491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657F46-5757-45B0-B4D6-DD08B432DF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7A9140-06CE-46BC-A28A-005D8CDB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44A6B-2C65-436F-B974-90D722DEC87D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154A5E-1AE3-4151-8310-4E09CA53B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887D6-C3DB-4D8A-B9A3-423D8F4D8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78608-FE4A-473E-A713-35C8E84426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285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4471A-C519-415D-8B88-E7743E196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B710DA-44C2-476F-B74B-87A7DAED49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48C58-EAF2-4B65-B27C-62C4B7591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44A6B-2C65-436F-B974-90D722DEC87D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E6590-8C32-468B-9264-E8FBB76AD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D1319-B309-4684-8D1C-764576626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78608-FE4A-473E-A713-35C8E84426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57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14478-FCD0-4C28-BDF6-D99A1DFCE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D30023-1421-422D-BA01-DC8439CBA8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2FBE13-820B-4C58-9FA0-C8A1F2144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BE38FD-E62C-4B70-8168-83EB89FE1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44A6B-2C65-436F-B974-90D722DEC87D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1A5052-09E5-4396-B249-1C6739551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6D7BEF-78F5-4E71-AE62-536606C6B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78608-FE4A-473E-A713-35C8E84426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26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29464-DC1F-4F66-ACE3-D0703EE11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8B3350-080A-4CB3-8C21-D9B030884A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F6AD88-E9DE-4A4D-8E95-8F6B3CA815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50E596-285C-4C5A-B1E3-9C4FFDEA6E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954728-1515-4273-9755-D97100CD72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1E006B-CEF0-43C3-98F4-1A47EE89E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44A6B-2C65-436F-B974-90D722DEC87D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965800-DB24-45AF-A5C6-D8DD89268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DFC236-1149-489D-BB43-1B2DEA6C3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78608-FE4A-473E-A713-35C8E84426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481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13509-328B-42FA-813F-A70E6465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5FC2E2-9632-4BCB-8CC2-463346AF3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44A6B-2C65-436F-B974-90D722DEC87D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37C10A-3516-4F1D-A7B8-58348526D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43A06B-FC49-4C86-9591-BA55F169D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78608-FE4A-473E-A713-35C8E84426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172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17A18B-1658-4083-8FA4-8A12AA7E5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44A6B-2C65-436F-B974-90D722DEC87D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E1855D-F647-4016-B59D-01B911329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1AFC4F-4CFA-4094-BBA1-361F28D03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78608-FE4A-473E-A713-35C8E84426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9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243DF-8814-43DC-84BD-56F961EC7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460FF6-21B7-48F3-B839-137892CF5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3BF7EF-27B1-4461-A439-F848486D71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776788-38C9-4E58-BA5C-62A910FC9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44A6B-2C65-436F-B974-90D722DEC87D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FD41A5-D377-4B92-8240-0DB5EE76E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D248BF-6CD1-4F95-A3A4-DA3C011EC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78608-FE4A-473E-A713-35C8E84426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119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1B4AB-744F-42DF-9002-43BA5DB8E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E12027-E7EE-4F46-A04B-3BC969FFA6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5F42BA-1B76-43AC-A19A-B0C09F4A0A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D1F535-8CF0-4AA8-8EC4-95CFB1117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44A6B-2C65-436F-B974-90D722DEC87D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070504-9403-47C4-A1D9-2C519D361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3DDF05-8114-44B9-B314-69FAD997A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78608-FE4A-473E-A713-35C8E84426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234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EA1D7F-A565-459C-8D71-A42B5A917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2FDD53-AD69-4B65-819E-A6C758C242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C9619-A9AF-4194-91BD-2654BFBC83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44A6B-2C65-436F-B974-90D722DEC87D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C6196-135A-4739-BE7C-9E9228925D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91FE5-A83F-4D22-BA88-35C64949BE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78608-FE4A-473E-A713-35C8E84426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629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worldwildlife.org/industries/sustainable-agricultur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9hFrMyrUcGU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9.png"/><Relationship Id="rId7" Type="http://schemas.openxmlformats.org/officeDocument/2006/relationships/image" Target="../media/image11.jpe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image" Target="../media/image8.png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3.png"/><Relationship Id="rId15" Type="http://schemas.openxmlformats.org/officeDocument/2006/relationships/image" Target="../media/image19.png"/><Relationship Id="rId10" Type="http://schemas.openxmlformats.org/officeDocument/2006/relationships/image" Target="../media/image14.jpeg"/><Relationship Id="rId19" Type="http://schemas.openxmlformats.org/officeDocument/2006/relationships/image" Target="../media/image23.png"/><Relationship Id="rId4" Type="http://schemas.openxmlformats.org/officeDocument/2006/relationships/image" Target="../media/image2.jpeg"/><Relationship Id="rId9" Type="http://schemas.openxmlformats.org/officeDocument/2006/relationships/image" Target="../media/image13.jpe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497" y="325616"/>
            <a:ext cx="11257006" cy="620676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8461" y="2795410"/>
            <a:ext cx="6216650" cy="25890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200" dirty="0"/>
              <a:t>How does food production affect the environment?</a:t>
            </a:r>
          </a:p>
          <a:p>
            <a:pPr marL="0" indent="0">
              <a:buNone/>
            </a:pPr>
            <a:endParaRPr lang="en-GB" sz="2000" dirty="0">
              <a:hlinkClick r:id="rId2"/>
            </a:endParaRPr>
          </a:p>
          <a:p>
            <a:pPr marL="0" indent="0">
              <a:buNone/>
            </a:pPr>
            <a:endParaRPr lang="en-GB" sz="2000" dirty="0">
              <a:hlinkClick r:id="rId2"/>
            </a:endParaRPr>
          </a:p>
          <a:p>
            <a:pPr marL="0" indent="0">
              <a:buNone/>
            </a:pPr>
            <a:r>
              <a:rPr lang="en-GB" sz="2000" dirty="0">
                <a:hlinkClick r:id="rId2"/>
              </a:rPr>
              <a:t>https://www.worldwildlife.org/industries/sustainable-agriculture</a:t>
            </a:r>
            <a:r>
              <a:rPr lang="en-GB" sz="2000" dirty="0"/>
              <a:t> </a:t>
            </a:r>
          </a:p>
        </p:txBody>
      </p:sp>
      <p:pic>
        <p:nvPicPr>
          <p:cNvPr id="1026" name="Picture 2" descr="Brelov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100" y="1308100"/>
            <a:ext cx="3333750" cy="50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1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DEE8D196-0EF2-4006-8D4B-873B4ED132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07941" y="5275502"/>
            <a:ext cx="901819" cy="9018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7D9A82C-670B-3944-80FA-AE152C7656B8}"/>
              </a:ext>
            </a:extLst>
          </p:cNvPr>
          <p:cNvPicPr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281296" y="5281864"/>
            <a:ext cx="1090402" cy="895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796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7205" y="104102"/>
            <a:ext cx="11900970" cy="67759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close up of a persons hand&#10;&#10;Description generated with very high confidence">
            <a:extLst>
              <a:ext uri="{FF2B5EF4-FFF2-40B4-BE49-F238E27FC236}">
                <a16:creationId xmlns:a16="http://schemas.microsoft.com/office/drawing/2014/main" id="{F09A78F1-C25A-4091-9523-C4EB2CA40D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160000">
            <a:off x="3781229" y="2110113"/>
            <a:ext cx="2714625" cy="2438400"/>
          </a:xfrm>
          <a:prstGeom prst="rect">
            <a:avLst/>
          </a:prstGeom>
        </p:spPr>
      </p:pic>
      <p:pic>
        <p:nvPicPr>
          <p:cNvPr id="5" name="Picture 6" descr="A close up of a persons hand&#10;&#10;Description generated with very high confidence">
            <a:extLst>
              <a:ext uri="{FF2B5EF4-FFF2-40B4-BE49-F238E27FC236}">
                <a16:creationId xmlns:a16="http://schemas.microsoft.com/office/drawing/2014/main" id="{500EF3C5-2837-4778-A331-D2D223AB9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0889" y="344829"/>
            <a:ext cx="2724150" cy="2438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C06DA5-62B0-4F7E-A8FD-533FD1BF52FB}"/>
              </a:ext>
            </a:extLst>
          </p:cNvPr>
          <p:cNvSpPr txBox="1"/>
          <p:nvPr/>
        </p:nvSpPr>
        <p:spPr>
          <a:xfrm rot="360000">
            <a:off x="9310778" y="224286"/>
            <a:ext cx="2743200" cy="400110"/>
          </a:xfrm>
          <a:prstGeom prst="rect">
            <a:avLst/>
          </a:prstGeom>
          <a:solidFill>
            <a:schemeClr val="tx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cs typeface="Calibri"/>
              </a:rPr>
              <a:t>.</a:t>
            </a:r>
            <a:r>
              <a:rPr lang="en-US" sz="2000" b="1" dirty="0">
                <a:solidFill>
                  <a:srgbClr val="F2F2F2"/>
                </a:solidFill>
                <a:cs typeface="Calibri"/>
              </a:rPr>
              <a:t>Success criteria</a:t>
            </a:r>
            <a:endParaRPr lang="en-US" dirty="0"/>
          </a:p>
        </p:txBody>
      </p:sp>
      <p:pic>
        <p:nvPicPr>
          <p:cNvPr id="7" name="Picture 31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DEE8D196-0EF2-4006-8D4B-873B4ED132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5066" y="6096900"/>
            <a:ext cx="628650" cy="62865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4F6A60E-EB0B-4EB1-8E55-FB2EAD16BC13}"/>
              </a:ext>
            </a:extLst>
          </p:cNvPr>
          <p:cNvSpPr/>
          <p:nvPr/>
        </p:nvSpPr>
        <p:spPr>
          <a:xfrm>
            <a:off x="6057690" y="4187517"/>
            <a:ext cx="348130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Pass (grade 4)</a:t>
            </a:r>
          </a:p>
          <a:p>
            <a:pPr algn="ctr"/>
            <a:endParaRPr lang="en-GB" sz="2400" b="1" dirty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dirty="0"/>
              <a:t>Food productions impact on the environment is identified with limited solutions shown. 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004901-154E-459B-A553-62C04ADB291B}"/>
              </a:ext>
            </a:extLst>
          </p:cNvPr>
          <p:cNvSpPr/>
          <p:nvPr/>
        </p:nvSpPr>
        <p:spPr>
          <a:xfrm>
            <a:off x="6101334" y="2144974"/>
            <a:ext cx="404959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FFC000"/>
                </a:solidFill>
              </a:rPr>
              <a:t>Merit (grade 6)</a:t>
            </a:r>
          </a:p>
          <a:p>
            <a:pPr>
              <a:buFont typeface="Arial" pitchFamily="34" charset="0"/>
              <a:buChar char="•"/>
            </a:pPr>
            <a:r>
              <a:rPr lang="en-GB" dirty="0"/>
              <a:t> Food productions impact on the environment is described with a range of possible solutions discussed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4296650-5529-48EC-9744-094BBC2C16EE}"/>
              </a:ext>
            </a:extLst>
          </p:cNvPr>
          <p:cNvSpPr/>
          <p:nvPr/>
        </p:nvSpPr>
        <p:spPr>
          <a:xfrm>
            <a:off x="6057690" y="549829"/>
            <a:ext cx="450301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B050"/>
                </a:solidFill>
              </a:rPr>
              <a:t>Distinction (Grade 8)</a:t>
            </a:r>
          </a:p>
          <a:p>
            <a:pPr>
              <a:buFont typeface="Arial" pitchFamily="34" charset="0"/>
              <a:buChar char="•"/>
            </a:pPr>
            <a:r>
              <a:rPr lang="en-GB" dirty="0"/>
              <a:t> Food productions impact on the environment is explained with a range of possible solutions analysed</a:t>
            </a:r>
          </a:p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FAF733-2E38-4CAA-9F42-DA7C06E48010}"/>
              </a:ext>
            </a:extLst>
          </p:cNvPr>
          <p:cNvSpPr txBox="1"/>
          <p:nvPr/>
        </p:nvSpPr>
        <p:spPr>
          <a:xfrm>
            <a:off x="292623" y="378781"/>
            <a:ext cx="3368600" cy="5570756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highlight>
                  <a:srgbClr val="000000"/>
                </a:highlight>
                <a:cs typeface="Calibri"/>
              </a:rPr>
              <a:t>TITLE: Sustainable farming</a:t>
            </a:r>
          </a:p>
          <a:p>
            <a:pPr algn="ctr"/>
            <a:br>
              <a:rPr lang="en-US" dirty="0"/>
            </a:br>
            <a:r>
              <a:rPr lang="en-US" sz="1600" b="1" i="1" dirty="0">
                <a:solidFill>
                  <a:schemeClr val="bg1"/>
                </a:solidFill>
                <a:highlight>
                  <a:srgbClr val="000000"/>
                </a:highlight>
                <a:cs typeface="Calibri"/>
              </a:rPr>
              <a:t>The learning intent.</a:t>
            </a:r>
            <a:endParaRPr lang="en-US" dirty="0"/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 understand the impact of farming on the environment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br>
              <a:rPr lang="en-US" dirty="0"/>
            </a:br>
            <a:r>
              <a:rPr lang="en-US" sz="1600" b="1" i="1" dirty="0">
                <a:solidFill>
                  <a:schemeClr val="bg1"/>
                </a:solidFill>
                <a:highlight>
                  <a:srgbClr val="000000"/>
                </a:highlight>
                <a:cs typeface="Calibri"/>
              </a:rPr>
              <a:t>Why are we learning this?</a:t>
            </a:r>
            <a:br>
              <a:rPr lang="en-US" dirty="0"/>
            </a:br>
            <a:r>
              <a:rPr lang="en-US" sz="1600" dirty="0"/>
              <a:t>To develop awareness of food productions effect on the environment</a:t>
            </a:r>
            <a:endParaRPr lang="en-US" sz="1600" dirty="0">
              <a:highlight>
                <a:srgbClr val="FFFF00"/>
              </a:highlight>
              <a:cs typeface="Calibri"/>
            </a:endParaRPr>
          </a:p>
          <a:p>
            <a:pPr algn="ctr"/>
            <a:endParaRPr lang="en-US" sz="1600" dirty="0">
              <a:highlight>
                <a:srgbClr val="008000"/>
              </a:highlight>
              <a:cs typeface="Calibri"/>
            </a:endParaRPr>
          </a:p>
          <a:p>
            <a:pPr algn="ctr"/>
            <a:r>
              <a:rPr lang="en-US" sz="1600" dirty="0">
                <a:highlight>
                  <a:srgbClr val="00FF00"/>
                </a:highlight>
                <a:cs typeface="Calibri"/>
              </a:rPr>
              <a:t>Support</a:t>
            </a:r>
          </a:p>
          <a:p>
            <a:pPr algn="ctr"/>
            <a:r>
              <a:rPr lang="en-US" sz="1600" dirty="0">
                <a:highlight>
                  <a:srgbClr val="00FF00"/>
                </a:highlight>
                <a:cs typeface="Calibri"/>
              </a:rPr>
              <a:t>Imagine you are on a farm and record what effect the surrounding objects have on the environment (Cows, tractors, chemicals, crops </a:t>
            </a:r>
            <a:r>
              <a:rPr lang="en-US" sz="1600" dirty="0" err="1">
                <a:highlight>
                  <a:srgbClr val="00FF00"/>
                </a:highlight>
                <a:cs typeface="Calibri"/>
              </a:rPr>
              <a:t>etc</a:t>
            </a:r>
            <a:r>
              <a:rPr lang="en-US" sz="1600" dirty="0">
                <a:highlight>
                  <a:srgbClr val="00FF00"/>
                </a:highlight>
                <a:cs typeface="Calibri"/>
              </a:rPr>
              <a:t>)</a:t>
            </a:r>
          </a:p>
          <a:p>
            <a:br>
              <a:rPr lang="en-US" dirty="0"/>
            </a:br>
            <a:r>
              <a:rPr lang="en-US" sz="1600" b="1" dirty="0">
                <a:highlight>
                  <a:srgbClr val="00FFFF"/>
                </a:highlight>
                <a:cs typeface="Calibri"/>
              </a:rPr>
              <a:t>VCR Keywords – consequence, wastage, energy</a:t>
            </a:r>
          </a:p>
          <a:p>
            <a:endParaRPr lang="en-US" sz="1600" b="1" dirty="0">
              <a:highlight>
                <a:srgbClr val="00FFFF"/>
              </a:highlight>
              <a:cs typeface="Calibri"/>
            </a:endParaRPr>
          </a:p>
          <a:p>
            <a:r>
              <a:rPr lang="en-US" sz="1600" dirty="0">
                <a:solidFill>
                  <a:srgbClr val="FF0000"/>
                </a:solidFill>
              </a:rPr>
              <a:t>EXTENSION: What solutions would you offer to the food shortage issues?</a:t>
            </a:r>
            <a:endParaRPr lang="en-US" sz="1600" b="1" dirty="0">
              <a:solidFill>
                <a:srgbClr val="FF0000"/>
              </a:solidFill>
              <a:cs typeface="Calibri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7D9A82C-670B-3944-80FA-AE152C7656B8}"/>
              </a:ext>
            </a:extLst>
          </p:cNvPr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077024" y="6242963"/>
            <a:ext cx="615950" cy="421005"/>
          </a:xfrm>
          <a:prstGeom prst="rect">
            <a:avLst/>
          </a:prstGeom>
        </p:spPr>
      </p:pic>
      <p:pic>
        <p:nvPicPr>
          <p:cNvPr id="1026" name="Picture 2" descr="Arable farming: Top 5 technologies">
            <a:extLst>
              <a:ext uri="{FF2B5EF4-FFF2-40B4-BE49-F238E27FC236}">
                <a16:creationId xmlns:a16="http://schemas.microsoft.com/office/drawing/2014/main" id="{74729D35-6EC1-421D-A08E-129A224AE4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2836" y="3205940"/>
            <a:ext cx="2936541" cy="165407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storal Farming · Farming Systems">
            <a:extLst>
              <a:ext uri="{FF2B5EF4-FFF2-40B4-BE49-F238E27FC236}">
                <a16:creationId xmlns:a16="http://schemas.microsoft.com/office/drawing/2014/main" id="{67065BFA-21A7-4D8F-9420-B4F2745AA4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921" y="4548924"/>
            <a:ext cx="2249359" cy="142609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Johnson revives onshore wind farms after 4-year ban | Financial Times">
            <a:extLst>
              <a:ext uri="{FF2B5EF4-FFF2-40B4-BE49-F238E27FC236}">
                <a16:creationId xmlns:a16="http://schemas.microsoft.com/office/drawing/2014/main" id="{29763773-4712-402C-85A0-23CA122E14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955" y="709089"/>
            <a:ext cx="2279196" cy="12820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EF8A70F-41EF-4D40-8B61-55D89971A29A}"/>
              </a:ext>
            </a:extLst>
          </p:cNvPr>
          <p:cNvSpPr/>
          <p:nvPr/>
        </p:nvSpPr>
        <p:spPr>
          <a:xfrm>
            <a:off x="292623" y="6126702"/>
            <a:ext cx="5060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8"/>
              </a:rPr>
              <a:t>https://www.youtube.com/watch?v=9hFrMyrUcGU</a:t>
            </a:r>
            <a:r>
              <a:rPr lang="en-GB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527452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E58F574-F9B2-43C6-9160-DF0C569D27AC}"/>
              </a:ext>
            </a:extLst>
          </p:cNvPr>
          <p:cNvSpPr/>
          <p:nvPr/>
        </p:nvSpPr>
        <p:spPr>
          <a:xfrm>
            <a:off x="145514" y="29874"/>
            <a:ext cx="11900970" cy="67759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4" descr="[Sweet Night]">
            <a:extLst>
              <a:ext uri="{FF2B5EF4-FFF2-40B4-BE49-F238E27FC236}">
                <a16:creationId xmlns:a16="http://schemas.microsoft.com/office/drawing/2014/main" id="{D9FE835E-1945-475E-BC9F-870ED1C993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66" y="592580"/>
            <a:ext cx="6153150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[Sweet Night]">
            <a:extLst>
              <a:ext uri="{FF2B5EF4-FFF2-40B4-BE49-F238E27FC236}">
                <a16:creationId xmlns:a16="http://schemas.microsoft.com/office/drawing/2014/main" id="{6141E095-5DAC-4E8F-BAD2-EB9E06A869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343" y="592580"/>
            <a:ext cx="3733800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1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4F6C4BB5-D0E3-461B-803E-D1339A20E6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9309" y="6021614"/>
            <a:ext cx="628650" cy="6286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DD898F-5EAF-429C-9ACE-C7891D93AB01}"/>
              </a:ext>
            </a:extLst>
          </p:cNvPr>
          <p:cNvPicPr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1267" y="6167677"/>
            <a:ext cx="615950" cy="421005"/>
          </a:xfrm>
          <a:prstGeom prst="rect">
            <a:avLst/>
          </a:prstGeom>
        </p:spPr>
      </p:pic>
      <p:pic>
        <p:nvPicPr>
          <p:cNvPr id="3076" name="Picture 4" descr="Farmers tout the benefits of cover crops over time in the face of  short-term doubts.">
            <a:extLst>
              <a:ext uri="{FF2B5EF4-FFF2-40B4-BE49-F238E27FC236}">
                <a16:creationId xmlns:a16="http://schemas.microsoft.com/office/drawing/2014/main" id="{FC67CA1C-4CE2-486D-AD26-24BD6BFD9C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524" y="1655199"/>
            <a:ext cx="2343351" cy="1757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Eating Animals: “All animals are equal, but some animals are more equal  than others.” – Active History">
            <a:extLst>
              <a:ext uri="{FF2B5EF4-FFF2-40B4-BE49-F238E27FC236}">
                <a16:creationId xmlns:a16="http://schemas.microsoft.com/office/drawing/2014/main" id="{9EAA86E9-B8DF-4F77-A03F-0E060F140B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678" y="1825959"/>
            <a:ext cx="2627936" cy="16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Deforestation has driven up hottest day temperatures, study says | Carbon  Brief">
            <a:extLst>
              <a:ext uri="{FF2B5EF4-FFF2-40B4-BE49-F238E27FC236}">
                <a16:creationId xmlns:a16="http://schemas.microsoft.com/office/drawing/2014/main" id="{A5EBA5F2-EB50-4357-9DF4-6EB4400D06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257" y="3723604"/>
            <a:ext cx="2371106" cy="1583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Agriculture bucks trend with cut in water pollution - Farmers Weekly">
            <a:extLst>
              <a:ext uri="{FF2B5EF4-FFF2-40B4-BE49-F238E27FC236}">
                <a16:creationId xmlns:a16="http://schemas.microsoft.com/office/drawing/2014/main" id="{A6B34C33-3505-4FC2-A595-68255F3E90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317" y="3723605"/>
            <a:ext cx="2627936" cy="158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The Future of Air Freight Shipping - Digitization, Autonomous Air Logistics">
            <a:extLst>
              <a:ext uri="{FF2B5EF4-FFF2-40B4-BE49-F238E27FC236}">
                <a16:creationId xmlns:a16="http://schemas.microsoft.com/office/drawing/2014/main" id="{1229102E-D234-494B-9B3A-EF4A74CB0F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307" y="5474606"/>
            <a:ext cx="2205235" cy="1240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[Sweet Night]">
            <a:extLst>
              <a:ext uri="{FF2B5EF4-FFF2-40B4-BE49-F238E27FC236}">
                <a16:creationId xmlns:a16="http://schemas.microsoft.com/office/drawing/2014/main" id="{B630BB67-350C-48D1-951A-CE589A81A0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196" y="5821146"/>
            <a:ext cx="2371106" cy="34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Christmas Love">
            <a:extLst>
              <a:ext uri="{FF2B5EF4-FFF2-40B4-BE49-F238E27FC236}">
                <a16:creationId xmlns:a16="http://schemas.microsoft.com/office/drawing/2014/main" id="{B0F138F9-FA95-453A-A818-D5791DA676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6775" y="5520482"/>
            <a:ext cx="2286635" cy="372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Christmas Love">
            <a:extLst>
              <a:ext uri="{FF2B5EF4-FFF2-40B4-BE49-F238E27FC236}">
                <a16:creationId xmlns:a16="http://schemas.microsoft.com/office/drawing/2014/main" id="{252BFE49-53D7-4B52-B1DF-815E37A3FE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6001" y="6086720"/>
            <a:ext cx="1161369" cy="34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Christmas Love">
            <a:extLst>
              <a:ext uri="{FF2B5EF4-FFF2-40B4-BE49-F238E27FC236}">
                <a16:creationId xmlns:a16="http://schemas.microsoft.com/office/drawing/2014/main" id="{9526B9AE-9B6C-4F5D-895A-E6793E7CDE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4211" y="1823919"/>
            <a:ext cx="1789864" cy="37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[Sweet Night]">
            <a:extLst>
              <a:ext uri="{FF2B5EF4-FFF2-40B4-BE49-F238E27FC236}">
                <a16:creationId xmlns:a16="http://schemas.microsoft.com/office/drawing/2014/main" id="{86D463B6-3E36-4463-9F58-608B2F6F48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4211" y="2284530"/>
            <a:ext cx="1789864" cy="384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0" name="Picture 28" descr="[Sweet Night]">
            <a:extLst>
              <a:ext uri="{FF2B5EF4-FFF2-40B4-BE49-F238E27FC236}">
                <a16:creationId xmlns:a16="http://schemas.microsoft.com/office/drawing/2014/main" id="{2702A949-C65D-493C-A225-2C4292B6FB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17" y="3974220"/>
            <a:ext cx="2425772" cy="32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2" name="Picture 30" descr="[Sweet Night]">
            <a:extLst>
              <a:ext uri="{FF2B5EF4-FFF2-40B4-BE49-F238E27FC236}">
                <a16:creationId xmlns:a16="http://schemas.microsoft.com/office/drawing/2014/main" id="{2F839936-80FE-4CCE-9109-1711FB8BDD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68" y="1788100"/>
            <a:ext cx="2331524" cy="32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4" name="Picture 32" descr="[Sweet Night]">
            <a:extLst>
              <a:ext uri="{FF2B5EF4-FFF2-40B4-BE49-F238E27FC236}">
                <a16:creationId xmlns:a16="http://schemas.microsoft.com/office/drawing/2014/main" id="{9AED5926-A89D-45A4-8B22-E4E2E08F56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73" y="2284530"/>
            <a:ext cx="1617919" cy="320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120778D0-421B-42EF-8C6B-7A1F086C53C1}"/>
              </a:ext>
            </a:extLst>
          </p:cNvPr>
          <p:cNvSpPr/>
          <p:nvPr/>
        </p:nvSpPr>
        <p:spPr>
          <a:xfrm rot="1293206">
            <a:off x="2392241" y="2225503"/>
            <a:ext cx="660797" cy="320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2F162836-B06C-4AD7-A71D-1B5964A55C61}"/>
              </a:ext>
            </a:extLst>
          </p:cNvPr>
          <p:cNvSpPr/>
          <p:nvPr/>
        </p:nvSpPr>
        <p:spPr>
          <a:xfrm rot="1293206">
            <a:off x="2370215" y="4299811"/>
            <a:ext cx="660797" cy="320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5E37DDB1-1893-4FC7-9D9A-85796042DFA0}"/>
              </a:ext>
            </a:extLst>
          </p:cNvPr>
          <p:cNvSpPr/>
          <p:nvPr/>
        </p:nvSpPr>
        <p:spPr>
          <a:xfrm rot="1293206">
            <a:off x="4443896" y="6229054"/>
            <a:ext cx="660797" cy="320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D8ECA05F-D098-4370-824A-5932EE43D0DC}"/>
              </a:ext>
            </a:extLst>
          </p:cNvPr>
          <p:cNvSpPr/>
          <p:nvPr/>
        </p:nvSpPr>
        <p:spPr>
          <a:xfrm rot="9479431">
            <a:off x="9435997" y="2739637"/>
            <a:ext cx="660797" cy="320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F6C73EC9-2876-43DF-9455-A8F055DD2239}"/>
              </a:ext>
            </a:extLst>
          </p:cNvPr>
          <p:cNvSpPr/>
          <p:nvPr/>
        </p:nvSpPr>
        <p:spPr>
          <a:xfrm rot="13994157">
            <a:off x="8129240" y="5157293"/>
            <a:ext cx="660797" cy="320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BADD498E-499C-4F18-9D62-D97F11A4EDE8}"/>
              </a:ext>
            </a:extLst>
          </p:cNvPr>
          <p:cNvSpPr/>
          <p:nvPr/>
        </p:nvSpPr>
        <p:spPr>
          <a:xfrm rot="8751352">
            <a:off x="8970553" y="4114056"/>
            <a:ext cx="660797" cy="320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Royal Kingdom">
            <a:extLst>
              <a:ext uri="{FF2B5EF4-FFF2-40B4-BE49-F238E27FC236}">
                <a16:creationId xmlns:a16="http://schemas.microsoft.com/office/drawing/2014/main" id="{40F61470-F4AE-4696-BAFD-E66DDEF99B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5467" y="3781132"/>
            <a:ext cx="1227720" cy="345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oyal Kingdom">
            <a:extLst>
              <a:ext uri="{FF2B5EF4-FFF2-40B4-BE49-F238E27FC236}">
                <a16:creationId xmlns:a16="http://schemas.microsoft.com/office/drawing/2014/main" id="{8688803B-0889-432E-8E45-D70887814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3690" y="4258072"/>
            <a:ext cx="2100993" cy="376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453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F023479-BB80-4B56-88F2-C078BE9E756A}"/>
              </a:ext>
            </a:extLst>
          </p:cNvPr>
          <p:cNvSpPr/>
          <p:nvPr/>
        </p:nvSpPr>
        <p:spPr>
          <a:xfrm>
            <a:off x="145515" y="82010"/>
            <a:ext cx="11900970" cy="67759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690A896-976C-428C-896D-B05844619C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3958" b="12867"/>
          <a:stretch/>
        </p:blipFill>
        <p:spPr>
          <a:xfrm>
            <a:off x="2156976" y="1527215"/>
            <a:ext cx="9196824" cy="5047303"/>
          </a:xfrm>
          <a:prstGeom prst="rect">
            <a:avLst/>
          </a:prstGeom>
        </p:spPr>
      </p:pic>
      <p:pic>
        <p:nvPicPr>
          <p:cNvPr id="5" name="Picture 31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6F32D7F4-8344-4637-BF15-4EC12A70C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9309" y="6021614"/>
            <a:ext cx="628650" cy="628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FCC2CB-5439-46D0-8BC7-FAE4682721B0}"/>
              </a:ext>
            </a:extLst>
          </p:cNvPr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267" y="6167677"/>
            <a:ext cx="615950" cy="421005"/>
          </a:xfrm>
          <a:prstGeom prst="rect">
            <a:avLst/>
          </a:prstGeom>
        </p:spPr>
      </p:pic>
      <p:pic>
        <p:nvPicPr>
          <p:cNvPr id="2050" name="Picture 2" descr="[Sweet Night]">
            <a:extLst>
              <a:ext uri="{FF2B5EF4-FFF2-40B4-BE49-F238E27FC236}">
                <a16:creationId xmlns:a16="http://schemas.microsoft.com/office/drawing/2014/main" id="{B55FED4F-02F4-4B0C-9DC0-72463E686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967" y="586939"/>
            <a:ext cx="3638550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[Sweet Night]">
            <a:extLst>
              <a:ext uri="{FF2B5EF4-FFF2-40B4-BE49-F238E27FC236}">
                <a16:creationId xmlns:a16="http://schemas.microsoft.com/office/drawing/2014/main" id="{33B0CCB6-7BF0-4DC1-9C02-3CB71CA5D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66" y="592580"/>
            <a:ext cx="6153150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989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6C0F45B-F4A2-4A66-9759-6D94FEAD5ED7}"/>
              </a:ext>
            </a:extLst>
          </p:cNvPr>
          <p:cNvSpPr/>
          <p:nvPr/>
        </p:nvSpPr>
        <p:spPr>
          <a:xfrm>
            <a:off x="114300" y="325616"/>
            <a:ext cx="11802154" cy="620676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https://www.youtube.com/watch?v=9hFrMyrUcGU</a:t>
            </a:r>
          </a:p>
        </p:txBody>
      </p:sp>
      <p:pic>
        <p:nvPicPr>
          <p:cNvPr id="4098" name="Picture 2" descr="Factsheet on the Need to Support Fundamental Research - Science Europe">
            <a:extLst>
              <a:ext uri="{FF2B5EF4-FFF2-40B4-BE49-F238E27FC236}">
                <a16:creationId xmlns:a16="http://schemas.microsoft.com/office/drawing/2014/main" id="{A094C4B6-25DB-42A4-9C0F-8655B7E627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33" y="1119141"/>
            <a:ext cx="4029912" cy="5209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esign fact sheet or factsheet for brand by Msohaibali">
            <a:extLst>
              <a:ext uri="{FF2B5EF4-FFF2-40B4-BE49-F238E27FC236}">
                <a16:creationId xmlns:a16="http://schemas.microsoft.com/office/drawing/2014/main" id="{6A98DECE-B4F3-43B7-8630-417FD877E0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606" y="1119141"/>
            <a:ext cx="3677807" cy="5209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Fact Sheets - Oxford Medicine">
            <a:extLst>
              <a:ext uri="{FF2B5EF4-FFF2-40B4-BE49-F238E27FC236}">
                <a16:creationId xmlns:a16="http://schemas.microsoft.com/office/drawing/2014/main" id="{14A866E9-372E-4C64-BDE2-BA8E21E1CC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1339" y="1031941"/>
            <a:ext cx="2161447" cy="5422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793506B-2A61-4E12-8B31-66FF59545CC4}"/>
              </a:ext>
            </a:extLst>
          </p:cNvPr>
          <p:cNvCxnSpPr>
            <a:cxnSpLocks/>
          </p:cNvCxnSpPr>
          <p:nvPr/>
        </p:nvCxnSpPr>
        <p:spPr>
          <a:xfrm>
            <a:off x="4769444" y="325616"/>
            <a:ext cx="0" cy="620676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975CBBD-9FD3-4B6D-A247-86C1E6290958}"/>
              </a:ext>
            </a:extLst>
          </p:cNvPr>
          <p:cNvCxnSpPr>
            <a:cxnSpLocks/>
          </p:cNvCxnSpPr>
          <p:nvPr/>
        </p:nvCxnSpPr>
        <p:spPr>
          <a:xfrm>
            <a:off x="9057417" y="325616"/>
            <a:ext cx="0" cy="620676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104" name="Picture 8" descr="Stilda Script Regular">
            <a:extLst>
              <a:ext uri="{FF2B5EF4-FFF2-40B4-BE49-F238E27FC236}">
                <a16:creationId xmlns:a16="http://schemas.microsoft.com/office/drawing/2014/main" id="{BF4F7B52-EA77-4ED7-A179-E42515615B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33" y="412816"/>
            <a:ext cx="3257550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Stilda Script Regular">
            <a:extLst>
              <a:ext uri="{FF2B5EF4-FFF2-40B4-BE49-F238E27FC236}">
                <a16:creationId xmlns:a16="http://schemas.microsoft.com/office/drawing/2014/main" id="{81C4697C-C660-49ED-925D-64DC248AE9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713" y="467358"/>
            <a:ext cx="3381375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Stilda Script Regular">
            <a:extLst>
              <a:ext uri="{FF2B5EF4-FFF2-40B4-BE49-F238E27FC236}">
                <a16:creationId xmlns:a16="http://schemas.microsoft.com/office/drawing/2014/main" id="{DA882ADC-2704-415A-8ACC-E3FC980228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3777" y="434532"/>
            <a:ext cx="2338428" cy="43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3384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7205" y="104102"/>
            <a:ext cx="11900970" cy="67759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close up of a persons hand&#10;&#10;Description generated with very high confidence">
            <a:extLst>
              <a:ext uri="{FF2B5EF4-FFF2-40B4-BE49-F238E27FC236}">
                <a16:creationId xmlns:a16="http://schemas.microsoft.com/office/drawing/2014/main" id="{F09A78F1-C25A-4091-9523-C4EB2CA40D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160000">
            <a:off x="3781229" y="2926542"/>
            <a:ext cx="2714625" cy="2438400"/>
          </a:xfrm>
          <a:prstGeom prst="rect">
            <a:avLst/>
          </a:prstGeom>
        </p:spPr>
      </p:pic>
      <p:pic>
        <p:nvPicPr>
          <p:cNvPr id="5" name="Picture 6" descr="A close up of a persons hand&#10;&#10;Description generated with very high confidence">
            <a:extLst>
              <a:ext uri="{FF2B5EF4-FFF2-40B4-BE49-F238E27FC236}">
                <a16:creationId xmlns:a16="http://schemas.microsoft.com/office/drawing/2014/main" id="{500EF3C5-2837-4778-A331-D2D223AB9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0889" y="1161258"/>
            <a:ext cx="2724150" cy="2438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C06DA5-62B0-4F7E-A8FD-533FD1BF52FB}"/>
              </a:ext>
            </a:extLst>
          </p:cNvPr>
          <p:cNvSpPr txBox="1"/>
          <p:nvPr/>
        </p:nvSpPr>
        <p:spPr>
          <a:xfrm rot="360000">
            <a:off x="9310778" y="1040715"/>
            <a:ext cx="2743200" cy="400110"/>
          </a:xfrm>
          <a:prstGeom prst="rect">
            <a:avLst/>
          </a:prstGeom>
          <a:solidFill>
            <a:schemeClr val="tx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cs typeface="Calibri"/>
              </a:rPr>
              <a:t>.</a:t>
            </a:r>
            <a:r>
              <a:rPr lang="en-US" sz="2000" b="1" dirty="0">
                <a:solidFill>
                  <a:srgbClr val="F2F2F2"/>
                </a:solidFill>
                <a:cs typeface="Calibri"/>
              </a:rPr>
              <a:t>Success criteria</a:t>
            </a:r>
            <a:endParaRPr lang="en-US" dirty="0"/>
          </a:p>
        </p:txBody>
      </p:sp>
      <p:pic>
        <p:nvPicPr>
          <p:cNvPr id="7" name="Picture 31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DEE8D196-0EF2-4006-8D4B-873B4ED132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3000" y="5901492"/>
            <a:ext cx="711300" cy="71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4F6A60E-EB0B-4EB1-8E55-FB2EAD16BC13}"/>
              </a:ext>
            </a:extLst>
          </p:cNvPr>
          <p:cNvSpPr/>
          <p:nvPr/>
        </p:nvSpPr>
        <p:spPr>
          <a:xfrm>
            <a:off x="6057690" y="5003946"/>
            <a:ext cx="348130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Pass (grade 4)</a:t>
            </a:r>
          </a:p>
          <a:p>
            <a:pPr algn="ctr"/>
            <a:endParaRPr lang="en-GB" sz="2400" b="1" dirty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dirty="0"/>
              <a:t>Food productions impact on the environment is identified with limited solutions shown. 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004901-154E-459B-A553-62C04ADB291B}"/>
              </a:ext>
            </a:extLst>
          </p:cNvPr>
          <p:cNvSpPr/>
          <p:nvPr/>
        </p:nvSpPr>
        <p:spPr>
          <a:xfrm>
            <a:off x="6101334" y="2961403"/>
            <a:ext cx="404959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FFC000"/>
                </a:solidFill>
              </a:rPr>
              <a:t>Merit (grade 6)</a:t>
            </a:r>
          </a:p>
          <a:p>
            <a:pPr>
              <a:buFont typeface="Arial" pitchFamily="34" charset="0"/>
              <a:buChar char="•"/>
            </a:pPr>
            <a:r>
              <a:rPr lang="en-GB" dirty="0"/>
              <a:t> Food productions impact on the environment is described with a range of possible solutions discussed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4296650-5529-48EC-9744-094BBC2C16EE}"/>
              </a:ext>
            </a:extLst>
          </p:cNvPr>
          <p:cNvSpPr/>
          <p:nvPr/>
        </p:nvSpPr>
        <p:spPr>
          <a:xfrm>
            <a:off x="6057690" y="1366258"/>
            <a:ext cx="450301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B050"/>
                </a:solidFill>
              </a:rPr>
              <a:t>Distinction (Grade 8)</a:t>
            </a:r>
          </a:p>
          <a:p>
            <a:pPr>
              <a:buFont typeface="Arial" pitchFamily="34" charset="0"/>
              <a:buChar char="•"/>
            </a:pPr>
            <a:r>
              <a:rPr lang="en-GB" dirty="0"/>
              <a:t> Food productions impact on the environment is explained with a range of possible solutions analysed</a:t>
            </a:r>
          </a:p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FAF733-2E38-4CAA-9F42-DA7C06E48010}"/>
              </a:ext>
            </a:extLst>
          </p:cNvPr>
          <p:cNvSpPr txBox="1"/>
          <p:nvPr/>
        </p:nvSpPr>
        <p:spPr>
          <a:xfrm>
            <a:off x="292623" y="378781"/>
            <a:ext cx="3368600" cy="5570756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highlight>
                  <a:srgbClr val="000000"/>
                </a:highlight>
                <a:cs typeface="Calibri"/>
              </a:rPr>
              <a:t>TITLE: Sustainable farming</a:t>
            </a:r>
          </a:p>
          <a:p>
            <a:pPr algn="ctr"/>
            <a:br>
              <a:rPr lang="en-US" dirty="0"/>
            </a:br>
            <a:r>
              <a:rPr lang="en-US" sz="1600" b="1" i="1" dirty="0">
                <a:solidFill>
                  <a:schemeClr val="bg1"/>
                </a:solidFill>
                <a:highlight>
                  <a:srgbClr val="000000"/>
                </a:highlight>
                <a:cs typeface="Calibri"/>
              </a:rPr>
              <a:t>The learning intent.</a:t>
            </a:r>
            <a:endParaRPr lang="en-US" dirty="0"/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 understand the impact of farming on the environment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br>
              <a:rPr lang="en-US" dirty="0"/>
            </a:br>
            <a:r>
              <a:rPr lang="en-US" sz="1600" b="1" i="1" dirty="0">
                <a:solidFill>
                  <a:schemeClr val="bg1"/>
                </a:solidFill>
                <a:highlight>
                  <a:srgbClr val="000000"/>
                </a:highlight>
                <a:cs typeface="Calibri"/>
              </a:rPr>
              <a:t>Why are we learning this?</a:t>
            </a:r>
            <a:br>
              <a:rPr lang="en-US" dirty="0"/>
            </a:br>
            <a:r>
              <a:rPr lang="en-US" sz="1600" dirty="0"/>
              <a:t>To develop awareness of food productions effect on the environment</a:t>
            </a:r>
            <a:endParaRPr lang="en-US" sz="1600" dirty="0">
              <a:highlight>
                <a:srgbClr val="FFFF00"/>
              </a:highlight>
              <a:cs typeface="Calibri"/>
            </a:endParaRPr>
          </a:p>
          <a:p>
            <a:pPr algn="ctr"/>
            <a:endParaRPr lang="en-US" sz="1600" dirty="0">
              <a:highlight>
                <a:srgbClr val="008000"/>
              </a:highlight>
              <a:cs typeface="Calibri"/>
            </a:endParaRPr>
          </a:p>
          <a:p>
            <a:pPr algn="ctr"/>
            <a:r>
              <a:rPr lang="en-US" sz="1600" dirty="0">
                <a:highlight>
                  <a:srgbClr val="00FF00"/>
                </a:highlight>
                <a:cs typeface="Calibri"/>
              </a:rPr>
              <a:t>Support</a:t>
            </a:r>
          </a:p>
          <a:p>
            <a:pPr algn="ctr"/>
            <a:r>
              <a:rPr lang="en-US" sz="1600" dirty="0">
                <a:highlight>
                  <a:srgbClr val="00FF00"/>
                </a:highlight>
                <a:cs typeface="Calibri"/>
              </a:rPr>
              <a:t>Imagine you are on a farm and record what effect the surrounding objects have on the environment (Cows, tractors, chemicals, crops </a:t>
            </a:r>
            <a:r>
              <a:rPr lang="en-US" sz="1600" dirty="0" err="1">
                <a:highlight>
                  <a:srgbClr val="00FF00"/>
                </a:highlight>
                <a:cs typeface="Calibri"/>
              </a:rPr>
              <a:t>etc</a:t>
            </a:r>
            <a:r>
              <a:rPr lang="en-US" sz="1600" dirty="0">
                <a:highlight>
                  <a:srgbClr val="00FF00"/>
                </a:highlight>
                <a:cs typeface="Calibri"/>
              </a:rPr>
              <a:t>)</a:t>
            </a:r>
          </a:p>
          <a:p>
            <a:br>
              <a:rPr lang="en-US" dirty="0"/>
            </a:br>
            <a:r>
              <a:rPr lang="en-US" sz="1600" b="1" dirty="0">
                <a:highlight>
                  <a:srgbClr val="00FFFF"/>
                </a:highlight>
                <a:cs typeface="Calibri"/>
              </a:rPr>
              <a:t>VCR Keywords – consequence, wastage, energy</a:t>
            </a:r>
          </a:p>
          <a:p>
            <a:endParaRPr lang="en-US" sz="1600" b="1" dirty="0">
              <a:highlight>
                <a:srgbClr val="00FFFF"/>
              </a:highlight>
              <a:cs typeface="Calibri"/>
            </a:endParaRPr>
          </a:p>
          <a:p>
            <a:r>
              <a:rPr lang="en-US" sz="1600" dirty="0">
                <a:solidFill>
                  <a:srgbClr val="FF0000"/>
                </a:solidFill>
              </a:rPr>
              <a:t>EXTENSION: What solutions would you offer to the food shortage issues?</a:t>
            </a:r>
            <a:endParaRPr lang="en-US" sz="1600" b="1" dirty="0">
              <a:solidFill>
                <a:srgbClr val="FF0000"/>
              </a:solidFill>
              <a:cs typeface="Calibri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7D9A82C-670B-3944-80FA-AE152C7656B8}"/>
              </a:ext>
            </a:extLst>
          </p:cNvPr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534978" y="5949537"/>
            <a:ext cx="866321" cy="687285"/>
          </a:xfrm>
          <a:prstGeom prst="rect">
            <a:avLst/>
          </a:prstGeom>
        </p:spPr>
      </p:pic>
      <p:pic>
        <p:nvPicPr>
          <p:cNvPr id="1026" name="Picture 2" descr="Arable farming: Top 5 technologies">
            <a:extLst>
              <a:ext uri="{FF2B5EF4-FFF2-40B4-BE49-F238E27FC236}">
                <a16:creationId xmlns:a16="http://schemas.microsoft.com/office/drawing/2014/main" id="{74729D35-6EC1-421D-A08E-129A224AE4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2836" y="4022369"/>
            <a:ext cx="2936541" cy="165407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storal Farming · Farming Systems">
            <a:extLst>
              <a:ext uri="{FF2B5EF4-FFF2-40B4-BE49-F238E27FC236}">
                <a16:creationId xmlns:a16="http://schemas.microsoft.com/office/drawing/2014/main" id="{67065BFA-21A7-4D8F-9420-B4F2745AA4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921" y="5365353"/>
            <a:ext cx="2249359" cy="142609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Johnson revives onshore wind farms after 4-year ban | Financial Times">
            <a:extLst>
              <a:ext uri="{FF2B5EF4-FFF2-40B4-BE49-F238E27FC236}">
                <a16:creationId xmlns:a16="http://schemas.microsoft.com/office/drawing/2014/main" id="{29763773-4712-402C-85A0-23CA122E14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955" y="1525518"/>
            <a:ext cx="2279196" cy="12820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982377A-269D-4A3E-843E-62A79083C3FC}"/>
              </a:ext>
            </a:extLst>
          </p:cNvPr>
          <p:cNvSpPr txBox="1"/>
          <p:nvPr/>
        </p:nvSpPr>
        <p:spPr>
          <a:xfrm>
            <a:off x="4000500" y="2286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TASK: CREATE AN INFORMATION SHEET WHICH EXPLAINS HOW TO PRODUCE FOOD SUSTAINABLY ACROSS THE WORLD. </a:t>
            </a:r>
          </a:p>
        </p:txBody>
      </p:sp>
    </p:spTree>
    <p:extLst>
      <p:ext uri="{BB962C8B-B14F-4D97-AF65-F5344CB8AC3E}">
        <p14:creationId xmlns:p14="http://schemas.microsoft.com/office/powerpoint/2010/main" val="3480053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ath_Settings xmlns="1d24635c-9b6a-4be4-85eb-13301a09637f" xsi:nil="true"/>
    <_ip_UnifiedCompliancePolicyUIAction xmlns="http://schemas.microsoft.com/sharepoint/v3" xsi:nil="true"/>
    <Owner xmlns="1d24635c-9b6a-4be4-85eb-13301a09637f">
      <UserInfo>
        <DisplayName/>
        <AccountId xsi:nil="true"/>
        <AccountType/>
      </UserInfo>
    </Owner>
    <Is_Collaboration_Space_Locked xmlns="1d24635c-9b6a-4be4-85eb-13301a09637f" xsi:nil="true"/>
    <FolderType xmlns="1d24635c-9b6a-4be4-85eb-13301a09637f" xsi:nil="true"/>
    <Student_Groups xmlns="1d24635c-9b6a-4be4-85eb-13301a09637f">
      <UserInfo>
        <DisplayName/>
        <AccountId xsi:nil="true"/>
        <AccountType/>
      </UserInfo>
    </Student_Groups>
    <AppVersion xmlns="1d24635c-9b6a-4be4-85eb-13301a09637f" xsi:nil="true"/>
    <Invited_Teachers xmlns="1d24635c-9b6a-4be4-85eb-13301a09637f" xsi:nil="true"/>
    <Invited_Students xmlns="1d24635c-9b6a-4be4-85eb-13301a09637f" xsi:nil="true"/>
    <Students xmlns="1d24635c-9b6a-4be4-85eb-13301a09637f">
      <UserInfo>
        <DisplayName/>
        <AccountId xsi:nil="true"/>
        <AccountType/>
      </UserInfo>
    </Students>
    <_ip_UnifiedCompliancePolicyProperties xmlns="http://schemas.microsoft.com/sharepoint/v3" xsi:nil="true"/>
    <TeamsChannelId xmlns="1d24635c-9b6a-4be4-85eb-13301a09637f" xsi:nil="true"/>
    <Templates xmlns="1d24635c-9b6a-4be4-85eb-13301a09637f" xsi:nil="true"/>
    <Self_Registration_Enabled xmlns="1d24635c-9b6a-4be4-85eb-13301a09637f" xsi:nil="true"/>
    <Has_Teacher_Only_SectionGroup xmlns="1d24635c-9b6a-4be4-85eb-13301a09637f" xsi:nil="true"/>
    <CultureName xmlns="1d24635c-9b6a-4be4-85eb-13301a09637f" xsi:nil="true"/>
    <Distribution_Groups xmlns="1d24635c-9b6a-4be4-85eb-13301a09637f" xsi:nil="true"/>
    <IsNotebookLocked xmlns="1d24635c-9b6a-4be4-85eb-13301a09637f" xsi:nil="true"/>
    <NotebookType xmlns="1d24635c-9b6a-4be4-85eb-13301a09637f" xsi:nil="true"/>
    <Teachers xmlns="1d24635c-9b6a-4be4-85eb-13301a09637f">
      <UserInfo>
        <DisplayName/>
        <AccountId xsi:nil="true"/>
        <AccountType/>
      </UserInfo>
    </Teachers>
    <LMS_Mappings xmlns="1d24635c-9b6a-4be4-85eb-13301a09637f" xsi:nil="true"/>
    <DefaultSectionNames xmlns="1d24635c-9b6a-4be4-85eb-13301a09637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3A53A6AC0834CB7AE106B51E83CC1" ma:contentTypeVersion="34" ma:contentTypeDescription="Create a new document." ma:contentTypeScope="" ma:versionID="adba55b4a197d4a5c42d47494102f8a6">
  <xsd:schema xmlns:xsd="http://www.w3.org/2001/XMLSchema" xmlns:xs="http://www.w3.org/2001/XMLSchema" xmlns:p="http://schemas.microsoft.com/office/2006/metadata/properties" xmlns:ns1="http://schemas.microsoft.com/sharepoint/v3" xmlns:ns3="e8eb7d5e-0f43-4d7c-9ede-4a25dc3993c6" xmlns:ns4="1d24635c-9b6a-4be4-85eb-13301a09637f" targetNamespace="http://schemas.microsoft.com/office/2006/metadata/properties" ma:root="true" ma:fieldsID="e95485e87ce4755e3e89cd9a5d83867b" ns1:_="" ns3:_="" ns4:_="">
    <xsd:import namespace="http://schemas.microsoft.com/sharepoint/v3"/>
    <xsd:import namespace="e8eb7d5e-0f43-4d7c-9ede-4a25dc3993c6"/>
    <xsd:import namespace="1d24635c-9b6a-4be4-85eb-13301a09637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1:_ip_UnifiedCompliancePolicyProperties" minOccurs="0"/>
                <xsd:element ref="ns1:_ip_UnifiedCompliancePolicyUIActio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b7d5e-0f43-4d7c-9ede-4a25dc3993c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4635c-9b6a-4be4-85eb-13301a0963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NotebookType" ma:index="21" nillable="true" ma:displayName="Notebook Type" ma:internalName="NotebookType">
      <xsd:simpleType>
        <xsd:restriction base="dms:Text"/>
      </xsd:simpleType>
    </xsd:element>
    <xsd:element name="FolderType" ma:index="22" nillable="true" ma:displayName="Folder Type" ma:internalName="FolderType">
      <xsd:simpleType>
        <xsd:restriction base="dms:Text"/>
      </xsd:simpleType>
    </xsd:element>
    <xsd:element name="CultureName" ma:index="23" nillable="true" ma:displayName="Culture Name" ma:internalName="CultureName">
      <xsd:simpleType>
        <xsd:restriction base="dms:Text"/>
      </xsd:simpleType>
    </xsd:element>
    <xsd:element name="AppVersion" ma:index="24" nillable="true" ma:displayName="App Version" ma:internalName="AppVersion">
      <xsd:simpleType>
        <xsd:restriction base="dms:Text"/>
      </xsd:simpleType>
    </xsd:element>
    <xsd:element name="TeamsChannelId" ma:index="25" nillable="true" ma:displayName="Teams Channel Id" ma:internalName="TeamsChannelId">
      <xsd:simpleType>
        <xsd:restriction base="dms:Text"/>
      </xsd:simpleType>
    </xsd:element>
    <xsd:element name="Owner" ma:index="26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7" nillable="true" ma:displayName="Math Settings" ma:internalName="Math_Settings">
      <xsd:simpleType>
        <xsd:restriction base="dms:Text"/>
      </xsd:simpleType>
    </xsd:element>
    <xsd:element name="DefaultSectionNames" ma:index="28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9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30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31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32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33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4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5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6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7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8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9" nillable="true" ma:displayName="Is Collaboration Space Locked" ma:internalName="Is_Collaboration_Space_Locked">
      <xsd:simpleType>
        <xsd:restriction base="dms:Boolean"/>
      </xsd:simpleType>
    </xsd:element>
    <xsd:element name="IsNotebookLocked" ma:index="40" nillable="true" ma:displayName="Is Notebook Locked" ma:internalName="IsNotebookLocked">
      <xsd:simpleType>
        <xsd:restriction base="dms:Boolean"/>
      </xsd:simpleType>
    </xsd:element>
    <xsd:element name="MediaServiceDateTaken" ma:index="41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9270FFD-04C2-49B9-A317-3A8797482B8C}">
  <ds:schemaRefs>
    <ds:schemaRef ds:uri="http://purl.org/dc/elements/1.1/"/>
    <ds:schemaRef ds:uri="http://www.w3.org/XML/1998/namespace"/>
    <ds:schemaRef ds:uri="1d24635c-9b6a-4be4-85eb-13301a09637f"/>
    <ds:schemaRef ds:uri="http://purl.org/dc/terms/"/>
    <ds:schemaRef ds:uri="http://schemas.openxmlformats.org/package/2006/metadata/core-properties"/>
    <ds:schemaRef ds:uri="e8eb7d5e-0f43-4d7c-9ede-4a25dc3993c6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sharepoint/v3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CFE5921-7F99-4744-B4C4-CC1FC6DA88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8eb7d5e-0f43-4d7c-9ede-4a25dc3993c6"/>
    <ds:schemaRef ds:uri="1d24635c-9b6a-4be4-85eb-13301a0963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699CE0D-97E9-4328-B5EB-FC8A9D7A574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362</Words>
  <Application>Microsoft Office PowerPoint</Application>
  <PresentationFormat>Widescreen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Fawcett, M (SHS Teacher)</dc:creator>
  <cp:lastModifiedBy>Hannah Taylor</cp:lastModifiedBy>
  <cp:revision>4</cp:revision>
  <dcterms:created xsi:type="dcterms:W3CDTF">2020-10-02T08:20:28Z</dcterms:created>
  <dcterms:modified xsi:type="dcterms:W3CDTF">2020-10-23T10:30:06Z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0x0101000B53A53A6AC0834CB7AE106B51E83CC1</vt:lpwstr>
  </property>
</Properties>
</file>