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313" r:id="rId2"/>
    <p:sldId id="314" r:id="rId3"/>
    <p:sldId id="315" r:id="rId4"/>
    <p:sldId id="316" r:id="rId5"/>
    <p:sldId id="317" r:id="rId6"/>
    <p:sldId id="318" r:id="rId7"/>
    <p:sldId id="319" r:id="rId8"/>
    <p:sldId id="302" r:id="rId9"/>
    <p:sldId id="303" r:id="rId10"/>
    <p:sldId id="304" r:id="rId11"/>
    <p:sldId id="321" r:id="rId12"/>
    <p:sldId id="320" r:id="rId13"/>
    <p:sldId id="322" r:id="rId14"/>
    <p:sldId id="324" r:id="rId15"/>
    <p:sldId id="305" r:id="rId16"/>
    <p:sldId id="308" r:id="rId17"/>
    <p:sldId id="309" r:id="rId18"/>
    <p:sldId id="325" r:id="rId19"/>
    <p:sldId id="326" r:id="rId20"/>
    <p:sldId id="310" r:id="rId21"/>
    <p:sldId id="311" r:id="rId22"/>
    <p:sldId id="278" r:id="rId23"/>
    <p:sldId id="279" r:id="rId24"/>
    <p:sldId id="327" r:id="rId25"/>
    <p:sldId id="328" r:id="rId26"/>
    <p:sldId id="329" r:id="rId27"/>
    <p:sldId id="33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86395"/>
  </p:normalViewPr>
  <p:slideViewPr>
    <p:cSldViewPr snapToGrid="0" snapToObjects="1">
      <p:cViewPr varScale="1">
        <p:scale>
          <a:sx n="107" d="100"/>
          <a:sy n="107" d="100"/>
        </p:scale>
        <p:origin x="184" y="528"/>
      </p:cViewPr>
      <p:guideLst/>
    </p:cSldViewPr>
  </p:slideViewPr>
  <p:outlineViewPr>
    <p:cViewPr>
      <p:scale>
        <a:sx n="33" d="100"/>
        <a:sy n="33" d="100"/>
      </p:scale>
      <p:origin x="0" y="-23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89807-7703-3F48-B42B-E830CD641628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02057-DADE-734E-9F23-18FFD298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AF46E-66F6-7649-8ECF-FF50EBA52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8AC57-7D2D-A34C-9D93-595933C1D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0A226-970C-964A-BC42-9492182F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8B0D9-F31C-4D45-A617-AC67B301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818EF-D205-7840-AA0E-CD74098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D729E-C9E7-C24F-944D-6E082B598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6E3E40-7466-D648-817E-BDD643F62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6A2A6-8ACE-2B4E-9D5B-00C796FCD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5AD-D79F-0448-828B-E51D60E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4A1D5-51F4-4D4C-92AE-B5BE5ADE0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7E4FDE-4ABD-7D41-876F-C5B9C1165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CCE490-4F16-164A-B9B7-AE63676BE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9B758-48F3-F645-AECF-7251EF6F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CEE38-14DD-7A46-89FE-3CBB1C58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EDB12-F3B2-A141-A069-E670FB4A0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0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51FD3-FDED-AE4C-8F5D-6AAEEF42B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8D00C-F123-B745-826D-8B93FD9A6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8B241-2927-F04F-AB63-DFECC69D4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AA97D-ED9D-294C-A23A-F958C89E6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1ECC1-28EC-BB41-9C5C-F3DB552E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5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A09E-C253-2449-9214-AC2B00497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44981-8749-464F-8DDF-0451CE236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C548D-A1AD-4D42-8DC5-860E197F0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4073C-2B7B-5746-8A71-F58CBEA7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C6F15-C0F1-C04B-A2B4-D04A01E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80990-3B78-A543-A3B1-D4B2A2D1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66AB7-FED4-EF4F-BF53-DE417ECA33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700C-40A4-5347-8299-FAA9FB1D4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B3D02-5B05-1C40-9DB8-967C80DA6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DA914-20C4-0A42-A5AC-95859CCE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F65F5-8014-E947-9688-0B1CDB3E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8CD07-7F21-B444-8E42-040E83861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5E846-BE9D-D44C-BD33-FCBEB535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86AD37-171C-3944-89EB-44941F6A4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B54B0F-79E2-EB4B-9664-D2B74CEEC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8B647-3826-4743-AC93-150946F9E9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260E1A-DCB9-EF4E-ACB1-A88C1675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06EA28-BC92-C547-882F-48AF1786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02EC8D-2AAC-204D-A8F4-B48C26104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8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806B1-35CC-1A43-A065-30B87AB2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9FAB9-B17B-4D45-862C-03F0FB3F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7793C-EEFF-5840-8A76-2717150B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440FC-0759-E64E-8847-185D5EA8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7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0211DA-DF5F-8A44-AE63-916DB20E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FD463-BD65-9D42-AD07-A2EE8CA84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41424-25D2-9345-9A8A-0AA5A8BCA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22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AE64-FE51-FB4D-9539-6384D33D1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090DD-9D13-BF49-9111-E4668AC68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A114E-5A5C-B644-90CE-A79068D64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8CF2A-E842-BD4C-A33D-0574E89B0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47EC-61C8-A745-B1ED-49C387F9B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E6F67-D011-1A4E-B283-495741BB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8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D97D-D552-B844-8914-2633E5865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5351C-3813-004C-B01E-726DA84A1B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C76D0-F554-CE4A-B3AD-BBDC03D4F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6779A2-C9A9-1147-8A1F-DD89C65A7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E53E2-E9CE-354C-B64F-69DA3FFCD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46ECD-F442-8F46-8B27-72A4C92B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4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BE5AC7-FDA7-9445-9AE0-72524FD48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F0DA2-9B70-3F4C-8648-C58A17A9F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A813F-B209-A64C-9161-1E4540DF55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0E388-A6D7-5A40-9276-8EFF8C1D593C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66415-56D9-3945-98E9-B987A8C35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6A5B7-C069-5245-BA9A-DFB8B25BC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microsoft.com/office/2007/relationships/hdphoto" Target="../media/hdphoto4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E90805-9DD4-EA4F-A12A-C173DBB11B76}"/>
              </a:ext>
            </a:extLst>
          </p:cNvPr>
          <p:cNvSpPr txBox="1"/>
          <p:nvPr/>
        </p:nvSpPr>
        <p:spPr>
          <a:xfrm>
            <a:off x="0" y="595423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>Y7 Rhythm - Lesson 3</a:t>
            </a:r>
          </a:p>
        </p:txBody>
      </p:sp>
    </p:spTree>
    <p:extLst>
      <p:ext uri="{BB962C8B-B14F-4D97-AF65-F5344CB8AC3E}">
        <p14:creationId xmlns:p14="http://schemas.microsoft.com/office/powerpoint/2010/main" val="1520728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6E1AF987-380F-C047-8DF7-691520C7B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15" y="5003867"/>
            <a:ext cx="406174" cy="776718"/>
          </a:xfrm>
          <a:prstGeom prst="rect">
            <a:avLst/>
          </a:prstGeom>
        </p:spPr>
      </p:pic>
      <p:pic>
        <p:nvPicPr>
          <p:cNvPr id="6" name="Picture 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B3FF91E3-BB99-D241-902E-8D909E123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599" y="5003867"/>
            <a:ext cx="1036838" cy="776718"/>
          </a:xfrm>
          <a:prstGeom prst="rect">
            <a:avLst/>
          </a:prstGeom>
        </p:spPr>
      </p:pic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8E957870-F09F-CA45-B8D1-037567E9E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057" y="5003867"/>
            <a:ext cx="406174" cy="776718"/>
          </a:xfrm>
          <a:prstGeom prst="rect">
            <a:avLst/>
          </a:prstGeom>
        </p:spPr>
      </p:pic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BEE015BC-79AB-FD4C-A68D-059A50496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812" y="5003867"/>
            <a:ext cx="406174" cy="776718"/>
          </a:xfrm>
          <a:prstGeom prst="rect">
            <a:avLst/>
          </a:prstGeom>
        </p:spPr>
      </p:pic>
      <p:pic>
        <p:nvPicPr>
          <p:cNvPr id="10" name="Picture 9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33360C5B-30B8-1144-9A18-023708E94B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515" y="5072699"/>
            <a:ext cx="1367128" cy="7078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85753F-8254-6B41-BB89-DA097DB241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0842" y="5127186"/>
            <a:ext cx="485805" cy="707887"/>
          </a:xfrm>
          <a:prstGeom prst="rect">
            <a:avLst/>
          </a:prstGeom>
        </p:spPr>
      </p:pic>
      <p:pic>
        <p:nvPicPr>
          <p:cNvPr id="13" name="Picture 1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6D4943C-FBAC-F84B-B988-1B9C3D7A9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8323" y="5056370"/>
            <a:ext cx="1036838" cy="776718"/>
          </a:xfrm>
          <a:prstGeom prst="rect">
            <a:avLst/>
          </a:prstGeom>
        </p:spPr>
      </p:pic>
      <p:pic>
        <p:nvPicPr>
          <p:cNvPr id="15" name="Picture 14" descr="A close up of a device&#10;&#10;Description automatically generated">
            <a:extLst>
              <a:ext uri="{FF2B5EF4-FFF2-40B4-BE49-F238E27FC236}">
                <a16:creationId xmlns:a16="http://schemas.microsoft.com/office/drawing/2014/main" id="{9715F90B-2F2A-1B48-A001-C89804455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116" y="5003867"/>
            <a:ext cx="406174" cy="77671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9C7FD22-BC65-704F-B26C-1406F990AD52}"/>
              </a:ext>
            </a:extLst>
          </p:cNvPr>
          <p:cNvSpPr/>
          <p:nvPr/>
        </p:nvSpPr>
        <p:spPr>
          <a:xfrm>
            <a:off x="148939" y="187747"/>
            <a:ext cx="9272647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8 beats divides nicely into </a:t>
            </a:r>
            <a:r>
              <a:rPr lang="en-US" sz="4000" b="1" dirty="0">
                <a:solidFill>
                  <a:schemeClr val="bg1"/>
                </a:solidFill>
              </a:rPr>
              <a:t>two groups of 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D5965A-C5CD-2849-A1D4-34D3D9CEF3E9}"/>
              </a:ext>
            </a:extLst>
          </p:cNvPr>
          <p:cNvSpPr txBox="1"/>
          <p:nvPr/>
        </p:nvSpPr>
        <p:spPr>
          <a:xfrm>
            <a:off x="667515" y="5703973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4FB6E4-29F1-D649-B1B3-2808BC51DA89}"/>
              </a:ext>
            </a:extLst>
          </p:cNvPr>
          <p:cNvSpPr txBox="1"/>
          <p:nvPr/>
        </p:nvSpPr>
        <p:spPr>
          <a:xfrm>
            <a:off x="2206057" y="5703973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1CB553-1D20-B94C-BB18-B1D865C77072}"/>
              </a:ext>
            </a:extLst>
          </p:cNvPr>
          <p:cNvSpPr txBox="1"/>
          <p:nvPr/>
        </p:nvSpPr>
        <p:spPr>
          <a:xfrm>
            <a:off x="3735694" y="5703973"/>
            <a:ext cx="506536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½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5A5817-3783-7045-8053-6E30981B462F}"/>
              </a:ext>
            </a:extLst>
          </p:cNvPr>
          <p:cNvSpPr txBox="1"/>
          <p:nvPr/>
        </p:nvSpPr>
        <p:spPr>
          <a:xfrm>
            <a:off x="4366949" y="5703973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½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10BDF1-E9FF-C545-9BC1-FD7B8F15C568}"/>
              </a:ext>
            </a:extLst>
          </p:cNvPr>
          <p:cNvSpPr txBox="1"/>
          <p:nvPr/>
        </p:nvSpPr>
        <p:spPr>
          <a:xfrm>
            <a:off x="5224882" y="5703973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298F54-BDA6-FE42-ABC5-57F041A1DDFF}"/>
              </a:ext>
            </a:extLst>
          </p:cNvPr>
          <p:cNvSpPr txBox="1"/>
          <p:nvPr/>
        </p:nvSpPr>
        <p:spPr>
          <a:xfrm>
            <a:off x="6701443" y="5703973"/>
            <a:ext cx="415494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¼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9468BD-7BF2-4947-A3E1-42B022BD0A67}"/>
              </a:ext>
            </a:extLst>
          </p:cNvPr>
          <p:cNvSpPr txBox="1"/>
          <p:nvPr/>
        </p:nvSpPr>
        <p:spPr>
          <a:xfrm>
            <a:off x="7047673" y="5703973"/>
            <a:ext cx="415494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¼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6EEE13F-DA68-314F-A231-0031273EFF9E}"/>
              </a:ext>
            </a:extLst>
          </p:cNvPr>
          <p:cNvSpPr txBox="1"/>
          <p:nvPr/>
        </p:nvSpPr>
        <p:spPr>
          <a:xfrm>
            <a:off x="7369398" y="5703973"/>
            <a:ext cx="415494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¼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5A0A30-A274-634C-A70D-E29537D5B5A6}"/>
              </a:ext>
            </a:extLst>
          </p:cNvPr>
          <p:cNvSpPr txBox="1"/>
          <p:nvPr/>
        </p:nvSpPr>
        <p:spPr>
          <a:xfrm>
            <a:off x="7748192" y="5703973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¼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6C5ACC-0FD9-A943-A12A-CED15E77BE44}"/>
              </a:ext>
            </a:extLst>
          </p:cNvPr>
          <p:cNvSpPr txBox="1"/>
          <p:nvPr/>
        </p:nvSpPr>
        <p:spPr>
          <a:xfrm>
            <a:off x="8504611" y="5703973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½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0451AA2-AD3D-CB4B-B361-1F5572ED30B4}"/>
              </a:ext>
            </a:extLst>
          </p:cNvPr>
          <p:cNvSpPr txBox="1"/>
          <p:nvPr/>
        </p:nvSpPr>
        <p:spPr>
          <a:xfrm>
            <a:off x="9135866" y="5703973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½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D3C677C-9237-6142-B83D-9D15142F7A28}"/>
              </a:ext>
            </a:extLst>
          </p:cNvPr>
          <p:cNvSpPr txBox="1"/>
          <p:nvPr/>
        </p:nvSpPr>
        <p:spPr>
          <a:xfrm>
            <a:off x="10007152" y="5703973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C9C9093-6754-754D-82F3-044C878A6042}"/>
              </a:ext>
            </a:extLst>
          </p:cNvPr>
          <p:cNvSpPr txBox="1"/>
          <p:nvPr/>
        </p:nvSpPr>
        <p:spPr>
          <a:xfrm>
            <a:off x="11255854" y="5703973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0FAFE08-9951-F14C-AE46-61CAFE97366D}"/>
              </a:ext>
            </a:extLst>
          </p:cNvPr>
          <p:cNvSpPr txBox="1"/>
          <p:nvPr/>
        </p:nvSpPr>
        <p:spPr>
          <a:xfrm>
            <a:off x="131358" y="1145334"/>
            <a:ext cx="10187047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In music, these groups of beats are known as 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CDA4AAA-92D4-924E-A11A-E3DD88004BA8}"/>
              </a:ext>
            </a:extLst>
          </p:cNvPr>
          <p:cNvSpPr txBox="1"/>
          <p:nvPr/>
        </p:nvSpPr>
        <p:spPr>
          <a:xfrm>
            <a:off x="10587623" y="1129090"/>
            <a:ext cx="1336461" cy="707886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Bars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CC1ABD0-159B-C54A-B155-44BED5481291}"/>
              </a:ext>
            </a:extLst>
          </p:cNvPr>
          <p:cNvSpPr txBox="1"/>
          <p:nvPr/>
        </p:nvSpPr>
        <p:spPr>
          <a:xfrm>
            <a:off x="0" y="2142790"/>
            <a:ext cx="12177131" cy="64633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How do we show the end of one bar and the start of the next?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712466-12C0-F342-81B1-1A728D5BDEDA}"/>
              </a:ext>
            </a:extLst>
          </p:cNvPr>
          <p:cNvSpPr txBox="1"/>
          <p:nvPr/>
        </p:nvSpPr>
        <p:spPr>
          <a:xfrm>
            <a:off x="8504611" y="3011965"/>
            <a:ext cx="2207580" cy="707886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Bar lines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351F234-A760-104E-9053-E8787874E717}"/>
              </a:ext>
            </a:extLst>
          </p:cNvPr>
          <p:cNvSpPr txBox="1"/>
          <p:nvPr/>
        </p:nvSpPr>
        <p:spPr>
          <a:xfrm>
            <a:off x="163005" y="4142197"/>
            <a:ext cx="6884668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Where should the bar-lines go?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2CF218-49BB-514E-B04A-FBF25DC9DC79}"/>
              </a:ext>
            </a:extLst>
          </p:cNvPr>
          <p:cNvSpPr txBox="1"/>
          <p:nvPr/>
        </p:nvSpPr>
        <p:spPr>
          <a:xfrm>
            <a:off x="5859732" y="4850083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F02339B-2822-6240-AB79-D87F0572B612}"/>
              </a:ext>
            </a:extLst>
          </p:cNvPr>
          <p:cNvSpPr txBox="1"/>
          <p:nvPr/>
        </p:nvSpPr>
        <p:spPr>
          <a:xfrm>
            <a:off x="11706177" y="4850083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147507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2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62DA4D-6A4A-4543-9E88-597857348FDA}"/>
              </a:ext>
            </a:extLst>
          </p:cNvPr>
          <p:cNvSpPr/>
          <p:nvPr/>
        </p:nvSpPr>
        <p:spPr>
          <a:xfrm>
            <a:off x="148939" y="187747"/>
            <a:ext cx="11687461" cy="175432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Once you have divided the rhythm into </a:t>
            </a:r>
            <a:r>
              <a:rPr lang="en-US" sz="3600" b="1" dirty="0">
                <a:solidFill>
                  <a:schemeClr val="bg1"/>
                </a:solidFill>
              </a:rPr>
              <a:t>bars with equal amounts of beats</a:t>
            </a:r>
            <a:r>
              <a:rPr lang="en-US" sz="3600" dirty="0">
                <a:solidFill>
                  <a:schemeClr val="bg1"/>
                </a:solidFill>
              </a:rPr>
              <a:t> you need to insert a </a:t>
            </a:r>
            <a:r>
              <a:rPr lang="en-US" sz="3600" b="1" dirty="0">
                <a:solidFill>
                  <a:schemeClr val="bg1"/>
                </a:solidFill>
              </a:rPr>
              <a:t>Time Signature</a:t>
            </a:r>
            <a:r>
              <a:rPr lang="en-US" sz="3600" dirty="0">
                <a:solidFill>
                  <a:schemeClr val="bg1"/>
                </a:solidFill>
              </a:rPr>
              <a:t> at the beginning of the music.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FDD0EA-1317-B64F-A4A2-24B9C80CCEC3}"/>
              </a:ext>
            </a:extLst>
          </p:cNvPr>
          <p:cNvSpPr txBox="1"/>
          <p:nvPr/>
        </p:nvSpPr>
        <p:spPr>
          <a:xfrm>
            <a:off x="728132" y="3223576"/>
            <a:ext cx="4402668" cy="830997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Time signature?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5731BB-27D3-6C4B-8CF0-06FD358406E9}"/>
              </a:ext>
            </a:extLst>
          </p:cNvPr>
          <p:cNvSpPr txBox="1"/>
          <p:nvPr/>
        </p:nvSpPr>
        <p:spPr>
          <a:xfrm>
            <a:off x="5992669" y="2977354"/>
            <a:ext cx="5300134" cy="1323439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Two numbers placed one on top of the other</a:t>
            </a:r>
          </a:p>
        </p:txBody>
      </p:sp>
    </p:spTree>
    <p:extLst>
      <p:ext uri="{BB962C8B-B14F-4D97-AF65-F5344CB8AC3E}">
        <p14:creationId xmlns:p14="http://schemas.microsoft.com/office/powerpoint/2010/main" val="101092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AFDD0EA-1317-B64F-A4A2-24B9C80CCEC3}"/>
              </a:ext>
            </a:extLst>
          </p:cNvPr>
          <p:cNvSpPr txBox="1"/>
          <p:nvPr/>
        </p:nvSpPr>
        <p:spPr>
          <a:xfrm>
            <a:off x="115072" y="116835"/>
            <a:ext cx="4067461" cy="830997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Time signature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80D5E2-87B2-3549-9578-211DD29FE03F}"/>
              </a:ext>
            </a:extLst>
          </p:cNvPr>
          <p:cNvSpPr txBox="1"/>
          <p:nvPr/>
        </p:nvSpPr>
        <p:spPr>
          <a:xfrm>
            <a:off x="2664031" y="1447968"/>
            <a:ext cx="7292769" cy="175432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/>
              <a:t>E.g.</a:t>
            </a:r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F29EBB-8EA7-1346-9B62-BC0431C40230}"/>
              </a:ext>
            </a:extLst>
          </p:cNvPr>
          <p:cNvSpPr txBox="1"/>
          <p:nvPr/>
        </p:nvSpPr>
        <p:spPr>
          <a:xfrm>
            <a:off x="3928533" y="1719343"/>
            <a:ext cx="50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5F328-6757-AD41-89A6-6CE2363BF853}"/>
              </a:ext>
            </a:extLst>
          </p:cNvPr>
          <p:cNvSpPr txBox="1"/>
          <p:nvPr/>
        </p:nvSpPr>
        <p:spPr>
          <a:xfrm>
            <a:off x="3928533" y="2325131"/>
            <a:ext cx="50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3B594A-BEAD-BA42-9BDC-5C9AD624C191}"/>
              </a:ext>
            </a:extLst>
          </p:cNvPr>
          <p:cNvSpPr txBox="1"/>
          <p:nvPr/>
        </p:nvSpPr>
        <p:spPr>
          <a:xfrm>
            <a:off x="4532638" y="1872419"/>
            <a:ext cx="4679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- 3 beats per bar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62212E-409B-D244-8A74-C817C2F22058}"/>
              </a:ext>
            </a:extLst>
          </p:cNvPr>
          <p:cNvSpPr txBox="1"/>
          <p:nvPr/>
        </p:nvSpPr>
        <p:spPr>
          <a:xfrm>
            <a:off x="4532638" y="2457194"/>
            <a:ext cx="54241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- a beat is equal to 1 crotchet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68ABE2-1A72-394E-AA7D-5FB92AD89B28}"/>
              </a:ext>
            </a:extLst>
          </p:cNvPr>
          <p:cNvSpPr txBox="1"/>
          <p:nvPr/>
        </p:nvSpPr>
        <p:spPr>
          <a:xfrm>
            <a:off x="159136" y="4257687"/>
            <a:ext cx="11873728" cy="1323439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2060"/>
                </a:solidFill>
              </a:rPr>
              <a:t>For </a:t>
            </a:r>
            <a:r>
              <a:rPr lang="en-US" sz="4000" b="1" dirty="0">
                <a:solidFill>
                  <a:srgbClr val="002060"/>
                </a:solidFill>
              </a:rPr>
              <a:t>all of the rhythms </a:t>
            </a:r>
            <a:r>
              <a:rPr lang="en-US" sz="4000" dirty="0">
                <a:solidFill>
                  <a:srgbClr val="002060"/>
                </a:solidFill>
              </a:rPr>
              <a:t>we are doing at the moment the </a:t>
            </a:r>
            <a:r>
              <a:rPr lang="en-US" sz="4000" b="1" dirty="0">
                <a:solidFill>
                  <a:srgbClr val="002060"/>
                </a:solidFill>
              </a:rPr>
              <a:t>bottom number will be 4</a:t>
            </a:r>
            <a:r>
              <a:rPr lang="en-US" sz="4000" dirty="0">
                <a:solidFill>
                  <a:srgbClr val="002060"/>
                </a:solidFill>
              </a:rPr>
              <a:t>.</a:t>
            </a:r>
            <a:endParaRPr lang="en-US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22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D87B6F-7738-C74D-BCD1-5FC650456267}"/>
              </a:ext>
            </a:extLst>
          </p:cNvPr>
          <p:cNvSpPr txBox="1"/>
          <p:nvPr/>
        </p:nvSpPr>
        <p:spPr>
          <a:xfrm>
            <a:off x="172033" y="124386"/>
            <a:ext cx="11630500" cy="1569660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Copy</a:t>
            </a:r>
            <a:r>
              <a:rPr lang="en-US" sz="3200" dirty="0">
                <a:solidFill>
                  <a:schemeClr val="bg1"/>
                </a:solidFill>
              </a:rPr>
              <a:t> out the following rhythms and </a:t>
            </a:r>
            <a:r>
              <a:rPr lang="en-US" sz="3200" b="1" dirty="0">
                <a:solidFill>
                  <a:schemeClr val="bg1"/>
                </a:solidFill>
              </a:rPr>
              <a:t>insert bar lines</a:t>
            </a:r>
            <a:r>
              <a:rPr lang="en-US" sz="3200" dirty="0">
                <a:solidFill>
                  <a:schemeClr val="bg1"/>
                </a:solidFill>
              </a:rPr>
              <a:t> in the correct places. Check the </a:t>
            </a:r>
            <a:r>
              <a:rPr lang="en-US" sz="3200" b="1" dirty="0">
                <a:solidFill>
                  <a:schemeClr val="bg1"/>
                </a:solidFill>
              </a:rPr>
              <a:t>top number </a:t>
            </a:r>
            <a:r>
              <a:rPr lang="en-US" sz="3200" dirty="0">
                <a:solidFill>
                  <a:schemeClr val="bg1"/>
                </a:solidFill>
              </a:rPr>
              <a:t>of the time signature first so that you know </a:t>
            </a:r>
            <a:r>
              <a:rPr lang="en-US" sz="3200" b="1" dirty="0">
                <a:solidFill>
                  <a:schemeClr val="bg1"/>
                </a:solidFill>
              </a:rPr>
              <a:t>how many beats should be in each bar</a:t>
            </a:r>
            <a:r>
              <a:rPr lang="en-US" sz="3200" dirty="0">
                <a:solidFill>
                  <a:schemeClr val="bg1"/>
                </a:solidFill>
              </a:rPr>
              <a:t>.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4CB21D-C43E-E342-819C-F83DA4FC6A54}"/>
              </a:ext>
            </a:extLst>
          </p:cNvPr>
          <p:cNvSpPr txBox="1"/>
          <p:nvPr/>
        </p:nvSpPr>
        <p:spPr>
          <a:xfrm>
            <a:off x="389467" y="2082800"/>
            <a:ext cx="77893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a.</a:t>
            </a:r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b.</a:t>
            </a:r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c.</a:t>
            </a:r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5C7D9B8A-D406-6F46-9ECB-1D55919BC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068" y="2006236"/>
            <a:ext cx="377074" cy="718561"/>
          </a:xfrm>
          <a:prstGeom prst="rect">
            <a:avLst/>
          </a:prstGeom>
        </p:spPr>
      </p:pic>
      <p:pic>
        <p:nvPicPr>
          <p:cNvPr id="5" name="Picture 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E57884E5-E89F-3E4A-8EFC-991B1CF07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702" y="2026791"/>
            <a:ext cx="1248276" cy="698006"/>
          </a:xfrm>
          <a:prstGeom prst="rect">
            <a:avLst/>
          </a:prstGeom>
        </p:spPr>
      </p:pic>
      <p:pic>
        <p:nvPicPr>
          <p:cNvPr id="6" name="Picture 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B6472526-ED59-8A47-9E24-AF926246C4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6964" y="3779185"/>
            <a:ext cx="983279" cy="762214"/>
          </a:xfrm>
          <a:prstGeom prst="rect">
            <a:avLst/>
          </a:prstGeom>
        </p:spPr>
      </p:pic>
      <p:pic>
        <p:nvPicPr>
          <p:cNvPr id="7" name="Picture 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DC5534DB-7879-2E4D-B394-1AB2201F27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9073" y="1962583"/>
            <a:ext cx="875294" cy="762214"/>
          </a:xfrm>
          <a:prstGeom prst="rect">
            <a:avLst/>
          </a:prstGeom>
        </p:spPr>
      </p:pic>
      <p:pic>
        <p:nvPicPr>
          <p:cNvPr id="8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EB2BE9F9-413E-1D49-8910-581D6091920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1210985" y="5531605"/>
            <a:ext cx="983280" cy="7176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2F9934-040E-554A-9F05-C2A69E1A9FC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2194265" y="2023842"/>
            <a:ext cx="393889" cy="640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C8E8CA-9558-974F-BC49-E4CE1E7487C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7868064" y="2097631"/>
            <a:ext cx="393889" cy="640636"/>
          </a:xfrm>
          <a:prstGeom prst="rect">
            <a:avLst/>
          </a:prstGeom>
        </p:spPr>
      </p:pic>
      <p:pic>
        <p:nvPicPr>
          <p:cNvPr id="11" name="Picture 10" descr="A close up of a device&#10;&#10;Description automatically generated">
            <a:extLst>
              <a:ext uri="{FF2B5EF4-FFF2-40B4-BE49-F238E27FC236}">
                <a16:creationId xmlns:a16="http://schemas.microsoft.com/office/drawing/2014/main" id="{04092452-5AB8-AB4D-BF0A-80D5AEFE0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9184" y="2006236"/>
            <a:ext cx="377074" cy="7185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6223411-6760-7647-BA0A-6688F444E802}"/>
              </a:ext>
            </a:extLst>
          </p:cNvPr>
          <p:cNvSpPr txBox="1"/>
          <p:nvPr/>
        </p:nvSpPr>
        <p:spPr>
          <a:xfrm>
            <a:off x="769420" y="1891874"/>
            <a:ext cx="50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708793-4754-9342-8C50-94A19E4FBFA5}"/>
              </a:ext>
            </a:extLst>
          </p:cNvPr>
          <p:cNvSpPr txBox="1"/>
          <p:nvPr/>
        </p:nvSpPr>
        <p:spPr>
          <a:xfrm>
            <a:off x="771300" y="2246625"/>
            <a:ext cx="50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pic>
        <p:nvPicPr>
          <p:cNvPr id="14" name="Picture 1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3E71B3C1-3441-2E46-A90B-31B03730FA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2658" y="1962583"/>
            <a:ext cx="875294" cy="762214"/>
          </a:xfrm>
          <a:prstGeom prst="rect">
            <a:avLst/>
          </a:prstGeom>
        </p:spPr>
      </p:pic>
      <p:pic>
        <p:nvPicPr>
          <p:cNvPr id="15" name="Picture 1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7ADEC87-D755-7A42-8589-44D38745A5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395" y="2026791"/>
            <a:ext cx="1248276" cy="698006"/>
          </a:xfrm>
          <a:prstGeom prst="rect">
            <a:avLst/>
          </a:prstGeom>
        </p:spPr>
      </p:pic>
      <p:pic>
        <p:nvPicPr>
          <p:cNvPr id="16" name="Picture 15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60541195-640E-E84C-8E64-433BFF53D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1609" y="2026791"/>
            <a:ext cx="1248276" cy="698006"/>
          </a:xfrm>
          <a:prstGeom prst="rect">
            <a:avLst/>
          </a:prstGeom>
        </p:spPr>
      </p:pic>
      <p:pic>
        <p:nvPicPr>
          <p:cNvPr id="17" name="Picture 16" descr="A close up of a device&#10;&#10;Description automatically generated">
            <a:extLst>
              <a:ext uri="{FF2B5EF4-FFF2-40B4-BE49-F238E27FC236}">
                <a16:creationId xmlns:a16="http://schemas.microsoft.com/office/drawing/2014/main" id="{520B54DF-9503-C04A-9051-996410B81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8572" y="2006236"/>
            <a:ext cx="377074" cy="718561"/>
          </a:xfrm>
          <a:prstGeom prst="rect">
            <a:avLst/>
          </a:prstGeom>
        </p:spPr>
      </p:pic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49B2D81A-9AEB-5643-B50B-5C94C5B0FB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3871" y="1962583"/>
            <a:ext cx="875294" cy="762214"/>
          </a:xfrm>
          <a:prstGeom prst="rect">
            <a:avLst/>
          </a:prstGeom>
        </p:spPr>
      </p:pic>
      <p:pic>
        <p:nvPicPr>
          <p:cNvPr id="19" name="Picture 18" descr="A close up of a device&#10;&#10;Description automatically generated">
            <a:extLst>
              <a:ext uri="{FF2B5EF4-FFF2-40B4-BE49-F238E27FC236}">
                <a16:creationId xmlns:a16="http://schemas.microsoft.com/office/drawing/2014/main" id="{8ABC089E-CBBA-5A48-B94A-89C2D4E48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5467" y="2006236"/>
            <a:ext cx="377074" cy="71856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427286D-FAA9-4649-B549-978C8405B747}"/>
              </a:ext>
            </a:extLst>
          </p:cNvPr>
          <p:cNvSpPr txBox="1"/>
          <p:nvPr/>
        </p:nvSpPr>
        <p:spPr>
          <a:xfrm>
            <a:off x="767445" y="3718697"/>
            <a:ext cx="50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4B9659-AAB8-BC44-A164-93DA28B54F44}"/>
              </a:ext>
            </a:extLst>
          </p:cNvPr>
          <p:cNvSpPr txBox="1"/>
          <p:nvPr/>
        </p:nvSpPr>
        <p:spPr>
          <a:xfrm>
            <a:off x="769325" y="4073448"/>
            <a:ext cx="50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pic>
        <p:nvPicPr>
          <p:cNvPr id="22" name="Picture 21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CB66C7D2-C419-0F44-B619-75113DF47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470" y="3843393"/>
            <a:ext cx="1248276" cy="698006"/>
          </a:xfrm>
          <a:prstGeom prst="rect">
            <a:avLst/>
          </a:prstGeom>
        </p:spPr>
      </p:pic>
      <p:pic>
        <p:nvPicPr>
          <p:cNvPr id="23" name="Picture 22" descr="A close up of a device&#10;&#10;Description automatically generated">
            <a:extLst>
              <a:ext uri="{FF2B5EF4-FFF2-40B4-BE49-F238E27FC236}">
                <a16:creationId xmlns:a16="http://schemas.microsoft.com/office/drawing/2014/main" id="{4B55C81C-29B1-0247-8156-004DD6EB9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417" y="3822838"/>
            <a:ext cx="377074" cy="718561"/>
          </a:xfrm>
          <a:prstGeom prst="rect">
            <a:avLst/>
          </a:prstGeom>
        </p:spPr>
      </p:pic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528CB06B-8C52-3F44-A9BD-09267C629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560" y="3822838"/>
            <a:ext cx="377074" cy="71856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D5BC0D1-F800-D04B-A707-6781AC98A88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3031757" y="3814205"/>
            <a:ext cx="393889" cy="64063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2C0B25E-7531-E04B-866A-01FBB3FA70D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3892298" y="3830685"/>
            <a:ext cx="393889" cy="640636"/>
          </a:xfrm>
          <a:prstGeom prst="rect">
            <a:avLst/>
          </a:prstGeom>
        </p:spPr>
      </p:pic>
      <p:pic>
        <p:nvPicPr>
          <p:cNvPr id="27" name="Picture 2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E755A709-C8D6-6D4E-96BD-895E00E37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2088" y="3843393"/>
            <a:ext cx="1248276" cy="698006"/>
          </a:xfrm>
          <a:prstGeom prst="rect">
            <a:avLst/>
          </a:prstGeom>
        </p:spPr>
      </p:pic>
      <p:pic>
        <p:nvPicPr>
          <p:cNvPr id="28" name="Picture 2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77C7E6D2-523F-7241-B434-818A3C6039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1456" y="3779185"/>
            <a:ext cx="875294" cy="762214"/>
          </a:xfrm>
          <a:prstGeom prst="rect">
            <a:avLst/>
          </a:prstGeom>
        </p:spPr>
      </p:pic>
      <p:pic>
        <p:nvPicPr>
          <p:cNvPr id="29" name="Picture 28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CDBB3417-63EC-8648-91BB-C0554C0B97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0754" y="3779185"/>
            <a:ext cx="875294" cy="762214"/>
          </a:xfrm>
          <a:prstGeom prst="rect">
            <a:avLst/>
          </a:prstGeom>
        </p:spPr>
      </p:pic>
      <p:pic>
        <p:nvPicPr>
          <p:cNvPr id="30" name="Picture 29" descr="A close up of a device&#10;&#10;Description automatically generated">
            <a:extLst>
              <a:ext uri="{FF2B5EF4-FFF2-40B4-BE49-F238E27FC236}">
                <a16:creationId xmlns:a16="http://schemas.microsoft.com/office/drawing/2014/main" id="{79EE3876-8DCB-BC48-B246-B9E10A552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1334" y="3822838"/>
            <a:ext cx="377074" cy="718561"/>
          </a:xfrm>
          <a:prstGeom prst="rect">
            <a:avLst/>
          </a:prstGeom>
        </p:spPr>
      </p:pic>
      <p:pic>
        <p:nvPicPr>
          <p:cNvPr id="31" name="Picture 30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EB01F7C-48C7-664E-A3DF-C07A4B8912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442" y="3843393"/>
            <a:ext cx="1248276" cy="698006"/>
          </a:xfrm>
          <a:prstGeom prst="rect">
            <a:avLst/>
          </a:prstGeom>
        </p:spPr>
      </p:pic>
      <p:pic>
        <p:nvPicPr>
          <p:cNvPr id="33" name="Picture 32" descr="A close up of a device&#10;&#10;Description automatically generated">
            <a:extLst>
              <a:ext uri="{FF2B5EF4-FFF2-40B4-BE49-F238E27FC236}">
                <a16:creationId xmlns:a16="http://schemas.microsoft.com/office/drawing/2014/main" id="{EA5F17A1-6E31-8147-97A7-E84329E4F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9169" y="3822838"/>
            <a:ext cx="377074" cy="718561"/>
          </a:xfrm>
          <a:prstGeom prst="rect">
            <a:avLst/>
          </a:prstGeom>
        </p:spPr>
      </p:pic>
      <p:pic>
        <p:nvPicPr>
          <p:cNvPr id="35" name="Picture 34" descr="A picture containing table&#10;&#10;Description automatically generated">
            <a:extLst>
              <a:ext uri="{FF2B5EF4-FFF2-40B4-BE49-F238E27FC236}">
                <a16:creationId xmlns:a16="http://schemas.microsoft.com/office/drawing/2014/main" id="{73296364-759F-7342-82AE-A98E2589E6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2391209" y="5531605"/>
            <a:ext cx="983280" cy="71767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F758B080-F6E6-B841-B476-F8F216898A2C}"/>
              </a:ext>
            </a:extLst>
          </p:cNvPr>
          <p:cNvSpPr txBox="1"/>
          <p:nvPr/>
        </p:nvSpPr>
        <p:spPr>
          <a:xfrm>
            <a:off x="777345" y="5391139"/>
            <a:ext cx="50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D3B972E-3409-8E46-A045-61066E418C62}"/>
              </a:ext>
            </a:extLst>
          </p:cNvPr>
          <p:cNvSpPr txBox="1"/>
          <p:nvPr/>
        </p:nvSpPr>
        <p:spPr>
          <a:xfrm>
            <a:off x="779225" y="5745890"/>
            <a:ext cx="50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1B1D9773-8979-C940-8584-289D532B655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3551153" y="5549624"/>
            <a:ext cx="393889" cy="640636"/>
          </a:xfrm>
          <a:prstGeom prst="rect">
            <a:avLst/>
          </a:prstGeom>
        </p:spPr>
      </p:pic>
      <p:pic>
        <p:nvPicPr>
          <p:cNvPr id="39" name="Picture 38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4C7885DF-5E87-4549-9B2B-11ED506F83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9331" y="5487069"/>
            <a:ext cx="875294" cy="762214"/>
          </a:xfrm>
          <a:prstGeom prst="rect">
            <a:avLst/>
          </a:prstGeom>
        </p:spPr>
      </p:pic>
      <p:pic>
        <p:nvPicPr>
          <p:cNvPr id="40" name="Picture 39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7580983D-975B-E045-98CB-837FCE2032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717" y="5487069"/>
            <a:ext cx="875294" cy="762214"/>
          </a:xfrm>
          <a:prstGeom prst="rect">
            <a:avLst/>
          </a:prstGeom>
        </p:spPr>
      </p:pic>
      <p:pic>
        <p:nvPicPr>
          <p:cNvPr id="41" name="Picture 40" descr="A close up of a device&#10;&#10;Description automatically generated">
            <a:extLst>
              <a:ext uri="{FF2B5EF4-FFF2-40B4-BE49-F238E27FC236}">
                <a16:creationId xmlns:a16="http://schemas.microsoft.com/office/drawing/2014/main" id="{749A4CDA-0608-C946-B53C-E6E049051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3297" y="5530722"/>
            <a:ext cx="377074" cy="718561"/>
          </a:xfrm>
          <a:prstGeom prst="rect">
            <a:avLst/>
          </a:prstGeom>
        </p:spPr>
      </p:pic>
      <p:pic>
        <p:nvPicPr>
          <p:cNvPr id="42" name="Picture 41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874984F5-CB56-304B-BED6-3793DF982E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0893" y="5487069"/>
            <a:ext cx="983279" cy="76221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E1618F7-6BA7-994B-ADF3-5671BDE1DA2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7636322" y="5549624"/>
            <a:ext cx="393889" cy="640636"/>
          </a:xfrm>
          <a:prstGeom prst="rect">
            <a:avLst/>
          </a:prstGeom>
        </p:spPr>
      </p:pic>
      <p:pic>
        <p:nvPicPr>
          <p:cNvPr id="44" name="Picture 43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EB7B7D6F-3874-6346-BD40-B8D2D5E1E2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6639" y="5551277"/>
            <a:ext cx="1248276" cy="698006"/>
          </a:xfrm>
          <a:prstGeom prst="rect">
            <a:avLst/>
          </a:prstGeom>
        </p:spPr>
      </p:pic>
      <p:pic>
        <p:nvPicPr>
          <p:cNvPr id="45" name="Picture 4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066AF3F-317B-9640-B51F-03C63F3E0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8577" y="5487069"/>
            <a:ext cx="875294" cy="762214"/>
          </a:xfrm>
          <a:prstGeom prst="rect">
            <a:avLst/>
          </a:prstGeom>
        </p:spPr>
      </p:pic>
      <p:pic>
        <p:nvPicPr>
          <p:cNvPr id="46" name="Picture 45" descr="A close up of a device&#10;&#10;Description automatically generated">
            <a:extLst>
              <a:ext uri="{FF2B5EF4-FFF2-40B4-BE49-F238E27FC236}">
                <a16:creationId xmlns:a16="http://schemas.microsoft.com/office/drawing/2014/main" id="{6355FDCD-9E8A-8A4B-96B0-C54A0D03C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6086" y="5530722"/>
            <a:ext cx="377074" cy="71856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9392BFA-B87C-8C4D-926E-E136864C985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10522718" y="5549624"/>
            <a:ext cx="393889" cy="64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677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74CB21D-C43E-E342-819C-F83DA4FC6A54}"/>
              </a:ext>
            </a:extLst>
          </p:cNvPr>
          <p:cNvSpPr txBox="1"/>
          <p:nvPr/>
        </p:nvSpPr>
        <p:spPr>
          <a:xfrm>
            <a:off x="389467" y="1334675"/>
            <a:ext cx="77893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a.</a:t>
            </a:r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b.</a:t>
            </a:r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c.</a:t>
            </a:r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5C7D9B8A-D406-6F46-9ECB-1D55919BC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068" y="1258111"/>
            <a:ext cx="377074" cy="718561"/>
          </a:xfrm>
          <a:prstGeom prst="rect">
            <a:avLst/>
          </a:prstGeom>
        </p:spPr>
      </p:pic>
      <p:pic>
        <p:nvPicPr>
          <p:cNvPr id="5" name="Picture 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E57884E5-E89F-3E4A-8EFC-991B1CF07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702" y="1278666"/>
            <a:ext cx="1248276" cy="698006"/>
          </a:xfrm>
          <a:prstGeom prst="rect">
            <a:avLst/>
          </a:prstGeom>
        </p:spPr>
      </p:pic>
      <p:pic>
        <p:nvPicPr>
          <p:cNvPr id="6" name="Picture 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B6472526-ED59-8A47-9E24-AF926246C4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6964" y="3031060"/>
            <a:ext cx="983279" cy="762214"/>
          </a:xfrm>
          <a:prstGeom prst="rect">
            <a:avLst/>
          </a:prstGeom>
        </p:spPr>
      </p:pic>
      <p:pic>
        <p:nvPicPr>
          <p:cNvPr id="7" name="Picture 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DC5534DB-7879-2E4D-B394-1AB2201F27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9073" y="1214458"/>
            <a:ext cx="875294" cy="762214"/>
          </a:xfrm>
          <a:prstGeom prst="rect">
            <a:avLst/>
          </a:prstGeom>
        </p:spPr>
      </p:pic>
      <p:pic>
        <p:nvPicPr>
          <p:cNvPr id="8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EB2BE9F9-413E-1D49-8910-581D6091920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1210985" y="4783480"/>
            <a:ext cx="983280" cy="7176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2F9934-040E-554A-9F05-C2A69E1A9FC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2194265" y="1275717"/>
            <a:ext cx="393889" cy="640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C8E8CA-9558-974F-BC49-E4CE1E7487C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7868064" y="1349506"/>
            <a:ext cx="393889" cy="640636"/>
          </a:xfrm>
          <a:prstGeom prst="rect">
            <a:avLst/>
          </a:prstGeom>
        </p:spPr>
      </p:pic>
      <p:pic>
        <p:nvPicPr>
          <p:cNvPr id="11" name="Picture 10" descr="A close up of a device&#10;&#10;Description automatically generated">
            <a:extLst>
              <a:ext uri="{FF2B5EF4-FFF2-40B4-BE49-F238E27FC236}">
                <a16:creationId xmlns:a16="http://schemas.microsoft.com/office/drawing/2014/main" id="{04092452-5AB8-AB4D-BF0A-80D5AEFE0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9184" y="1258111"/>
            <a:ext cx="377074" cy="7185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6223411-6760-7647-BA0A-6688F444E802}"/>
              </a:ext>
            </a:extLst>
          </p:cNvPr>
          <p:cNvSpPr txBox="1"/>
          <p:nvPr/>
        </p:nvSpPr>
        <p:spPr>
          <a:xfrm>
            <a:off x="769420" y="1143749"/>
            <a:ext cx="50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708793-4754-9342-8C50-94A19E4FBFA5}"/>
              </a:ext>
            </a:extLst>
          </p:cNvPr>
          <p:cNvSpPr txBox="1"/>
          <p:nvPr/>
        </p:nvSpPr>
        <p:spPr>
          <a:xfrm>
            <a:off x="771300" y="1498500"/>
            <a:ext cx="50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pic>
        <p:nvPicPr>
          <p:cNvPr id="14" name="Picture 1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3E71B3C1-3441-2E46-A90B-31B03730FA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2658" y="1214458"/>
            <a:ext cx="875294" cy="762214"/>
          </a:xfrm>
          <a:prstGeom prst="rect">
            <a:avLst/>
          </a:prstGeom>
        </p:spPr>
      </p:pic>
      <p:pic>
        <p:nvPicPr>
          <p:cNvPr id="15" name="Picture 1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7ADEC87-D755-7A42-8589-44D38745A5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395" y="1278666"/>
            <a:ext cx="1248276" cy="698006"/>
          </a:xfrm>
          <a:prstGeom prst="rect">
            <a:avLst/>
          </a:prstGeom>
        </p:spPr>
      </p:pic>
      <p:pic>
        <p:nvPicPr>
          <p:cNvPr id="16" name="Picture 15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60541195-640E-E84C-8E64-433BFF53D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1609" y="1278666"/>
            <a:ext cx="1248276" cy="698006"/>
          </a:xfrm>
          <a:prstGeom prst="rect">
            <a:avLst/>
          </a:prstGeom>
        </p:spPr>
      </p:pic>
      <p:pic>
        <p:nvPicPr>
          <p:cNvPr id="17" name="Picture 16" descr="A close up of a device&#10;&#10;Description automatically generated">
            <a:extLst>
              <a:ext uri="{FF2B5EF4-FFF2-40B4-BE49-F238E27FC236}">
                <a16:creationId xmlns:a16="http://schemas.microsoft.com/office/drawing/2014/main" id="{520B54DF-9503-C04A-9051-996410B81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8572" y="1258111"/>
            <a:ext cx="377074" cy="718561"/>
          </a:xfrm>
          <a:prstGeom prst="rect">
            <a:avLst/>
          </a:prstGeom>
        </p:spPr>
      </p:pic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49B2D81A-9AEB-5643-B50B-5C94C5B0FB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3871" y="1214458"/>
            <a:ext cx="875294" cy="762214"/>
          </a:xfrm>
          <a:prstGeom prst="rect">
            <a:avLst/>
          </a:prstGeom>
        </p:spPr>
      </p:pic>
      <p:pic>
        <p:nvPicPr>
          <p:cNvPr id="19" name="Picture 18" descr="A close up of a device&#10;&#10;Description automatically generated">
            <a:extLst>
              <a:ext uri="{FF2B5EF4-FFF2-40B4-BE49-F238E27FC236}">
                <a16:creationId xmlns:a16="http://schemas.microsoft.com/office/drawing/2014/main" id="{8ABC089E-CBBA-5A48-B94A-89C2D4E48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5467" y="1258111"/>
            <a:ext cx="377074" cy="71856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427286D-FAA9-4649-B549-978C8405B747}"/>
              </a:ext>
            </a:extLst>
          </p:cNvPr>
          <p:cNvSpPr txBox="1"/>
          <p:nvPr/>
        </p:nvSpPr>
        <p:spPr>
          <a:xfrm>
            <a:off x="767445" y="2970572"/>
            <a:ext cx="50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4B9659-AAB8-BC44-A164-93DA28B54F44}"/>
              </a:ext>
            </a:extLst>
          </p:cNvPr>
          <p:cNvSpPr txBox="1"/>
          <p:nvPr/>
        </p:nvSpPr>
        <p:spPr>
          <a:xfrm>
            <a:off x="769325" y="3325323"/>
            <a:ext cx="50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pic>
        <p:nvPicPr>
          <p:cNvPr id="22" name="Picture 21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CB66C7D2-C419-0F44-B619-75113DF47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470" y="3095268"/>
            <a:ext cx="1248276" cy="698006"/>
          </a:xfrm>
          <a:prstGeom prst="rect">
            <a:avLst/>
          </a:prstGeom>
        </p:spPr>
      </p:pic>
      <p:pic>
        <p:nvPicPr>
          <p:cNvPr id="23" name="Picture 22" descr="A close up of a device&#10;&#10;Description automatically generated">
            <a:extLst>
              <a:ext uri="{FF2B5EF4-FFF2-40B4-BE49-F238E27FC236}">
                <a16:creationId xmlns:a16="http://schemas.microsoft.com/office/drawing/2014/main" id="{4B55C81C-29B1-0247-8156-004DD6EB9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417" y="3074713"/>
            <a:ext cx="377074" cy="718561"/>
          </a:xfrm>
          <a:prstGeom prst="rect">
            <a:avLst/>
          </a:prstGeom>
        </p:spPr>
      </p:pic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528CB06B-8C52-3F44-A9BD-09267C629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560" y="3074713"/>
            <a:ext cx="377074" cy="71856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D5BC0D1-F800-D04B-A707-6781AC98A88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3031757" y="3066080"/>
            <a:ext cx="393889" cy="64063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2C0B25E-7531-E04B-866A-01FBB3FA70D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3892298" y="3082560"/>
            <a:ext cx="393889" cy="640636"/>
          </a:xfrm>
          <a:prstGeom prst="rect">
            <a:avLst/>
          </a:prstGeom>
        </p:spPr>
      </p:pic>
      <p:pic>
        <p:nvPicPr>
          <p:cNvPr id="27" name="Picture 2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E755A709-C8D6-6D4E-96BD-895E00E37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2088" y="3095268"/>
            <a:ext cx="1248276" cy="698006"/>
          </a:xfrm>
          <a:prstGeom prst="rect">
            <a:avLst/>
          </a:prstGeom>
        </p:spPr>
      </p:pic>
      <p:pic>
        <p:nvPicPr>
          <p:cNvPr id="28" name="Picture 2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77C7E6D2-523F-7241-B434-818A3C6039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1456" y="3031060"/>
            <a:ext cx="875294" cy="762214"/>
          </a:xfrm>
          <a:prstGeom prst="rect">
            <a:avLst/>
          </a:prstGeom>
        </p:spPr>
      </p:pic>
      <p:pic>
        <p:nvPicPr>
          <p:cNvPr id="29" name="Picture 28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CDBB3417-63EC-8648-91BB-C0554C0B97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0754" y="3031060"/>
            <a:ext cx="875294" cy="762214"/>
          </a:xfrm>
          <a:prstGeom prst="rect">
            <a:avLst/>
          </a:prstGeom>
        </p:spPr>
      </p:pic>
      <p:pic>
        <p:nvPicPr>
          <p:cNvPr id="30" name="Picture 29" descr="A close up of a device&#10;&#10;Description automatically generated">
            <a:extLst>
              <a:ext uri="{FF2B5EF4-FFF2-40B4-BE49-F238E27FC236}">
                <a16:creationId xmlns:a16="http://schemas.microsoft.com/office/drawing/2014/main" id="{79EE3876-8DCB-BC48-B246-B9E10A552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1334" y="3074713"/>
            <a:ext cx="377074" cy="718561"/>
          </a:xfrm>
          <a:prstGeom prst="rect">
            <a:avLst/>
          </a:prstGeom>
        </p:spPr>
      </p:pic>
      <p:pic>
        <p:nvPicPr>
          <p:cNvPr id="31" name="Picture 30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EB01F7C-48C7-664E-A3DF-C07A4B8912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442" y="3095268"/>
            <a:ext cx="1248276" cy="698006"/>
          </a:xfrm>
          <a:prstGeom prst="rect">
            <a:avLst/>
          </a:prstGeom>
        </p:spPr>
      </p:pic>
      <p:pic>
        <p:nvPicPr>
          <p:cNvPr id="33" name="Picture 32" descr="A close up of a device&#10;&#10;Description automatically generated">
            <a:extLst>
              <a:ext uri="{FF2B5EF4-FFF2-40B4-BE49-F238E27FC236}">
                <a16:creationId xmlns:a16="http://schemas.microsoft.com/office/drawing/2014/main" id="{EA5F17A1-6E31-8147-97A7-E84329E4F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9169" y="3074713"/>
            <a:ext cx="377074" cy="718561"/>
          </a:xfrm>
          <a:prstGeom prst="rect">
            <a:avLst/>
          </a:prstGeom>
        </p:spPr>
      </p:pic>
      <p:pic>
        <p:nvPicPr>
          <p:cNvPr id="35" name="Picture 34" descr="A picture containing table&#10;&#10;Description automatically generated">
            <a:extLst>
              <a:ext uri="{FF2B5EF4-FFF2-40B4-BE49-F238E27FC236}">
                <a16:creationId xmlns:a16="http://schemas.microsoft.com/office/drawing/2014/main" id="{73296364-759F-7342-82AE-A98E2589E6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2391209" y="4783480"/>
            <a:ext cx="983280" cy="71767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F758B080-F6E6-B841-B476-F8F216898A2C}"/>
              </a:ext>
            </a:extLst>
          </p:cNvPr>
          <p:cNvSpPr txBox="1"/>
          <p:nvPr/>
        </p:nvSpPr>
        <p:spPr>
          <a:xfrm>
            <a:off x="777345" y="4643014"/>
            <a:ext cx="50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D3B972E-3409-8E46-A045-61066E418C62}"/>
              </a:ext>
            </a:extLst>
          </p:cNvPr>
          <p:cNvSpPr txBox="1"/>
          <p:nvPr/>
        </p:nvSpPr>
        <p:spPr>
          <a:xfrm>
            <a:off x="779225" y="4997765"/>
            <a:ext cx="500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1B1D9773-8979-C940-8584-289D532B655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3551153" y="4801499"/>
            <a:ext cx="393889" cy="640636"/>
          </a:xfrm>
          <a:prstGeom prst="rect">
            <a:avLst/>
          </a:prstGeom>
        </p:spPr>
      </p:pic>
      <p:pic>
        <p:nvPicPr>
          <p:cNvPr id="39" name="Picture 38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4C7885DF-5E87-4549-9B2B-11ED506F83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9331" y="4738944"/>
            <a:ext cx="875294" cy="762214"/>
          </a:xfrm>
          <a:prstGeom prst="rect">
            <a:avLst/>
          </a:prstGeom>
        </p:spPr>
      </p:pic>
      <p:pic>
        <p:nvPicPr>
          <p:cNvPr id="40" name="Picture 39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7580983D-975B-E045-98CB-837FCE2032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717" y="4738944"/>
            <a:ext cx="875294" cy="762214"/>
          </a:xfrm>
          <a:prstGeom prst="rect">
            <a:avLst/>
          </a:prstGeom>
        </p:spPr>
      </p:pic>
      <p:pic>
        <p:nvPicPr>
          <p:cNvPr id="41" name="Picture 40" descr="A close up of a device&#10;&#10;Description automatically generated">
            <a:extLst>
              <a:ext uri="{FF2B5EF4-FFF2-40B4-BE49-F238E27FC236}">
                <a16:creationId xmlns:a16="http://schemas.microsoft.com/office/drawing/2014/main" id="{749A4CDA-0608-C946-B53C-E6E049051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3297" y="4782597"/>
            <a:ext cx="377074" cy="718561"/>
          </a:xfrm>
          <a:prstGeom prst="rect">
            <a:avLst/>
          </a:prstGeom>
        </p:spPr>
      </p:pic>
      <p:pic>
        <p:nvPicPr>
          <p:cNvPr id="42" name="Picture 41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874984F5-CB56-304B-BED6-3793DF982E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0893" y="4738944"/>
            <a:ext cx="983279" cy="76221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E1618F7-6BA7-994B-ADF3-5671BDE1DA2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7636322" y="4801499"/>
            <a:ext cx="393889" cy="640636"/>
          </a:xfrm>
          <a:prstGeom prst="rect">
            <a:avLst/>
          </a:prstGeom>
        </p:spPr>
      </p:pic>
      <p:pic>
        <p:nvPicPr>
          <p:cNvPr id="44" name="Picture 43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EB7B7D6F-3874-6346-BD40-B8D2D5E1E2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6639" y="4803152"/>
            <a:ext cx="1248276" cy="698006"/>
          </a:xfrm>
          <a:prstGeom prst="rect">
            <a:avLst/>
          </a:prstGeom>
        </p:spPr>
      </p:pic>
      <p:pic>
        <p:nvPicPr>
          <p:cNvPr id="45" name="Picture 4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066AF3F-317B-9640-B51F-03C63F3E0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8577" y="4738944"/>
            <a:ext cx="875294" cy="762214"/>
          </a:xfrm>
          <a:prstGeom prst="rect">
            <a:avLst/>
          </a:prstGeom>
        </p:spPr>
      </p:pic>
      <p:pic>
        <p:nvPicPr>
          <p:cNvPr id="46" name="Picture 45" descr="A close up of a device&#10;&#10;Description automatically generated">
            <a:extLst>
              <a:ext uri="{FF2B5EF4-FFF2-40B4-BE49-F238E27FC236}">
                <a16:creationId xmlns:a16="http://schemas.microsoft.com/office/drawing/2014/main" id="{6355FDCD-9E8A-8A4B-96B0-C54A0D03C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6086" y="4782597"/>
            <a:ext cx="377074" cy="71856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9392BFA-B87C-8C4D-926E-E136864C985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10522718" y="4801499"/>
            <a:ext cx="393889" cy="64063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81B97BBA-577A-5E41-AB14-6967991DAAC2}"/>
              </a:ext>
            </a:extLst>
          </p:cNvPr>
          <p:cNvSpPr txBox="1"/>
          <p:nvPr/>
        </p:nvSpPr>
        <p:spPr>
          <a:xfrm>
            <a:off x="2197692" y="1916266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2209FA2-7757-EA4E-8FCD-A75FDF3D6F01}"/>
              </a:ext>
            </a:extLst>
          </p:cNvPr>
          <p:cNvSpPr/>
          <p:nvPr/>
        </p:nvSpPr>
        <p:spPr>
          <a:xfrm>
            <a:off x="1168949" y="5421247"/>
            <a:ext cx="12327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½  ¼ ¼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CA5E579-B605-8C4A-9A32-5CE32BB4C95B}"/>
              </a:ext>
            </a:extLst>
          </p:cNvPr>
          <p:cNvSpPr/>
          <p:nvPr/>
        </p:nvSpPr>
        <p:spPr>
          <a:xfrm>
            <a:off x="4012240" y="5421247"/>
            <a:ext cx="926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½   ½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C6272F4-2C7E-B74A-9741-93BE1095D661}"/>
              </a:ext>
            </a:extLst>
          </p:cNvPr>
          <p:cNvSpPr txBox="1"/>
          <p:nvPr/>
        </p:nvSpPr>
        <p:spPr>
          <a:xfrm>
            <a:off x="5830567" y="1916266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FC8C85F-0B1E-8246-8DD9-B3CD6152626C}"/>
              </a:ext>
            </a:extLst>
          </p:cNvPr>
          <p:cNvSpPr/>
          <p:nvPr/>
        </p:nvSpPr>
        <p:spPr>
          <a:xfrm>
            <a:off x="6526799" y="5421247"/>
            <a:ext cx="10576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¼ ¼ ½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372D439-022B-2742-87BE-6E8809FDC7C4}"/>
              </a:ext>
            </a:extLst>
          </p:cNvPr>
          <p:cNvSpPr/>
          <p:nvPr/>
        </p:nvSpPr>
        <p:spPr>
          <a:xfrm>
            <a:off x="6394009" y="1916266"/>
            <a:ext cx="14147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¼ ¼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en-US" sz="2800" b="1" dirty="0">
                <a:solidFill>
                  <a:srgbClr val="002060"/>
                </a:solidFill>
              </a:rPr>
              <a:t>¼ ¼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8CA47AB-A3DE-9542-91B9-E24426D5E24C}"/>
              </a:ext>
            </a:extLst>
          </p:cNvPr>
          <p:cNvSpPr txBox="1"/>
          <p:nvPr/>
        </p:nvSpPr>
        <p:spPr>
          <a:xfrm>
            <a:off x="9717247" y="1916266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69C8F1-FFFF-2A42-BFB6-E86EB5F431CC}"/>
              </a:ext>
            </a:extLst>
          </p:cNvPr>
          <p:cNvSpPr txBox="1"/>
          <p:nvPr/>
        </p:nvSpPr>
        <p:spPr>
          <a:xfrm>
            <a:off x="11392968" y="1916266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CF71634-A8E9-1447-BB78-200184100828}"/>
              </a:ext>
            </a:extLst>
          </p:cNvPr>
          <p:cNvSpPr/>
          <p:nvPr/>
        </p:nvSpPr>
        <p:spPr>
          <a:xfrm>
            <a:off x="2331126" y="5421247"/>
            <a:ext cx="12327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½  ¼ ¼ 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BECF154-541C-914C-8994-68280E0DF4DE}"/>
              </a:ext>
            </a:extLst>
          </p:cNvPr>
          <p:cNvSpPr/>
          <p:nvPr/>
        </p:nvSpPr>
        <p:spPr>
          <a:xfrm>
            <a:off x="5080864" y="5421247"/>
            <a:ext cx="926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½   ½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508CFFD-674E-5741-911D-606448F097E4}"/>
              </a:ext>
            </a:extLst>
          </p:cNvPr>
          <p:cNvSpPr/>
          <p:nvPr/>
        </p:nvSpPr>
        <p:spPr>
          <a:xfrm>
            <a:off x="9483762" y="5421247"/>
            <a:ext cx="926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½   ½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A69E97B-7851-4848-8924-2E337CFCF538}"/>
              </a:ext>
            </a:extLst>
          </p:cNvPr>
          <p:cNvSpPr/>
          <p:nvPr/>
        </p:nvSpPr>
        <p:spPr>
          <a:xfrm>
            <a:off x="1143931" y="1916266"/>
            <a:ext cx="926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½   ½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5DBAD61-88A9-A343-9B46-B0FE3A1D5F06}"/>
              </a:ext>
            </a:extLst>
          </p:cNvPr>
          <p:cNvSpPr/>
          <p:nvPr/>
        </p:nvSpPr>
        <p:spPr>
          <a:xfrm>
            <a:off x="4727405" y="1916266"/>
            <a:ext cx="926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½   ½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5466A5A-4FB3-834F-8374-AB7417DD8094}"/>
              </a:ext>
            </a:extLst>
          </p:cNvPr>
          <p:cNvSpPr/>
          <p:nvPr/>
        </p:nvSpPr>
        <p:spPr>
          <a:xfrm>
            <a:off x="10346517" y="1916266"/>
            <a:ext cx="926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½   ½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C503434-6D7E-9F49-9419-CD1673E0C217}"/>
              </a:ext>
            </a:extLst>
          </p:cNvPr>
          <p:cNvSpPr/>
          <p:nvPr/>
        </p:nvSpPr>
        <p:spPr>
          <a:xfrm>
            <a:off x="6720949" y="3706716"/>
            <a:ext cx="926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½   ½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E1EE10E-B26F-9B4C-B08B-B6EDF88DA82E}"/>
              </a:ext>
            </a:extLst>
          </p:cNvPr>
          <p:cNvSpPr/>
          <p:nvPr/>
        </p:nvSpPr>
        <p:spPr>
          <a:xfrm>
            <a:off x="5720486" y="3706716"/>
            <a:ext cx="926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½   ½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3CD3BF-E49D-EA4D-90D0-F62D20987BD6}"/>
              </a:ext>
            </a:extLst>
          </p:cNvPr>
          <p:cNvSpPr txBox="1"/>
          <p:nvPr/>
        </p:nvSpPr>
        <p:spPr>
          <a:xfrm>
            <a:off x="328704" y="375600"/>
            <a:ext cx="2251713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Answers?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E9E2D52-55EE-9040-8901-12C460AA4439}"/>
              </a:ext>
            </a:extLst>
          </p:cNvPr>
          <p:cNvSpPr txBox="1"/>
          <p:nvPr/>
        </p:nvSpPr>
        <p:spPr>
          <a:xfrm>
            <a:off x="2623316" y="1916266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D14370B-1755-CE4E-A292-F521DFBCEC88}"/>
              </a:ext>
            </a:extLst>
          </p:cNvPr>
          <p:cNvSpPr txBox="1"/>
          <p:nvPr/>
        </p:nvSpPr>
        <p:spPr>
          <a:xfrm>
            <a:off x="7864772" y="1916266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5F4A7D1-7C65-9141-A3EE-E74C9D86F731}"/>
              </a:ext>
            </a:extLst>
          </p:cNvPr>
          <p:cNvSpPr/>
          <p:nvPr/>
        </p:nvSpPr>
        <p:spPr>
          <a:xfrm>
            <a:off x="8280048" y="1916266"/>
            <a:ext cx="14147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¼ ¼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en-US" sz="2800" b="1" dirty="0">
                <a:solidFill>
                  <a:srgbClr val="002060"/>
                </a:solidFill>
              </a:rPr>
              <a:t>¼ ¼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2667006-138F-534E-9EBC-9CD4B084180C}"/>
              </a:ext>
            </a:extLst>
          </p:cNvPr>
          <p:cNvSpPr/>
          <p:nvPr/>
        </p:nvSpPr>
        <p:spPr>
          <a:xfrm>
            <a:off x="1152979" y="3706716"/>
            <a:ext cx="14147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¼ ¼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en-US" sz="2800" b="1" dirty="0">
                <a:solidFill>
                  <a:srgbClr val="002060"/>
                </a:solidFill>
              </a:rPr>
              <a:t>¼ ¼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C94E69E-CA2E-6B40-BE98-4D5DC793EB73}"/>
              </a:ext>
            </a:extLst>
          </p:cNvPr>
          <p:cNvSpPr/>
          <p:nvPr/>
        </p:nvSpPr>
        <p:spPr>
          <a:xfrm>
            <a:off x="4286187" y="3706716"/>
            <a:ext cx="14147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¼ ¼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en-US" sz="2800" b="1" dirty="0">
                <a:solidFill>
                  <a:srgbClr val="002060"/>
                </a:solidFill>
              </a:rPr>
              <a:t>¼ ¼ 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6D7E92D-F890-3945-8B02-3B640C1A2F8A}"/>
              </a:ext>
            </a:extLst>
          </p:cNvPr>
          <p:cNvSpPr/>
          <p:nvPr/>
        </p:nvSpPr>
        <p:spPr>
          <a:xfrm>
            <a:off x="9297991" y="3706716"/>
            <a:ext cx="14147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¼ ¼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en-US" sz="2800" b="1" dirty="0">
                <a:solidFill>
                  <a:srgbClr val="002060"/>
                </a:solidFill>
              </a:rPr>
              <a:t>¼ ¼ 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E6FB729-28BF-0742-B3F3-854417043374}"/>
              </a:ext>
            </a:extLst>
          </p:cNvPr>
          <p:cNvSpPr/>
          <p:nvPr/>
        </p:nvSpPr>
        <p:spPr>
          <a:xfrm>
            <a:off x="8084502" y="5421247"/>
            <a:ext cx="14147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¼ ¼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en-US" sz="2800" b="1" dirty="0">
                <a:solidFill>
                  <a:srgbClr val="002060"/>
                </a:solidFill>
              </a:rPr>
              <a:t>¼ ¼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93AD6F2-0300-0942-B387-FF4650DC2C7C}"/>
              </a:ext>
            </a:extLst>
          </p:cNvPr>
          <p:cNvSpPr/>
          <p:nvPr/>
        </p:nvSpPr>
        <p:spPr>
          <a:xfrm>
            <a:off x="3244455" y="1916266"/>
            <a:ext cx="14147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¼ ¼</a:t>
            </a:r>
            <a:r>
              <a:rPr lang="en-US" sz="1600" b="1" dirty="0">
                <a:solidFill>
                  <a:srgbClr val="002060"/>
                </a:solidFill>
              </a:rPr>
              <a:t> </a:t>
            </a:r>
            <a:r>
              <a:rPr lang="en-US" sz="2800" b="1" dirty="0">
                <a:solidFill>
                  <a:srgbClr val="002060"/>
                </a:solidFill>
              </a:rPr>
              <a:t>¼ ¼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798B191-4C45-124C-8966-717CE5D64715}"/>
              </a:ext>
            </a:extLst>
          </p:cNvPr>
          <p:cNvSpPr txBox="1"/>
          <p:nvPr/>
        </p:nvSpPr>
        <p:spPr>
          <a:xfrm>
            <a:off x="2565128" y="3706716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4728FCD-7C7C-BC4E-91B3-FFFAAD136003}"/>
              </a:ext>
            </a:extLst>
          </p:cNvPr>
          <p:cNvSpPr txBox="1"/>
          <p:nvPr/>
        </p:nvSpPr>
        <p:spPr>
          <a:xfrm>
            <a:off x="3036525" y="3706716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2451961-2FB3-554B-AB21-0E41316F56D9}"/>
              </a:ext>
            </a:extLst>
          </p:cNvPr>
          <p:cNvSpPr txBox="1"/>
          <p:nvPr/>
        </p:nvSpPr>
        <p:spPr>
          <a:xfrm>
            <a:off x="3456056" y="3706716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601141F-C714-7F4A-92BC-B3E5511F0C7F}"/>
              </a:ext>
            </a:extLst>
          </p:cNvPr>
          <p:cNvSpPr txBox="1"/>
          <p:nvPr/>
        </p:nvSpPr>
        <p:spPr>
          <a:xfrm>
            <a:off x="3915578" y="3706716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D112C16-F6EE-4C43-9B4C-543014AAAFFD}"/>
              </a:ext>
            </a:extLst>
          </p:cNvPr>
          <p:cNvSpPr txBox="1"/>
          <p:nvPr/>
        </p:nvSpPr>
        <p:spPr>
          <a:xfrm>
            <a:off x="7737707" y="3706716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F10446F-AB73-3746-A834-F7EB419C2AD0}"/>
              </a:ext>
            </a:extLst>
          </p:cNvPr>
          <p:cNvSpPr/>
          <p:nvPr/>
        </p:nvSpPr>
        <p:spPr>
          <a:xfrm>
            <a:off x="8190508" y="3706716"/>
            <a:ext cx="205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¼ ¼ ½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E30648B-7D16-A945-A628-305192348C68}"/>
              </a:ext>
            </a:extLst>
          </p:cNvPr>
          <p:cNvSpPr txBox="1"/>
          <p:nvPr/>
        </p:nvSpPr>
        <p:spPr>
          <a:xfrm>
            <a:off x="10729169" y="3706716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37C4481-824A-5F41-B4FF-F35BCDD443CD}"/>
              </a:ext>
            </a:extLst>
          </p:cNvPr>
          <p:cNvSpPr txBox="1"/>
          <p:nvPr/>
        </p:nvSpPr>
        <p:spPr>
          <a:xfrm>
            <a:off x="3541401" y="5421247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61CBC62-2F38-A945-BBE3-2CAD3D2E07C3}"/>
              </a:ext>
            </a:extLst>
          </p:cNvPr>
          <p:cNvSpPr txBox="1"/>
          <p:nvPr/>
        </p:nvSpPr>
        <p:spPr>
          <a:xfrm>
            <a:off x="6103297" y="5421247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4E1BEE7-2584-BB43-B548-D5C7A54BECA4}"/>
              </a:ext>
            </a:extLst>
          </p:cNvPr>
          <p:cNvSpPr txBox="1"/>
          <p:nvPr/>
        </p:nvSpPr>
        <p:spPr>
          <a:xfrm>
            <a:off x="7643972" y="5421247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96086D0-ECBD-A343-9DDA-2E6C366EE89E}"/>
              </a:ext>
            </a:extLst>
          </p:cNvPr>
          <p:cNvSpPr txBox="1"/>
          <p:nvPr/>
        </p:nvSpPr>
        <p:spPr>
          <a:xfrm>
            <a:off x="10522718" y="5421247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BC2DE49-1141-7D46-9332-735EC5F26484}"/>
              </a:ext>
            </a:extLst>
          </p:cNvPr>
          <p:cNvSpPr txBox="1"/>
          <p:nvPr/>
        </p:nvSpPr>
        <p:spPr>
          <a:xfrm>
            <a:off x="10986270" y="5421247"/>
            <a:ext cx="5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1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E70567C-5C72-F449-9FEE-0A7AC1F394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29155" y="1301524"/>
            <a:ext cx="127000" cy="73660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E3BE8F5E-93FC-0448-B891-0829630C00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2358" y="1301524"/>
            <a:ext cx="127000" cy="7366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4591570A-011F-3B44-B0D2-ACB771803C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95073" y="1301524"/>
            <a:ext cx="127000" cy="736600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31F6DA5D-F0D2-1A4E-BEFE-4777D8A19B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92018" y="1301524"/>
            <a:ext cx="127000" cy="736600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6D20B9CF-B144-5341-874A-6F36794FDD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26091" y="3108091"/>
            <a:ext cx="127000" cy="7366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51E1C8CD-B14E-464B-9240-305DBB3F73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36450" y="3108091"/>
            <a:ext cx="127000" cy="7366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8D58C9CF-F786-E749-9FA6-252A6951BB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75665" y="3108091"/>
            <a:ext cx="127000" cy="7366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F378E40A-0D1D-724C-A4EF-E624CB1A04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8577" y="4783855"/>
            <a:ext cx="127000" cy="7366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BF947085-8837-5F44-91F7-4FE74557AE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76574" y="4783855"/>
            <a:ext cx="127000" cy="736600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24178A81-C717-B240-A276-507FD83BD4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49564" y="4783855"/>
            <a:ext cx="127000" cy="7366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639A47C2-9FCC-7D46-95EA-3D3CB39DAF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7502" y="4783855"/>
            <a:ext cx="127000" cy="7366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0A8A8818-B91B-1E41-B37E-F2D91AECE2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76859" y="4783855"/>
            <a:ext cx="127000" cy="7366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97DB0E69-653F-D948-A03C-EF37E78585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57475" y="4783855"/>
            <a:ext cx="1270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43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DF74C5E-B507-D84C-80DE-80FDC37F729B}"/>
              </a:ext>
            </a:extLst>
          </p:cNvPr>
          <p:cNvSpPr/>
          <p:nvPr/>
        </p:nvSpPr>
        <p:spPr>
          <a:xfrm>
            <a:off x="0" y="16443"/>
            <a:ext cx="7908996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Things we can do to make it easier: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06B076-404C-0043-8396-0E0D5766C50F}"/>
              </a:ext>
            </a:extLst>
          </p:cNvPr>
          <p:cNvSpPr/>
          <p:nvPr/>
        </p:nvSpPr>
        <p:spPr>
          <a:xfrm>
            <a:off x="0" y="970550"/>
            <a:ext cx="10819803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2. </a:t>
            </a:r>
            <a:r>
              <a:rPr lang="en-US" sz="4000" b="1" dirty="0">
                <a:solidFill>
                  <a:srgbClr val="FFFF00"/>
                </a:solidFill>
              </a:rPr>
              <a:t>Vocalising</a:t>
            </a:r>
            <a:r>
              <a:rPr lang="en-US" sz="4000" b="1" dirty="0">
                <a:solidFill>
                  <a:schemeClr val="bg1"/>
                </a:solidFill>
              </a:rPr>
              <a:t> the rhythms before we clap them: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C7FD22-BC65-704F-B26C-1406F990AD52}"/>
              </a:ext>
            </a:extLst>
          </p:cNvPr>
          <p:cNvSpPr/>
          <p:nvPr/>
        </p:nvSpPr>
        <p:spPr>
          <a:xfrm>
            <a:off x="237065" y="2888503"/>
            <a:ext cx="11684001" cy="33855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en-US" sz="1400" dirty="0"/>
          </a:p>
          <a:p>
            <a:r>
              <a:rPr lang="en-US" sz="4000" dirty="0"/>
              <a:t>Each time we play a </a:t>
            </a:r>
            <a:r>
              <a:rPr lang="en-US" sz="4000" b="1" dirty="0"/>
              <a:t>crotchet  </a:t>
            </a:r>
            <a:r>
              <a:rPr lang="en-US" sz="4000" dirty="0"/>
              <a:t>     we are playing a </a:t>
            </a:r>
            <a:r>
              <a:rPr lang="en-US" sz="4000" b="1" dirty="0"/>
              <a:t>single note/clap per beat.</a:t>
            </a:r>
          </a:p>
          <a:p>
            <a:r>
              <a:rPr lang="en-US" sz="4000" dirty="0"/>
              <a:t>Therefore we say a word that has </a:t>
            </a:r>
            <a:r>
              <a:rPr lang="en-US" sz="4000" b="1" dirty="0"/>
              <a:t>one syllable – or one sound.</a:t>
            </a:r>
          </a:p>
          <a:p>
            <a:r>
              <a:rPr lang="en-US" sz="4000" dirty="0"/>
              <a:t>A drink that has </a:t>
            </a:r>
            <a:r>
              <a:rPr lang="en-US" sz="4000" b="1" dirty="0"/>
              <a:t>one syllable?</a:t>
            </a:r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6E1AF987-380F-C047-8DF7-691520C7B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5591" y="2917112"/>
            <a:ext cx="402408" cy="74083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A7A9AB6-6523-7A41-A543-FE87A89699AE}"/>
              </a:ext>
            </a:extLst>
          </p:cNvPr>
          <p:cNvSpPr/>
          <p:nvPr/>
        </p:nvSpPr>
        <p:spPr>
          <a:xfrm>
            <a:off x="8538989" y="5273996"/>
            <a:ext cx="1337136" cy="830997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TEA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CD28D4-B378-9943-9713-5C7A3E88075E}"/>
              </a:ext>
            </a:extLst>
          </p:cNvPr>
          <p:cNvSpPr/>
          <p:nvPr/>
        </p:nvSpPr>
        <p:spPr>
          <a:xfrm>
            <a:off x="2535824" y="1902969"/>
            <a:ext cx="6671733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Using </a:t>
            </a:r>
            <a:r>
              <a:rPr lang="en-US" sz="4000" b="1" dirty="0">
                <a:solidFill>
                  <a:srgbClr val="FFFF00"/>
                </a:solidFill>
              </a:rPr>
              <a:t>‘Rhythm Drink Words’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80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6106B076-404C-0043-8396-0E0D5766C50F}"/>
              </a:ext>
            </a:extLst>
          </p:cNvPr>
          <p:cNvSpPr/>
          <p:nvPr/>
        </p:nvSpPr>
        <p:spPr>
          <a:xfrm>
            <a:off x="34464" y="131690"/>
            <a:ext cx="10819803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2. </a:t>
            </a:r>
            <a:r>
              <a:rPr lang="en-US" sz="4000" b="1" dirty="0">
                <a:solidFill>
                  <a:srgbClr val="FFFF00"/>
                </a:solidFill>
              </a:rPr>
              <a:t>Vocalising</a:t>
            </a:r>
            <a:r>
              <a:rPr lang="en-US" sz="4000" b="1" dirty="0">
                <a:solidFill>
                  <a:schemeClr val="bg1"/>
                </a:solidFill>
              </a:rPr>
              <a:t> the rhythms before we clap them: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C7FD22-BC65-704F-B26C-1406F990AD52}"/>
              </a:ext>
            </a:extLst>
          </p:cNvPr>
          <p:cNvSpPr/>
          <p:nvPr/>
        </p:nvSpPr>
        <p:spPr>
          <a:xfrm>
            <a:off x="237065" y="1059720"/>
            <a:ext cx="11684001" cy="33855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en-US" sz="1400" dirty="0"/>
          </a:p>
          <a:p>
            <a:r>
              <a:rPr lang="en-US" sz="4000" dirty="0"/>
              <a:t>Each time we play 2 </a:t>
            </a:r>
            <a:r>
              <a:rPr lang="en-US" sz="4000" b="1" dirty="0"/>
              <a:t>quavers  </a:t>
            </a:r>
            <a:r>
              <a:rPr lang="en-US" sz="4000" dirty="0"/>
              <a:t>         we are playing </a:t>
            </a:r>
            <a:r>
              <a:rPr lang="en-US" sz="4000" b="1" dirty="0"/>
              <a:t>two notes/claps per beat.</a:t>
            </a:r>
          </a:p>
          <a:p>
            <a:r>
              <a:rPr lang="en-US" sz="4000" dirty="0"/>
              <a:t>Therefore we say a word that has </a:t>
            </a:r>
            <a:r>
              <a:rPr lang="en-US" sz="4000" b="1" dirty="0"/>
              <a:t>two syllables – or two sounds:</a:t>
            </a:r>
          </a:p>
          <a:p>
            <a:r>
              <a:rPr lang="en-US" sz="4000" dirty="0"/>
              <a:t>A drink that has </a:t>
            </a:r>
            <a:r>
              <a:rPr lang="en-US" sz="4000" b="1" dirty="0"/>
              <a:t>two syllables?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7A9AB6-6523-7A41-A543-FE87A89699AE}"/>
              </a:ext>
            </a:extLst>
          </p:cNvPr>
          <p:cNvSpPr/>
          <p:nvPr/>
        </p:nvSpPr>
        <p:spPr>
          <a:xfrm>
            <a:off x="8074764" y="3429000"/>
            <a:ext cx="2164874" cy="830997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800" b="1" dirty="0"/>
              <a:t>COFFEE</a:t>
            </a:r>
          </a:p>
        </p:txBody>
      </p:sp>
      <p:pic>
        <p:nvPicPr>
          <p:cNvPr id="7" name="Picture 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234A9681-C292-2E45-B47B-93E09C028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753" y="1110256"/>
            <a:ext cx="1036838" cy="77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6106B076-404C-0043-8396-0E0D5766C50F}"/>
              </a:ext>
            </a:extLst>
          </p:cNvPr>
          <p:cNvSpPr/>
          <p:nvPr/>
        </p:nvSpPr>
        <p:spPr>
          <a:xfrm>
            <a:off x="34464" y="131690"/>
            <a:ext cx="10819803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Vocalising</a:t>
            </a:r>
            <a:r>
              <a:rPr lang="en-US" sz="4000" b="1" dirty="0">
                <a:solidFill>
                  <a:schemeClr val="bg1"/>
                </a:solidFill>
              </a:rPr>
              <a:t> the rhythms before we clap them: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C7FD22-BC65-704F-B26C-1406F990AD52}"/>
              </a:ext>
            </a:extLst>
          </p:cNvPr>
          <p:cNvSpPr/>
          <p:nvPr/>
        </p:nvSpPr>
        <p:spPr>
          <a:xfrm>
            <a:off x="237065" y="1059720"/>
            <a:ext cx="11684001" cy="33855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en-US" sz="1400" dirty="0"/>
          </a:p>
          <a:p>
            <a:r>
              <a:rPr lang="en-US" sz="4000" dirty="0"/>
              <a:t>Each time we play </a:t>
            </a:r>
            <a:r>
              <a:rPr lang="en-US" sz="4000" b="1" dirty="0"/>
              <a:t>4 semiquavers  </a:t>
            </a:r>
            <a:r>
              <a:rPr lang="en-US" sz="4000" dirty="0"/>
              <a:t>               we are playing </a:t>
            </a:r>
            <a:r>
              <a:rPr lang="en-US" sz="4000" b="1" dirty="0"/>
              <a:t>four notes/claps per beat.</a:t>
            </a:r>
          </a:p>
          <a:p>
            <a:r>
              <a:rPr lang="en-US" sz="4000" dirty="0"/>
              <a:t>Therefore we say a word that has </a:t>
            </a:r>
            <a:r>
              <a:rPr lang="en-US" sz="4000" b="1" dirty="0"/>
              <a:t>four syllables – or four sounds:</a:t>
            </a:r>
          </a:p>
          <a:p>
            <a:r>
              <a:rPr lang="en-US" sz="4000" dirty="0"/>
              <a:t>A drink that has </a:t>
            </a:r>
            <a:r>
              <a:rPr lang="en-US" sz="4000" b="1" dirty="0"/>
              <a:t>four syllables?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7A9AB6-6523-7A41-A543-FE87A89699AE}"/>
              </a:ext>
            </a:extLst>
          </p:cNvPr>
          <p:cNvSpPr/>
          <p:nvPr/>
        </p:nvSpPr>
        <p:spPr>
          <a:xfrm>
            <a:off x="8255362" y="3429000"/>
            <a:ext cx="2995904" cy="830997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COCACOLA</a:t>
            </a:r>
          </a:p>
        </p:txBody>
      </p:sp>
      <p:pic>
        <p:nvPicPr>
          <p:cNvPr id="6" name="Picture 5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5C26486F-EC14-6C44-AA2C-47D6E4AF4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332" y="1194001"/>
            <a:ext cx="1367128" cy="70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049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6106B076-404C-0043-8396-0E0D5766C50F}"/>
              </a:ext>
            </a:extLst>
          </p:cNvPr>
          <p:cNvSpPr/>
          <p:nvPr/>
        </p:nvSpPr>
        <p:spPr>
          <a:xfrm>
            <a:off x="34464" y="131690"/>
            <a:ext cx="10819803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Vocalising</a:t>
            </a:r>
            <a:r>
              <a:rPr lang="en-US" sz="4000" b="1" dirty="0">
                <a:solidFill>
                  <a:schemeClr val="bg1"/>
                </a:solidFill>
              </a:rPr>
              <a:t> the rhythms before we clap them: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C7FD22-BC65-704F-B26C-1406F990AD52}"/>
              </a:ext>
            </a:extLst>
          </p:cNvPr>
          <p:cNvSpPr/>
          <p:nvPr/>
        </p:nvSpPr>
        <p:spPr>
          <a:xfrm>
            <a:off x="85263" y="1059720"/>
            <a:ext cx="12039003" cy="52322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en-US" sz="1400" dirty="0"/>
          </a:p>
          <a:p>
            <a:r>
              <a:rPr lang="en-US" sz="4000" dirty="0"/>
              <a:t>Each time we play </a:t>
            </a:r>
            <a:r>
              <a:rPr lang="en-US" sz="4000" b="1" dirty="0"/>
              <a:t>2 semiquavers </a:t>
            </a:r>
            <a:r>
              <a:rPr lang="en-US" sz="4000" dirty="0"/>
              <a:t>and a </a:t>
            </a:r>
            <a:r>
              <a:rPr lang="en-US" sz="4000" b="1" dirty="0"/>
              <a:t>quaver </a:t>
            </a:r>
            <a:r>
              <a:rPr lang="en-US" sz="4000" dirty="0"/>
              <a:t>               we are playing </a:t>
            </a:r>
            <a:r>
              <a:rPr lang="en-US" sz="4000" b="1" dirty="0"/>
              <a:t>three notes/claps per beat - two short and one longer.</a:t>
            </a:r>
          </a:p>
          <a:p>
            <a:r>
              <a:rPr lang="en-US" sz="4000" dirty="0"/>
              <a:t>Therefore we say a word that has </a:t>
            </a:r>
            <a:r>
              <a:rPr lang="en-US" sz="4000" b="1" dirty="0"/>
              <a:t>three syllables/sounds - two short and one longer.</a:t>
            </a:r>
          </a:p>
          <a:p>
            <a:r>
              <a:rPr lang="en-US" sz="4000" b="1" dirty="0"/>
              <a:t>Three syllable drink - two short and one longer?</a:t>
            </a:r>
          </a:p>
          <a:p>
            <a:endParaRPr lang="en-US" sz="4000" b="1" dirty="0"/>
          </a:p>
          <a:p>
            <a:endParaRPr lang="en-US" sz="4000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7A9AB6-6523-7A41-A543-FE87A89699AE}"/>
              </a:ext>
            </a:extLst>
          </p:cNvPr>
          <p:cNvSpPr/>
          <p:nvPr/>
        </p:nvSpPr>
        <p:spPr>
          <a:xfrm>
            <a:off x="4404200" y="5217065"/>
            <a:ext cx="2995904" cy="830997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LEMON</a:t>
            </a:r>
          </a:p>
        </p:txBody>
      </p:sp>
      <p:pic>
        <p:nvPicPr>
          <p:cNvPr id="7" name="Picture 6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ABC5F50C-9031-8D49-BC39-78385CEE8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0760" y="1087047"/>
            <a:ext cx="983279" cy="76221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56622A8-5EA6-AA4C-83F3-3FC151E399A8}"/>
              </a:ext>
            </a:extLst>
          </p:cNvPr>
          <p:cNvSpPr/>
          <p:nvPr/>
        </p:nvSpPr>
        <p:spPr>
          <a:xfrm>
            <a:off x="6427372" y="5217065"/>
            <a:ext cx="1405467" cy="830997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4800" b="1" dirty="0"/>
              <a:t>ADE</a:t>
            </a:r>
          </a:p>
        </p:txBody>
      </p:sp>
    </p:spTree>
    <p:extLst>
      <p:ext uri="{BB962C8B-B14F-4D97-AF65-F5344CB8AC3E}">
        <p14:creationId xmlns:p14="http://schemas.microsoft.com/office/powerpoint/2010/main" val="109809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6106B076-404C-0043-8396-0E0D5766C50F}"/>
              </a:ext>
            </a:extLst>
          </p:cNvPr>
          <p:cNvSpPr/>
          <p:nvPr/>
        </p:nvSpPr>
        <p:spPr>
          <a:xfrm>
            <a:off x="34464" y="131690"/>
            <a:ext cx="10819803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Vocalising</a:t>
            </a:r>
            <a:r>
              <a:rPr lang="en-US" sz="4000" b="1" dirty="0">
                <a:solidFill>
                  <a:schemeClr val="bg1"/>
                </a:solidFill>
              </a:rPr>
              <a:t> the rhythms before we clap them: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C7FD22-BC65-704F-B26C-1406F990AD52}"/>
              </a:ext>
            </a:extLst>
          </p:cNvPr>
          <p:cNvSpPr/>
          <p:nvPr/>
        </p:nvSpPr>
        <p:spPr>
          <a:xfrm>
            <a:off x="85263" y="1059720"/>
            <a:ext cx="12039003" cy="52322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en-US" sz="1400" dirty="0"/>
          </a:p>
          <a:p>
            <a:r>
              <a:rPr lang="en-US" sz="4000" dirty="0"/>
              <a:t>Each time we play a </a:t>
            </a:r>
            <a:r>
              <a:rPr lang="en-US" sz="4000" b="1" dirty="0"/>
              <a:t>quaver</a:t>
            </a:r>
            <a:r>
              <a:rPr lang="en-US" sz="4000" dirty="0"/>
              <a:t> and </a:t>
            </a:r>
            <a:r>
              <a:rPr lang="en-US" sz="4000" b="1" dirty="0"/>
              <a:t>2 semiquavers               </a:t>
            </a:r>
            <a:r>
              <a:rPr lang="en-US" sz="4000" dirty="0"/>
              <a:t>we are playing </a:t>
            </a:r>
            <a:r>
              <a:rPr lang="en-US" sz="4000" b="1" dirty="0"/>
              <a:t>three notes/claps per beat - one longer and two short .</a:t>
            </a:r>
          </a:p>
          <a:p>
            <a:r>
              <a:rPr lang="en-US" sz="4000" dirty="0"/>
              <a:t>Therefore we say a word that has </a:t>
            </a:r>
            <a:r>
              <a:rPr lang="en-US" sz="4000" b="1" dirty="0"/>
              <a:t>three syllables/sounds - one longer and two short.</a:t>
            </a:r>
          </a:p>
          <a:p>
            <a:r>
              <a:rPr lang="en-US" sz="4000" b="1" dirty="0"/>
              <a:t>Three syllable drink - one longer and two short?</a:t>
            </a:r>
          </a:p>
          <a:p>
            <a:endParaRPr lang="en-US" sz="4000" b="1" dirty="0"/>
          </a:p>
          <a:p>
            <a:endParaRPr lang="en-US" sz="40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6622A8-5EA6-AA4C-83F3-3FC151E399A8}"/>
              </a:ext>
            </a:extLst>
          </p:cNvPr>
          <p:cNvSpPr/>
          <p:nvPr/>
        </p:nvSpPr>
        <p:spPr>
          <a:xfrm>
            <a:off x="3632561" y="5187423"/>
            <a:ext cx="1947333" cy="830997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4800" b="1" dirty="0"/>
              <a:t>BLACK</a:t>
            </a:r>
          </a:p>
        </p:txBody>
      </p:sp>
      <p:pic>
        <p:nvPicPr>
          <p:cNvPr id="9" name="Picture 8" descr="A picture containing table&#10;&#10;Description automatically generated">
            <a:extLst>
              <a:ext uri="{FF2B5EF4-FFF2-40B4-BE49-F238E27FC236}">
                <a16:creationId xmlns:a16="http://schemas.microsoft.com/office/drawing/2014/main" id="{C8A5F87F-4D9E-0240-BE0C-E2C289199B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82"/>
          <a:stretch/>
        </p:blipFill>
        <p:spPr>
          <a:xfrm>
            <a:off x="10202585" y="1230539"/>
            <a:ext cx="983280" cy="71767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A7A9AB6-6523-7A41-A543-FE87A89699AE}"/>
              </a:ext>
            </a:extLst>
          </p:cNvPr>
          <p:cNvSpPr/>
          <p:nvPr/>
        </p:nvSpPr>
        <p:spPr>
          <a:xfrm>
            <a:off x="5410564" y="5187423"/>
            <a:ext cx="2819039" cy="830997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CURRANT</a:t>
            </a:r>
          </a:p>
        </p:txBody>
      </p:sp>
    </p:spTree>
    <p:extLst>
      <p:ext uri="{BB962C8B-B14F-4D97-AF65-F5344CB8AC3E}">
        <p14:creationId xmlns:p14="http://schemas.microsoft.com/office/powerpoint/2010/main" val="184755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01812781-B549-0746-8A0F-70061A276C44}"/>
              </a:ext>
            </a:extLst>
          </p:cNvPr>
          <p:cNvSpPr txBox="1"/>
          <p:nvPr/>
        </p:nvSpPr>
        <p:spPr>
          <a:xfrm>
            <a:off x="217834" y="5533291"/>
            <a:ext cx="4975761" cy="89255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E.</a:t>
            </a:r>
          </a:p>
          <a:p>
            <a:endParaRPr lang="en-US" sz="28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E4D613-1033-F04B-A179-B72A32AA804C}"/>
              </a:ext>
            </a:extLst>
          </p:cNvPr>
          <p:cNvSpPr txBox="1"/>
          <p:nvPr/>
        </p:nvSpPr>
        <p:spPr>
          <a:xfrm>
            <a:off x="190005" y="1175663"/>
            <a:ext cx="4975761" cy="89255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A.</a:t>
            </a:r>
          </a:p>
          <a:p>
            <a:endParaRPr lang="en-US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0D35F2-E05B-414D-8A3C-0C372E3013FE}"/>
              </a:ext>
            </a:extLst>
          </p:cNvPr>
          <p:cNvSpPr txBox="1"/>
          <p:nvPr/>
        </p:nvSpPr>
        <p:spPr>
          <a:xfrm>
            <a:off x="47500" y="75011"/>
            <a:ext cx="12082130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Do now:  </a:t>
            </a:r>
            <a:r>
              <a:rPr lang="en-US" sz="2400" b="1" dirty="0"/>
              <a:t>You will hear 5 repeated rhythms. Match them up with the notated rhythms below.</a:t>
            </a:r>
            <a:endParaRPr lang="en-US" sz="2400" dirty="0"/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4BD352D4-6E5D-FD49-B754-D023FB8C1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25" y="1232375"/>
            <a:ext cx="406174" cy="776718"/>
          </a:xfrm>
          <a:prstGeom prst="rect">
            <a:avLst/>
          </a:prstGeom>
        </p:spPr>
      </p:pic>
      <p:pic>
        <p:nvPicPr>
          <p:cNvPr id="6" name="Picture 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7502B10-0E85-F547-B224-80AD6260F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556" y="1232375"/>
            <a:ext cx="1036838" cy="776718"/>
          </a:xfrm>
          <a:prstGeom prst="rect">
            <a:avLst/>
          </a:prstGeom>
        </p:spPr>
      </p:pic>
      <p:pic>
        <p:nvPicPr>
          <p:cNvPr id="7" name="Picture 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F5B79B9-712B-6B43-A52B-DB00B5F470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917" y="1301207"/>
            <a:ext cx="1244659" cy="707886"/>
          </a:xfrm>
          <a:prstGeom prst="rect">
            <a:avLst/>
          </a:prstGeom>
        </p:spPr>
      </p:pic>
      <p:pic>
        <p:nvPicPr>
          <p:cNvPr id="9" name="Picture 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FB293BE5-6465-A04A-936A-3BAE56A3EA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4915" y="1301207"/>
            <a:ext cx="1244659" cy="7078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0C03F0-5A20-7243-A415-384F889008C2}"/>
              </a:ext>
            </a:extLst>
          </p:cNvPr>
          <p:cNvSpPr txBox="1"/>
          <p:nvPr/>
        </p:nvSpPr>
        <p:spPr>
          <a:xfrm>
            <a:off x="190004" y="2256997"/>
            <a:ext cx="4975761" cy="89255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B.</a:t>
            </a:r>
          </a:p>
          <a:p>
            <a:endParaRPr lang="en-US" sz="2800" b="1" dirty="0"/>
          </a:p>
        </p:txBody>
      </p:sp>
      <p:pic>
        <p:nvPicPr>
          <p:cNvPr id="11" name="Picture 10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D8780DC-CCB2-974F-8C50-CEDE8EDCA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959" y="2318896"/>
            <a:ext cx="1036838" cy="776718"/>
          </a:xfrm>
          <a:prstGeom prst="rect">
            <a:avLst/>
          </a:prstGeom>
        </p:spPr>
      </p:pic>
      <p:pic>
        <p:nvPicPr>
          <p:cNvPr id="12" name="Picture 1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A631CBC8-3AAD-2B48-9FA1-E24A1A9E7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4935" y="2318896"/>
            <a:ext cx="1036838" cy="776718"/>
          </a:xfrm>
          <a:prstGeom prst="rect">
            <a:avLst/>
          </a:prstGeom>
        </p:spPr>
      </p:pic>
      <p:pic>
        <p:nvPicPr>
          <p:cNvPr id="13" name="Picture 12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D743E29D-16B2-9F44-A345-E1BEB0B7BB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2249" y="2387728"/>
            <a:ext cx="1244659" cy="707886"/>
          </a:xfrm>
          <a:prstGeom prst="rect">
            <a:avLst/>
          </a:prstGeom>
        </p:spPr>
      </p:pic>
      <p:pic>
        <p:nvPicPr>
          <p:cNvPr id="14" name="Picture 1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4EB51D2-4584-C34A-8077-53DAC93F1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0090" y="2318896"/>
            <a:ext cx="1036838" cy="77671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4E455DC-DA5C-FB46-9A9A-5796991AF0E0}"/>
              </a:ext>
            </a:extLst>
          </p:cNvPr>
          <p:cNvSpPr txBox="1"/>
          <p:nvPr/>
        </p:nvSpPr>
        <p:spPr>
          <a:xfrm>
            <a:off x="207934" y="3362081"/>
            <a:ext cx="4975761" cy="89255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C.</a:t>
            </a:r>
          </a:p>
          <a:p>
            <a:endParaRPr lang="en-US" sz="2800" b="1" dirty="0"/>
          </a:p>
        </p:txBody>
      </p:sp>
      <p:pic>
        <p:nvPicPr>
          <p:cNvPr id="16" name="Picture 1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300FC59-48B1-764A-B23D-5824090A82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283" y="3439241"/>
            <a:ext cx="1036838" cy="776718"/>
          </a:xfrm>
          <a:prstGeom prst="rect">
            <a:avLst/>
          </a:prstGeom>
        </p:spPr>
      </p:pic>
      <p:pic>
        <p:nvPicPr>
          <p:cNvPr id="17" name="Picture 1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F992DE01-79A1-FE45-A18B-D0754E7A8F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2121" y="3508073"/>
            <a:ext cx="1244659" cy="707886"/>
          </a:xfrm>
          <a:prstGeom prst="rect">
            <a:avLst/>
          </a:prstGeom>
        </p:spPr>
      </p:pic>
      <p:pic>
        <p:nvPicPr>
          <p:cNvPr id="18" name="Picture 17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51380B10-8AA8-0B42-AD38-B4A30FA336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4989" y="3508073"/>
            <a:ext cx="1244659" cy="70788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F4F789E-793D-BA48-AC16-94BD557FEB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4412031" y="3508073"/>
            <a:ext cx="435237" cy="70788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E5E2BF-8841-0B48-8CA2-7F0816DDE374}"/>
              </a:ext>
            </a:extLst>
          </p:cNvPr>
          <p:cNvSpPr txBox="1"/>
          <p:nvPr/>
        </p:nvSpPr>
        <p:spPr>
          <a:xfrm>
            <a:off x="217834" y="4440756"/>
            <a:ext cx="4975761" cy="89255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D.</a:t>
            </a:r>
          </a:p>
          <a:p>
            <a:endParaRPr lang="en-US" sz="2800" b="1" dirty="0"/>
          </a:p>
        </p:txBody>
      </p:sp>
      <p:pic>
        <p:nvPicPr>
          <p:cNvPr id="22" name="Picture 2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6937607-55BD-0446-BA13-F640AF83D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183" y="4517916"/>
            <a:ext cx="1036838" cy="77671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442E6E4-9F45-7742-AEDB-8DB59FCEE73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2985020" y="4586748"/>
            <a:ext cx="435237" cy="707886"/>
          </a:xfrm>
          <a:prstGeom prst="rect">
            <a:avLst/>
          </a:prstGeom>
        </p:spPr>
      </p:pic>
      <p:pic>
        <p:nvPicPr>
          <p:cNvPr id="31" name="Picture 30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FFCDDF1-632A-F84A-8B5A-1A445FAC7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131" y="4539647"/>
            <a:ext cx="1036838" cy="776718"/>
          </a:xfrm>
          <a:prstGeom prst="rect">
            <a:avLst/>
          </a:prstGeom>
        </p:spPr>
      </p:pic>
      <p:pic>
        <p:nvPicPr>
          <p:cNvPr id="32" name="Picture 31" descr="A close up of a device&#10;&#10;Description automatically generated">
            <a:extLst>
              <a:ext uri="{FF2B5EF4-FFF2-40B4-BE49-F238E27FC236}">
                <a16:creationId xmlns:a16="http://schemas.microsoft.com/office/drawing/2014/main" id="{C04B9A73-BABF-2543-9C86-75FFA691C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975" y="4498673"/>
            <a:ext cx="406174" cy="776718"/>
          </a:xfrm>
          <a:prstGeom prst="rect">
            <a:avLst/>
          </a:prstGeom>
        </p:spPr>
      </p:pic>
      <p:pic>
        <p:nvPicPr>
          <p:cNvPr id="33" name="Picture 32" descr="A close up of a device&#10;&#10;Description automatically generated">
            <a:extLst>
              <a:ext uri="{FF2B5EF4-FFF2-40B4-BE49-F238E27FC236}">
                <a16:creationId xmlns:a16="http://schemas.microsoft.com/office/drawing/2014/main" id="{A8457B68-67CC-AF43-8A74-ECA33E6D3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325" y="5576753"/>
            <a:ext cx="406174" cy="776718"/>
          </a:xfrm>
          <a:prstGeom prst="rect">
            <a:avLst/>
          </a:prstGeom>
        </p:spPr>
      </p:pic>
      <p:pic>
        <p:nvPicPr>
          <p:cNvPr id="34" name="Picture 33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9773335-16BC-544E-8C40-2FDAD36BA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0317" y="5645585"/>
            <a:ext cx="1244659" cy="707886"/>
          </a:xfrm>
          <a:prstGeom prst="rect">
            <a:avLst/>
          </a:prstGeom>
        </p:spPr>
      </p:pic>
      <p:pic>
        <p:nvPicPr>
          <p:cNvPr id="35" name="Picture 3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5AB865D-37DF-A84F-9857-FC7C3E979A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5975" y="5597192"/>
            <a:ext cx="1036838" cy="776718"/>
          </a:xfrm>
          <a:prstGeom prst="rect">
            <a:avLst/>
          </a:prstGeom>
        </p:spPr>
      </p:pic>
      <p:pic>
        <p:nvPicPr>
          <p:cNvPr id="39" name="Picture 38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F3CE7328-56C6-E84D-9E20-CD00F29756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4710" y="5609068"/>
            <a:ext cx="1059161" cy="776718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74451E38-438B-8E41-9048-8FC7246883AD}"/>
              </a:ext>
            </a:extLst>
          </p:cNvPr>
          <p:cNvSpPr txBox="1"/>
          <p:nvPr/>
        </p:nvSpPr>
        <p:spPr>
          <a:xfrm>
            <a:off x="5308275" y="1175663"/>
            <a:ext cx="6365173" cy="526297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Rhythm</a:t>
            </a:r>
            <a:r>
              <a:rPr lang="en-US" sz="2800" b="1" dirty="0">
                <a:solidFill>
                  <a:schemeClr val="bg1"/>
                </a:solidFill>
              </a:rPr>
              <a:t> 1:</a:t>
            </a:r>
          </a:p>
          <a:p>
            <a:endParaRPr lang="en-US" sz="4000" b="1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chemeClr val="bg1"/>
                </a:solidFill>
              </a:rPr>
              <a:t>Rhythm</a:t>
            </a:r>
            <a:r>
              <a:rPr lang="en-US" sz="2800" b="1" dirty="0">
                <a:solidFill>
                  <a:schemeClr val="bg1"/>
                </a:solidFill>
              </a:rPr>
              <a:t> 2:</a:t>
            </a:r>
          </a:p>
          <a:p>
            <a:endParaRPr lang="en-US" sz="4000" b="1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chemeClr val="bg1"/>
                </a:solidFill>
              </a:rPr>
              <a:t>Rhythm</a:t>
            </a:r>
            <a:r>
              <a:rPr lang="en-US" sz="2800" b="1" dirty="0">
                <a:solidFill>
                  <a:schemeClr val="bg1"/>
                </a:solidFill>
              </a:rPr>
              <a:t> 3:</a:t>
            </a:r>
          </a:p>
          <a:p>
            <a:endParaRPr lang="en-US" sz="4400" b="1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chemeClr val="bg1"/>
                </a:solidFill>
              </a:rPr>
              <a:t>Rhythm</a:t>
            </a:r>
            <a:r>
              <a:rPr lang="en-US" sz="2800" b="1" dirty="0">
                <a:solidFill>
                  <a:schemeClr val="bg1"/>
                </a:solidFill>
              </a:rPr>
              <a:t> 4:</a:t>
            </a:r>
          </a:p>
          <a:p>
            <a:endParaRPr lang="en-US" sz="4400" b="1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chemeClr val="bg1"/>
                </a:solidFill>
              </a:rPr>
              <a:t>Rhythm</a:t>
            </a:r>
            <a:r>
              <a:rPr lang="en-US" sz="2800" b="1" dirty="0">
                <a:solidFill>
                  <a:schemeClr val="bg1"/>
                </a:solidFill>
              </a:rPr>
              <a:t> 5:</a:t>
            </a:r>
          </a:p>
          <a:p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42" name="Picture 41" descr="A close up of a device&#10;&#10;Description automatically generated">
            <a:extLst>
              <a:ext uri="{FF2B5EF4-FFF2-40B4-BE49-F238E27FC236}">
                <a16:creationId xmlns:a16="http://schemas.microsoft.com/office/drawing/2014/main" id="{0E703173-2399-1347-9E53-4C3FEC9201E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80719"/>
          <a:stretch/>
        </p:blipFill>
        <p:spPr>
          <a:xfrm>
            <a:off x="6725183" y="5494531"/>
            <a:ext cx="3982921" cy="808573"/>
          </a:xfrm>
          <a:prstGeom prst="rect">
            <a:avLst/>
          </a:prstGeom>
        </p:spPr>
      </p:pic>
      <p:pic>
        <p:nvPicPr>
          <p:cNvPr id="43" name="Picture 42" descr="A close up of a device&#10;&#10;Description automatically generated">
            <a:extLst>
              <a:ext uri="{FF2B5EF4-FFF2-40B4-BE49-F238E27FC236}">
                <a16:creationId xmlns:a16="http://schemas.microsoft.com/office/drawing/2014/main" id="{C8450779-131C-8F48-BBDF-07EF0C3651F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450" t="20049" r="450" b="60670"/>
          <a:stretch/>
        </p:blipFill>
        <p:spPr>
          <a:xfrm>
            <a:off x="6630184" y="1250863"/>
            <a:ext cx="3982921" cy="808573"/>
          </a:xfrm>
          <a:prstGeom prst="rect">
            <a:avLst/>
          </a:prstGeom>
        </p:spPr>
      </p:pic>
      <p:pic>
        <p:nvPicPr>
          <p:cNvPr id="44" name="Picture 43" descr="A close up of a device&#10;&#10;Description automatically generated">
            <a:extLst>
              <a:ext uri="{FF2B5EF4-FFF2-40B4-BE49-F238E27FC236}">
                <a16:creationId xmlns:a16="http://schemas.microsoft.com/office/drawing/2014/main" id="{B887F92C-D653-BB47-8FE2-6E3A0A90622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40" t="40464" r="-640" b="40255"/>
          <a:stretch/>
        </p:blipFill>
        <p:spPr>
          <a:xfrm>
            <a:off x="6725184" y="4434065"/>
            <a:ext cx="3982921" cy="808573"/>
          </a:xfrm>
          <a:prstGeom prst="rect">
            <a:avLst/>
          </a:prstGeom>
        </p:spPr>
      </p:pic>
      <p:pic>
        <p:nvPicPr>
          <p:cNvPr id="45" name="Picture 44" descr="A close up of a device&#10;&#10;Description automatically generated">
            <a:extLst>
              <a:ext uri="{FF2B5EF4-FFF2-40B4-BE49-F238E27FC236}">
                <a16:creationId xmlns:a16="http://schemas.microsoft.com/office/drawing/2014/main" id="{E783F1C3-871B-7143-9C1A-6D2BB3B883D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214" t="60152" r="214" b="20567"/>
          <a:stretch/>
        </p:blipFill>
        <p:spPr>
          <a:xfrm>
            <a:off x="6689559" y="3362081"/>
            <a:ext cx="3982921" cy="808573"/>
          </a:xfrm>
          <a:prstGeom prst="rect">
            <a:avLst/>
          </a:prstGeom>
        </p:spPr>
      </p:pic>
      <p:pic>
        <p:nvPicPr>
          <p:cNvPr id="46" name="Picture 45" descr="A close up of a device&#10;&#10;Description automatically generated">
            <a:extLst>
              <a:ext uri="{FF2B5EF4-FFF2-40B4-BE49-F238E27FC236}">
                <a16:creationId xmlns:a16="http://schemas.microsoft.com/office/drawing/2014/main" id="{71A69CE0-B09D-284D-833B-F0A8231E2E5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39" t="80083" r="-1239" b="636"/>
          <a:stretch/>
        </p:blipFill>
        <p:spPr>
          <a:xfrm>
            <a:off x="6689559" y="2277865"/>
            <a:ext cx="3982921" cy="80857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CFEBF0C-EEA5-7F42-AA01-616B41C2CA73}"/>
              </a:ext>
            </a:extLst>
          </p:cNvPr>
          <p:cNvSpPr txBox="1"/>
          <p:nvPr/>
        </p:nvSpPr>
        <p:spPr>
          <a:xfrm>
            <a:off x="10886246" y="705952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1</a:t>
            </a:r>
          </a:p>
        </p:txBody>
      </p:sp>
    </p:spTree>
    <p:extLst>
      <p:ext uri="{BB962C8B-B14F-4D97-AF65-F5344CB8AC3E}">
        <p14:creationId xmlns:p14="http://schemas.microsoft.com/office/powerpoint/2010/main" val="78507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1D70B70-75F3-2644-B32F-BEE3AF4083BA}"/>
              </a:ext>
            </a:extLst>
          </p:cNvPr>
          <p:cNvSpPr/>
          <p:nvPr/>
        </p:nvSpPr>
        <p:spPr>
          <a:xfrm>
            <a:off x="34465" y="131690"/>
            <a:ext cx="6061536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Vocalising</a:t>
            </a:r>
            <a:r>
              <a:rPr lang="en-US" sz="4000" b="1" dirty="0">
                <a:solidFill>
                  <a:schemeClr val="bg1"/>
                </a:solidFill>
              </a:rPr>
              <a:t> rhythms – recap:</a:t>
            </a:r>
          </a:p>
        </p:txBody>
      </p:sp>
      <p:pic>
        <p:nvPicPr>
          <p:cNvPr id="3" name="Picture 2" descr="A close up of a device&#10;&#10;Description automatically generated">
            <a:extLst>
              <a:ext uri="{FF2B5EF4-FFF2-40B4-BE49-F238E27FC236}">
                <a16:creationId xmlns:a16="http://schemas.microsoft.com/office/drawing/2014/main" id="{A9461748-E492-F34C-919D-6D653A793C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49" y="965772"/>
            <a:ext cx="545954" cy="1044000"/>
          </a:xfrm>
          <a:prstGeom prst="rect">
            <a:avLst/>
          </a:prstGeom>
        </p:spPr>
      </p:pic>
      <p:pic>
        <p:nvPicPr>
          <p:cNvPr id="4" name="Picture 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162E8361-1120-0C45-8065-820428C01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2661" y="965772"/>
            <a:ext cx="1393624" cy="1044000"/>
          </a:xfrm>
          <a:prstGeom prst="rect">
            <a:avLst/>
          </a:prstGeom>
        </p:spPr>
      </p:pic>
      <p:pic>
        <p:nvPicPr>
          <p:cNvPr id="5" name="Picture 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84B8B8C5-0C45-404F-8E6A-74C65ED6B5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007" y="965772"/>
            <a:ext cx="2016254" cy="1044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132F74-9563-5A44-8B73-C45639282285}"/>
              </a:ext>
            </a:extLst>
          </p:cNvPr>
          <p:cNvSpPr/>
          <p:nvPr/>
        </p:nvSpPr>
        <p:spPr>
          <a:xfrm>
            <a:off x="415361" y="2062754"/>
            <a:ext cx="1118299" cy="64633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Tea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C2EB0F-6089-8245-8BC1-1A7F758AB666}"/>
              </a:ext>
            </a:extLst>
          </p:cNvPr>
          <p:cNvSpPr/>
          <p:nvPr/>
        </p:nvSpPr>
        <p:spPr>
          <a:xfrm>
            <a:off x="2608682" y="2062754"/>
            <a:ext cx="1624303" cy="646331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 err="1"/>
              <a:t>Cof</a:t>
            </a:r>
            <a:r>
              <a:rPr lang="en-US" sz="3600" b="1" dirty="0"/>
              <a:t>  fee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85FA35-A75D-B849-8038-539608AF32A3}"/>
              </a:ext>
            </a:extLst>
          </p:cNvPr>
          <p:cNvSpPr/>
          <p:nvPr/>
        </p:nvSpPr>
        <p:spPr>
          <a:xfrm>
            <a:off x="5234886" y="2062754"/>
            <a:ext cx="2317381" cy="64633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Co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ca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co la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595A79-AF22-B24B-9669-D57D80EAC4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0667" y="3424189"/>
            <a:ext cx="787714" cy="11478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93A66CC-A749-B74E-BEF1-8AB99F371691}"/>
              </a:ext>
            </a:extLst>
          </p:cNvPr>
          <p:cNvSpPr/>
          <p:nvPr/>
        </p:nvSpPr>
        <p:spPr>
          <a:xfrm>
            <a:off x="8585201" y="4575149"/>
            <a:ext cx="1393624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Rest</a:t>
            </a:r>
          </a:p>
        </p:txBody>
      </p:sp>
      <p:pic>
        <p:nvPicPr>
          <p:cNvPr id="11" name="Picture 10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0E403017-0F42-5A4F-AEB0-B23F5B8AB3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333" y="3466490"/>
            <a:ext cx="2023172" cy="110551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ABC2ED3-ADFA-4B45-92A3-8E34680A90EF}"/>
              </a:ext>
            </a:extLst>
          </p:cNvPr>
          <p:cNvSpPr/>
          <p:nvPr/>
        </p:nvSpPr>
        <p:spPr>
          <a:xfrm>
            <a:off x="169333" y="4575149"/>
            <a:ext cx="2286000" cy="646331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Lemon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DEFE75-39DA-CB46-8D9A-569A910994E4}"/>
              </a:ext>
            </a:extLst>
          </p:cNvPr>
          <p:cNvSpPr/>
          <p:nvPr/>
        </p:nvSpPr>
        <p:spPr>
          <a:xfrm>
            <a:off x="1585409" y="4575149"/>
            <a:ext cx="1023273" cy="646331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3600" b="1" dirty="0" err="1"/>
              <a:t>ade</a:t>
            </a:r>
            <a:endParaRPr lang="en-US" sz="3600" b="1" dirty="0"/>
          </a:p>
        </p:txBody>
      </p:sp>
      <p:pic>
        <p:nvPicPr>
          <p:cNvPr id="14" name="Picture 13" descr="A picture containing table&#10;&#10;Description automatically generated">
            <a:extLst>
              <a:ext uri="{FF2B5EF4-FFF2-40B4-BE49-F238E27FC236}">
                <a16:creationId xmlns:a16="http://schemas.microsoft.com/office/drawing/2014/main" id="{46DF4AFC-C5A1-6944-9C97-F6B2D117AE0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4066285" y="3551155"/>
            <a:ext cx="1885264" cy="97885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E94AA88-29F7-4B4F-97EB-38260784CE0F}"/>
              </a:ext>
            </a:extLst>
          </p:cNvPr>
          <p:cNvSpPr/>
          <p:nvPr/>
        </p:nvSpPr>
        <p:spPr>
          <a:xfrm>
            <a:off x="3700297" y="4575149"/>
            <a:ext cx="1210372" cy="646331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3600" b="1" dirty="0"/>
              <a:t>Black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7CAB3F6-043B-7448-B97D-233ACCDA5CF9}"/>
              </a:ext>
            </a:extLst>
          </p:cNvPr>
          <p:cNvSpPr/>
          <p:nvPr/>
        </p:nvSpPr>
        <p:spPr>
          <a:xfrm>
            <a:off x="4809071" y="4575149"/>
            <a:ext cx="1689901" cy="646331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currant</a:t>
            </a:r>
          </a:p>
        </p:txBody>
      </p:sp>
    </p:spTree>
    <p:extLst>
      <p:ext uri="{BB962C8B-B14F-4D97-AF65-F5344CB8AC3E}">
        <p14:creationId xmlns:p14="http://schemas.microsoft.com/office/powerpoint/2010/main" val="374344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6E1AF987-380F-C047-8DF7-691520C7B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166" y="1774704"/>
            <a:ext cx="654147" cy="1250912"/>
          </a:xfrm>
          <a:prstGeom prst="rect">
            <a:avLst/>
          </a:prstGeom>
        </p:spPr>
      </p:pic>
      <p:pic>
        <p:nvPicPr>
          <p:cNvPr id="6" name="Picture 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B3FF91E3-BB99-D241-902E-8D909E123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2170" y="1774704"/>
            <a:ext cx="1669837" cy="1250912"/>
          </a:xfrm>
          <a:prstGeom prst="rect">
            <a:avLst/>
          </a:prstGeom>
        </p:spPr>
      </p:pic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8E957870-F09F-CA45-B8D1-037567E9E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761" y="1774704"/>
            <a:ext cx="654147" cy="1250912"/>
          </a:xfrm>
          <a:prstGeom prst="rect">
            <a:avLst/>
          </a:prstGeom>
        </p:spPr>
      </p:pic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BEE015BC-79AB-FD4C-A68D-059A50496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187" y="1774704"/>
            <a:ext cx="654147" cy="1250912"/>
          </a:xfrm>
          <a:prstGeom prst="rect">
            <a:avLst/>
          </a:prstGeom>
        </p:spPr>
      </p:pic>
      <p:pic>
        <p:nvPicPr>
          <p:cNvPr id="10" name="Picture 9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33360C5B-30B8-1144-9A18-023708E94B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191" y="1842436"/>
            <a:ext cx="2201774" cy="11400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85753F-8254-6B41-BB89-DA097DB241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9546" y="1830130"/>
            <a:ext cx="782396" cy="1140060"/>
          </a:xfrm>
          <a:prstGeom prst="rect">
            <a:avLst/>
          </a:prstGeom>
        </p:spPr>
      </p:pic>
      <p:pic>
        <p:nvPicPr>
          <p:cNvPr id="15" name="Picture 14" descr="A close up of a device&#10;&#10;Description automatically generated">
            <a:extLst>
              <a:ext uri="{FF2B5EF4-FFF2-40B4-BE49-F238E27FC236}">
                <a16:creationId xmlns:a16="http://schemas.microsoft.com/office/drawing/2014/main" id="{9715F90B-2F2A-1B48-A001-C89804455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2808" y="1774704"/>
            <a:ext cx="654147" cy="125091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9C7FD22-BC65-704F-B26C-1406F990AD52}"/>
              </a:ext>
            </a:extLst>
          </p:cNvPr>
          <p:cNvSpPr/>
          <p:nvPr/>
        </p:nvSpPr>
        <p:spPr>
          <a:xfrm>
            <a:off x="342238" y="187747"/>
            <a:ext cx="11792715" cy="1323439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So, let’s use that idea of ‘rhythmic drinks’ with the following rhythm: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5FBA4B-9F87-FE48-A9AF-7FBC210DDF11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5547036" y="1724157"/>
            <a:ext cx="252000" cy="135969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22188C5-5F8E-D548-9320-908DC946A8A7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11967208" y="1724157"/>
            <a:ext cx="252000" cy="13596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44EAFD-3596-4A41-9B38-22C560E64F71}"/>
              </a:ext>
            </a:extLst>
          </p:cNvPr>
          <p:cNvSpPr txBox="1"/>
          <p:nvPr/>
        </p:nvSpPr>
        <p:spPr>
          <a:xfrm>
            <a:off x="810368" y="3081870"/>
            <a:ext cx="982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Tea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DF48952-A1F6-E14F-B600-5C1BB248A44E}"/>
              </a:ext>
            </a:extLst>
          </p:cNvPr>
          <p:cNvSpPr txBox="1"/>
          <p:nvPr/>
        </p:nvSpPr>
        <p:spPr>
          <a:xfrm>
            <a:off x="1817643" y="3081870"/>
            <a:ext cx="982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Tea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6D553AB-BE74-8443-9ED4-BB383B152220}"/>
              </a:ext>
            </a:extLst>
          </p:cNvPr>
          <p:cNvSpPr txBox="1"/>
          <p:nvPr/>
        </p:nvSpPr>
        <p:spPr>
          <a:xfrm>
            <a:off x="2863679" y="3081870"/>
            <a:ext cx="1933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Cof</a:t>
            </a:r>
            <a:r>
              <a:rPr lang="en-US" sz="3200" b="1" dirty="0"/>
              <a:t>  -  fee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10B9591-5D71-ED4A-8C73-DF11C42AC5EC}"/>
              </a:ext>
            </a:extLst>
          </p:cNvPr>
          <p:cNvSpPr txBox="1"/>
          <p:nvPr/>
        </p:nvSpPr>
        <p:spPr>
          <a:xfrm>
            <a:off x="4691777" y="3081870"/>
            <a:ext cx="982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Tea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D2E670C-6E05-0848-BEF1-40D2FFFCC2CE}"/>
              </a:ext>
            </a:extLst>
          </p:cNvPr>
          <p:cNvSpPr txBox="1"/>
          <p:nvPr/>
        </p:nvSpPr>
        <p:spPr>
          <a:xfrm>
            <a:off x="5862496" y="3081870"/>
            <a:ext cx="2473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</a:t>
            </a:r>
            <a:r>
              <a:rPr lang="en-US" sz="3200" b="1" dirty="0"/>
              <a:t>Co </a:t>
            </a:r>
            <a:r>
              <a:rPr lang="en-US" sz="1200" b="1" dirty="0"/>
              <a:t> </a:t>
            </a:r>
            <a:r>
              <a:rPr lang="en-US" sz="3200" b="1" dirty="0"/>
              <a:t>ca  co  la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85E906F-8EF6-8249-B6F2-6951C8B14D80}"/>
              </a:ext>
            </a:extLst>
          </p:cNvPr>
          <p:cNvSpPr txBox="1"/>
          <p:nvPr/>
        </p:nvSpPr>
        <p:spPr>
          <a:xfrm>
            <a:off x="8240592" y="3081870"/>
            <a:ext cx="2209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Le mon</a:t>
            </a:r>
            <a:r>
              <a:rPr lang="en-US" b="1" dirty="0"/>
              <a:t> </a:t>
            </a:r>
            <a:r>
              <a:rPr lang="en-US" sz="3200" b="1" dirty="0" err="1"/>
              <a:t>ade</a:t>
            </a:r>
            <a:endParaRPr lang="en-US" sz="3200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37428B2-A34E-C44A-A215-8765BB6A9569}"/>
              </a:ext>
            </a:extLst>
          </p:cNvPr>
          <p:cNvSpPr txBox="1"/>
          <p:nvPr/>
        </p:nvSpPr>
        <p:spPr>
          <a:xfrm>
            <a:off x="10341450" y="3081870"/>
            <a:ext cx="101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Rest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BA5C0A-0BF3-3E44-87A6-D1BEA7EA97D6}"/>
              </a:ext>
            </a:extLst>
          </p:cNvPr>
          <p:cNvSpPr txBox="1"/>
          <p:nvPr/>
        </p:nvSpPr>
        <p:spPr>
          <a:xfrm>
            <a:off x="11291461" y="3081870"/>
            <a:ext cx="982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Tea</a:t>
            </a:r>
          </a:p>
        </p:txBody>
      </p:sp>
      <p:pic>
        <p:nvPicPr>
          <p:cNvPr id="21" name="Picture 20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E902A994-5868-7744-AE98-2A1A46B69CC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9352"/>
          <a:stretch/>
        </p:blipFill>
        <p:spPr>
          <a:xfrm>
            <a:off x="8176187" y="1803455"/>
            <a:ext cx="1253278" cy="1222161"/>
          </a:xfrm>
          <a:prstGeom prst="rect">
            <a:avLst/>
          </a:prstGeom>
        </p:spPr>
      </p:pic>
      <p:pic>
        <p:nvPicPr>
          <p:cNvPr id="22" name="Picture 2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4CC6FB4-FB10-7E46-A5FF-3B42B274F3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241" r="1"/>
          <a:stretch/>
        </p:blipFill>
        <p:spPr>
          <a:xfrm>
            <a:off x="9289961" y="1803455"/>
            <a:ext cx="864294" cy="125091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FD97131-01E1-434D-A7CC-AD0A5876D26E}"/>
              </a:ext>
            </a:extLst>
          </p:cNvPr>
          <p:cNvSpPr txBox="1"/>
          <p:nvPr/>
        </p:nvSpPr>
        <p:spPr>
          <a:xfrm>
            <a:off x="134219" y="1780470"/>
            <a:ext cx="500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8A6CFF-A4EF-AF47-A84F-F10C623B0C3F}"/>
              </a:ext>
            </a:extLst>
          </p:cNvPr>
          <p:cNvSpPr txBox="1"/>
          <p:nvPr/>
        </p:nvSpPr>
        <p:spPr>
          <a:xfrm>
            <a:off x="136099" y="2337096"/>
            <a:ext cx="500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199F5C1-359E-8B48-91C2-8DA6F9B82983}"/>
              </a:ext>
            </a:extLst>
          </p:cNvPr>
          <p:cNvSpPr txBox="1"/>
          <p:nvPr/>
        </p:nvSpPr>
        <p:spPr>
          <a:xfrm>
            <a:off x="5026040" y="840414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3</a:t>
            </a:r>
          </a:p>
        </p:txBody>
      </p:sp>
    </p:spTree>
    <p:extLst>
      <p:ext uri="{BB962C8B-B14F-4D97-AF65-F5344CB8AC3E}">
        <p14:creationId xmlns:p14="http://schemas.microsoft.com/office/powerpoint/2010/main" val="387529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A48827-AC71-7644-AA49-5C7134F0BDB8}"/>
              </a:ext>
            </a:extLst>
          </p:cNvPr>
          <p:cNvSpPr txBox="1"/>
          <p:nvPr/>
        </p:nvSpPr>
        <p:spPr>
          <a:xfrm>
            <a:off x="162758" y="669597"/>
            <a:ext cx="11821886" cy="584775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You are now going to apply this method to a different rhythm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66916C-5F33-F843-9AC9-C9CEE0BD31B7}"/>
              </a:ext>
            </a:extLst>
          </p:cNvPr>
          <p:cNvSpPr txBox="1"/>
          <p:nvPr/>
        </p:nvSpPr>
        <p:spPr>
          <a:xfrm>
            <a:off x="1" y="0"/>
            <a:ext cx="6557934" cy="523220"/>
          </a:xfrm>
          <a:prstGeom prst="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Paired task using pre-prepared worksheet: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4B33A2-A1D2-5143-969C-49EAFA48B3E4}"/>
              </a:ext>
            </a:extLst>
          </p:cNvPr>
          <p:cNvSpPr txBox="1"/>
          <p:nvPr/>
        </p:nvSpPr>
        <p:spPr>
          <a:xfrm>
            <a:off x="609338" y="1451569"/>
            <a:ext cx="11074402" cy="3323987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/>
              <a:t>Instructions: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b="1" dirty="0"/>
              <a:t>Divide the rhythm into </a:t>
            </a:r>
            <a:r>
              <a:rPr lang="en-US" sz="2400" b="1" dirty="0">
                <a:solidFill>
                  <a:srgbClr val="0070C0"/>
                </a:solidFill>
              </a:rPr>
              <a:t>four 3-beat bars </a:t>
            </a:r>
            <a:r>
              <a:rPr lang="en-US" sz="2400" b="1" dirty="0"/>
              <a:t>by inserting </a:t>
            </a:r>
            <a:r>
              <a:rPr lang="en-US" sz="2400" b="1" dirty="0">
                <a:solidFill>
                  <a:srgbClr val="0070C0"/>
                </a:solidFill>
              </a:rPr>
              <a:t>bar lines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b="1" dirty="0"/>
              <a:t>Write the     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/>
              <a:t>time signature at the beginning</a:t>
            </a:r>
          </a:p>
          <a:p>
            <a:endParaRPr lang="en-US" sz="1000" b="1" dirty="0">
              <a:solidFill>
                <a:srgbClr val="0070C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b="1" dirty="0"/>
              <a:t>Write the </a:t>
            </a:r>
            <a:r>
              <a:rPr lang="en-US" sz="2400" b="1" dirty="0">
                <a:solidFill>
                  <a:srgbClr val="0070C0"/>
                </a:solidFill>
              </a:rPr>
              <a:t>rhythm drinks words</a:t>
            </a:r>
            <a:r>
              <a:rPr lang="en-US" sz="2400" b="1" dirty="0"/>
              <a:t> under the notes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Say the words</a:t>
            </a:r>
            <a:r>
              <a:rPr lang="en-US" sz="2400" b="1" dirty="0"/>
              <a:t>, making sure to </a:t>
            </a:r>
            <a:r>
              <a:rPr lang="en-US" sz="2400" b="1" dirty="0">
                <a:solidFill>
                  <a:srgbClr val="0070C0"/>
                </a:solidFill>
              </a:rPr>
              <a:t>fit each word into one beat </a:t>
            </a:r>
            <a:r>
              <a:rPr lang="en-US" sz="2400" b="1" dirty="0"/>
              <a:t>– you could tap your foot to keep the beat. Go through the rhythm a few times.</a:t>
            </a:r>
            <a:endParaRPr lang="en-US" sz="2400" b="1" dirty="0">
              <a:solidFill>
                <a:srgbClr val="0070C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b="1" dirty="0"/>
              <a:t>When you are confident that you are saying the words correctly, </a:t>
            </a:r>
            <a:r>
              <a:rPr lang="en-US" sz="2400" b="1" dirty="0">
                <a:solidFill>
                  <a:srgbClr val="0070C0"/>
                </a:solidFill>
              </a:rPr>
              <a:t>add the claps</a:t>
            </a:r>
            <a:r>
              <a:rPr lang="en-US" sz="2400" b="1" dirty="0"/>
              <a:t>, making sure that you clap </a:t>
            </a:r>
            <a:r>
              <a:rPr lang="en-US" sz="2400" b="1" dirty="0">
                <a:solidFill>
                  <a:srgbClr val="0070C0"/>
                </a:solidFill>
              </a:rPr>
              <a:t>each syllable of the words </a:t>
            </a:r>
            <a:r>
              <a:rPr lang="en-US" sz="2400" b="1" dirty="0"/>
              <a:t>apart from the </a:t>
            </a:r>
            <a:r>
              <a:rPr lang="en-US" sz="2400" b="1" dirty="0">
                <a:solidFill>
                  <a:srgbClr val="FF0000"/>
                </a:solidFill>
              </a:rPr>
              <a:t>rest.</a:t>
            </a:r>
          </a:p>
        </p:txBody>
      </p:sp>
      <p:pic>
        <p:nvPicPr>
          <p:cNvPr id="7" name="Picture 6" descr="A close up of a device&#10;&#10;Description automatically generated">
            <a:extLst>
              <a:ext uri="{FF2B5EF4-FFF2-40B4-BE49-F238E27FC236}">
                <a16:creationId xmlns:a16="http://schemas.microsoft.com/office/drawing/2014/main" id="{C050A9F5-3EF8-3D47-B2C9-435592F86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51" y="5153964"/>
            <a:ext cx="406174" cy="776718"/>
          </a:xfrm>
          <a:prstGeom prst="rect">
            <a:avLst/>
          </a:prstGeom>
        </p:spPr>
      </p:pic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C7D3F0DC-9791-2147-B386-74C961D6E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894" y="5148405"/>
            <a:ext cx="406174" cy="776718"/>
          </a:xfrm>
          <a:prstGeom prst="rect">
            <a:avLst/>
          </a:prstGeom>
        </p:spPr>
      </p:pic>
      <p:pic>
        <p:nvPicPr>
          <p:cNvPr id="10" name="Picture 9" descr="A close up of a device&#10;&#10;Description automatically generated">
            <a:extLst>
              <a:ext uri="{FF2B5EF4-FFF2-40B4-BE49-F238E27FC236}">
                <a16:creationId xmlns:a16="http://schemas.microsoft.com/office/drawing/2014/main" id="{C7C45AD3-A713-8649-AD0F-BE8F3C084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311" y="5195885"/>
            <a:ext cx="406174" cy="776718"/>
          </a:xfrm>
          <a:prstGeom prst="rect">
            <a:avLst/>
          </a:prstGeom>
        </p:spPr>
      </p:pic>
      <p:pic>
        <p:nvPicPr>
          <p:cNvPr id="11" name="Picture 10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4CF8CED3-DFBA-0F4F-8B9D-90A14F3F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6332" y="5230301"/>
            <a:ext cx="1367128" cy="7078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07B449-A054-9942-BFAB-E524FC00A1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337" y="5270826"/>
            <a:ext cx="485805" cy="707887"/>
          </a:xfrm>
          <a:prstGeom prst="rect">
            <a:avLst/>
          </a:prstGeom>
        </p:spPr>
      </p:pic>
      <p:pic>
        <p:nvPicPr>
          <p:cNvPr id="16" name="Picture 1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634CD424-52A9-3841-A152-0A71450EA0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7934" y="5204006"/>
            <a:ext cx="1036838" cy="776718"/>
          </a:xfrm>
          <a:prstGeom prst="rect">
            <a:avLst/>
          </a:prstGeom>
        </p:spPr>
      </p:pic>
      <p:pic>
        <p:nvPicPr>
          <p:cNvPr id="17" name="Picture 16" descr="A close up of a device&#10;&#10;Description automatically generated">
            <a:extLst>
              <a:ext uri="{FF2B5EF4-FFF2-40B4-BE49-F238E27FC236}">
                <a16:creationId xmlns:a16="http://schemas.microsoft.com/office/drawing/2014/main" id="{B2DB80D8-91D8-D546-B035-377DDA8C6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0385" y="5204006"/>
            <a:ext cx="406174" cy="776718"/>
          </a:xfrm>
          <a:prstGeom prst="rect">
            <a:avLst/>
          </a:prstGeom>
        </p:spPr>
      </p:pic>
      <p:pic>
        <p:nvPicPr>
          <p:cNvPr id="18" name="Picture 17" descr="A close up of a device&#10;&#10;Description automatically generated">
            <a:extLst>
              <a:ext uri="{FF2B5EF4-FFF2-40B4-BE49-F238E27FC236}">
                <a16:creationId xmlns:a16="http://schemas.microsoft.com/office/drawing/2014/main" id="{9B5457A1-198E-044D-953A-EFADBC9E5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5451" y="5198150"/>
            <a:ext cx="406174" cy="776718"/>
          </a:xfrm>
          <a:prstGeom prst="rect">
            <a:avLst/>
          </a:prstGeom>
        </p:spPr>
      </p:pic>
      <p:pic>
        <p:nvPicPr>
          <p:cNvPr id="19" name="Picture 18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5D9DA9E2-7AB8-3D49-B56E-6346592525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4772" y="5225619"/>
            <a:ext cx="1036838" cy="776718"/>
          </a:xfrm>
          <a:prstGeom prst="rect">
            <a:avLst/>
          </a:prstGeom>
        </p:spPr>
      </p:pic>
      <p:pic>
        <p:nvPicPr>
          <p:cNvPr id="20" name="Picture 19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7CFF8E90-23B8-794A-B160-AB726E19A4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9788" y="5270826"/>
            <a:ext cx="1367128" cy="707886"/>
          </a:xfrm>
          <a:prstGeom prst="rect">
            <a:avLst/>
          </a:prstGeom>
        </p:spPr>
      </p:pic>
      <p:pic>
        <p:nvPicPr>
          <p:cNvPr id="21" name="Picture 20" descr="A close up of a device&#10;&#10;Description automatically generated">
            <a:extLst>
              <a:ext uri="{FF2B5EF4-FFF2-40B4-BE49-F238E27FC236}">
                <a16:creationId xmlns:a16="http://schemas.microsoft.com/office/drawing/2014/main" id="{11C13964-EB36-554F-9E1E-AE59146BC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459" y="5206951"/>
            <a:ext cx="406174" cy="776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1EC4328-B489-7F47-BC58-FC75EA7115E2}"/>
              </a:ext>
            </a:extLst>
          </p:cNvPr>
          <p:cNvSpPr txBox="1"/>
          <p:nvPr/>
        </p:nvSpPr>
        <p:spPr>
          <a:xfrm>
            <a:off x="2728007" y="5000625"/>
            <a:ext cx="470954" cy="10156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525E19-B100-1A4C-808F-8BF1F5C42089}"/>
              </a:ext>
            </a:extLst>
          </p:cNvPr>
          <p:cNvSpPr txBox="1"/>
          <p:nvPr/>
        </p:nvSpPr>
        <p:spPr>
          <a:xfrm>
            <a:off x="5657004" y="5018633"/>
            <a:ext cx="470954" cy="10156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099CD7-FCF9-C74A-A84C-DEE2EFA17A28}"/>
              </a:ext>
            </a:extLst>
          </p:cNvPr>
          <p:cNvSpPr txBox="1"/>
          <p:nvPr/>
        </p:nvSpPr>
        <p:spPr>
          <a:xfrm>
            <a:off x="8502185" y="5076412"/>
            <a:ext cx="470954" cy="10156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20208B8-BF08-4B4F-8642-12B82990923A}"/>
              </a:ext>
            </a:extLst>
          </p:cNvPr>
          <p:cNvSpPr txBox="1"/>
          <p:nvPr/>
        </p:nvSpPr>
        <p:spPr>
          <a:xfrm>
            <a:off x="11513546" y="5030279"/>
            <a:ext cx="470954" cy="10156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41E50F-38B1-064C-9FFE-64F41C01B33F}"/>
              </a:ext>
            </a:extLst>
          </p:cNvPr>
          <p:cNvSpPr txBox="1"/>
          <p:nvPr/>
        </p:nvSpPr>
        <p:spPr>
          <a:xfrm>
            <a:off x="181579" y="4752780"/>
            <a:ext cx="1593905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Example: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9DF5989-4E5D-424A-A6BE-67B50A8EE491}"/>
              </a:ext>
            </a:extLst>
          </p:cNvPr>
          <p:cNvSpPr txBox="1"/>
          <p:nvPr/>
        </p:nvSpPr>
        <p:spPr>
          <a:xfrm>
            <a:off x="346547" y="5908006"/>
            <a:ext cx="11821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tea   blackcurrant    tea      co  ca  co  la         tea   </a:t>
            </a:r>
            <a:r>
              <a:rPr lang="en-US" sz="2000" b="1" dirty="0">
                <a:solidFill>
                  <a:srgbClr val="FF0000"/>
                </a:solidFill>
              </a:rPr>
              <a:t>Rest   </a:t>
            </a:r>
            <a:r>
              <a:rPr lang="en-US" sz="2000" b="1" dirty="0"/>
              <a:t>tea   </a:t>
            </a:r>
            <a:r>
              <a:rPr lang="en-US" sz="2000" b="1" dirty="0" err="1"/>
              <a:t>cof</a:t>
            </a:r>
            <a:r>
              <a:rPr lang="en-US" sz="2000" b="1" dirty="0"/>
              <a:t>  -  fee  </a:t>
            </a:r>
            <a:r>
              <a:rPr lang="en-US" sz="2000" b="1" dirty="0" err="1"/>
              <a:t>cof</a:t>
            </a:r>
            <a:r>
              <a:rPr lang="en-US" sz="2000" b="1" dirty="0"/>
              <a:t>  -  fee       co  ca  co   la     tea        tea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751C3C-2B7F-C740-902F-A728B3C5FAA6}"/>
              </a:ext>
            </a:extLst>
          </p:cNvPr>
          <p:cNvSpPr txBox="1"/>
          <p:nvPr/>
        </p:nvSpPr>
        <p:spPr>
          <a:xfrm>
            <a:off x="2571600" y="2226951"/>
            <a:ext cx="1564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/>
              <a:t>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65D918-1CB6-134C-B311-6757B9431754}"/>
              </a:ext>
            </a:extLst>
          </p:cNvPr>
          <p:cNvSpPr txBox="1"/>
          <p:nvPr/>
        </p:nvSpPr>
        <p:spPr>
          <a:xfrm>
            <a:off x="2569264" y="2480705"/>
            <a:ext cx="1564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/>
              <a:t>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19A4048-A7CC-1244-A006-175C8A53A74C}"/>
              </a:ext>
            </a:extLst>
          </p:cNvPr>
          <p:cNvSpPr txBox="1"/>
          <p:nvPr/>
        </p:nvSpPr>
        <p:spPr>
          <a:xfrm>
            <a:off x="158931" y="5158189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B80931-AB06-124F-BC46-826872293EF3}"/>
              </a:ext>
            </a:extLst>
          </p:cNvPr>
          <p:cNvSpPr txBox="1"/>
          <p:nvPr/>
        </p:nvSpPr>
        <p:spPr>
          <a:xfrm>
            <a:off x="156595" y="5495069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pic>
        <p:nvPicPr>
          <p:cNvPr id="30" name="Picture 29" descr="A picture containing table&#10;&#10;Description automatically generated">
            <a:extLst>
              <a:ext uri="{FF2B5EF4-FFF2-40B4-BE49-F238E27FC236}">
                <a16:creationId xmlns:a16="http://schemas.microsoft.com/office/drawing/2014/main" id="{6FBCBCC5-57D3-A347-B6BB-EBD652D0FF3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940277" y="5214445"/>
            <a:ext cx="1119140" cy="71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38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9" grpId="0"/>
      <p:bldP spid="3" grpId="0"/>
      <p:bldP spid="26" grpId="0"/>
      <p:bldP spid="27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close up of a logo&#10;&#10;Description automatically generated">
            <a:extLst>
              <a:ext uri="{FF2B5EF4-FFF2-40B4-BE49-F238E27FC236}">
                <a16:creationId xmlns:a16="http://schemas.microsoft.com/office/drawing/2014/main" id="{3B389F1F-52DF-DA46-B855-52A314F869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354" t="78514" r="-354" b="5127"/>
          <a:stretch/>
        </p:blipFill>
        <p:spPr>
          <a:xfrm>
            <a:off x="271140" y="4644948"/>
            <a:ext cx="11804073" cy="708848"/>
          </a:xfrm>
          <a:prstGeom prst="rect">
            <a:avLst/>
          </a:prstGeom>
        </p:spPr>
      </p:pic>
      <p:pic>
        <p:nvPicPr>
          <p:cNvPr id="23" name="Picture 22" descr="A close up of a logo&#10;&#10;Description automatically generated">
            <a:extLst>
              <a:ext uri="{FF2B5EF4-FFF2-40B4-BE49-F238E27FC236}">
                <a16:creationId xmlns:a16="http://schemas.microsoft.com/office/drawing/2014/main" id="{48D6F70C-6280-E34C-8307-B84A5F0D96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-354" t="38866" r="354" b="44775"/>
          <a:stretch/>
        </p:blipFill>
        <p:spPr>
          <a:xfrm>
            <a:off x="223026" y="2753002"/>
            <a:ext cx="11804073" cy="708848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9BDA526-8497-DD40-9628-31409C6BA0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b="83641"/>
          <a:stretch/>
        </p:blipFill>
        <p:spPr>
          <a:xfrm>
            <a:off x="201880" y="1072452"/>
            <a:ext cx="11804073" cy="7088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B8087C-D673-C349-8043-A8D9B3DA4D3E}"/>
              </a:ext>
            </a:extLst>
          </p:cNvPr>
          <p:cNvSpPr txBox="1"/>
          <p:nvPr/>
        </p:nvSpPr>
        <p:spPr>
          <a:xfrm>
            <a:off x="2678035" y="881482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9DA3D1-9769-3249-8172-471FC7573A6C}"/>
              </a:ext>
            </a:extLst>
          </p:cNvPr>
          <p:cNvSpPr txBox="1"/>
          <p:nvPr/>
        </p:nvSpPr>
        <p:spPr>
          <a:xfrm>
            <a:off x="6078189" y="872843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DD4211-E15F-D049-ADA1-0C5C0B11E16E}"/>
              </a:ext>
            </a:extLst>
          </p:cNvPr>
          <p:cNvSpPr txBox="1"/>
          <p:nvPr/>
        </p:nvSpPr>
        <p:spPr>
          <a:xfrm>
            <a:off x="9015764" y="881482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8F5B88-CA26-4445-B311-3091A7362DDA}"/>
              </a:ext>
            </a:extLst>
          </p:cNvPr>
          <p:cNvSpPr txBox="1"/>
          <p:nvPr/>
        </p:nvSpPr>
        <p:spPr>
          <a:xfrm>
            <a:off x="11775214" y="881482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8F23A7-8D14-C041-BE22-C499D405FF96}"/>
              </a:ext>
            </a:extLst>
          </p:cNvPr>
          <p:cNvSpPr txBox="1"/>
          <p:nvPr/>
        </p:nvSpPr>
        <p:spPr>
          <a:xfrm>
            <a:off x="3226509" y="2548282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3178E5-59D0-714A-A6E5-82FB5ED60DDE}"/>
              </a:ext>
            </a:extLst>
          </p:cNvPr>
          <p:cNvSpPr txBox="1"/>
          <p:nvPr/>
        </p:nvSpPr>
        <p:spPr>
          <a:xfrm>
            <a:off x="6024750" y="2563772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13DBB1-761A-134A-8454-E89DC4923D33}"/>
              </a:ext>
            </a:extLst>
          </p:cNvPr>
          <p:cNvSpPr txBox="1"/>
          <p:nvPr/>
        </p:nvSpPr>
        <p:spPr>
          <a:xfrm>
            <a:off x="9086076" y="2572060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631725-9485-1A47-A633-8AAD8D7FC36B}"/>
              </a:ext>
            </a:extLst>
          </p:cNvPr>
          <p:cNvSpPr txBox="1"/>
          <p:nvPr/>
        </p:nvSpPr>
        <p:spPr>
          <a:xfrm>
            <a:off x="11787089" y="2529905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BA244E-24FF-8642-A291-5F0B7051E3DF}"/>
              </a:ext>
            </a:extLst>
          </p:cNvPr>
          <p:cNvSpPr txBox="1"/>
          <p:nvPr/>
        </p:nvSpPr>
        <p:spPr>
          <a:xfrm>
            <a:off x="3442191" y="4428441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8AEA64-C05D-A94F-9AC1-FCB61A7B3B5D}"/>
              </a:ext>
            </a:extLst>
          </p:cNvPr>
          <p:cNvSpPr txBox="1"/>
          <p:nvPr/>
        </p:nvSpPr>
        <p:spPr>
          <a:xfrm>
            <a:off x="6182020" y="4443931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22EDC9-CAAE-D641-B319-EC23AD593DA5}"/>
              </a:ext>
            </a:extLst>
          </p:cNvPr>
          <p:cNvSpPr txBox="1"/>
          <p:nvPr/>
        </p:nvSpPr>
        <p:spPr>
          <a:xfrm>
            <a:off x="9392803" y="4443580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586F0E-3790-954A-B3DD-61FA71B23AE5}"/>
              </a:ext>
            </a:extLst>
          </p:cNvPr>
          <p:cNvSpPr txBox="1"/>
          <p:nvPr/>
        </p:nvSpPr>
        <p:spPr>
          <a:xfrm>
            <a:off x="11794969" y="4423635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B50607-479B-014D-8C7D-94015072C4B7}"/>
              </a:ext>
            </a:extLst>
          </p:cNvPr>
          <p:cNvSpPr txBox="1"/>
          <p:nvPr/>
        </p:nvSpPr>
        <p:spPr>
          <a:xfrm>
            <a:off x="75806" y="1073093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6CD5CC-EA4D-074C-99F6-28DCE7BF47D4}"/>
              </a:ext>
            </a:extLst>
          </p:cNvPr>
          <p:cNvSpPr txBox="1"/>
          <p:nvPr/>
        </p:nvSpPr>
        <p:spPr>
          <a:xfrm>
            <a:off x="73470" y="1409973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8B262D-7B00-F542-95AE-98252E53E8B2}"/>
              </a:ext>
            </a:extLst>
          </p:cNvPr>
          <p:cNvSpPr txBox="1"/>
          <p:nvPr/>
        </p:nvSpPr>
        <p:spPr>
          <a:xfrm>
            <a:off x="109453" y="2757408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E02861E-666B-E14C-9FE9-73C6300E866E}"/>
              </a:ext>
            </a:extLst>
          </p:cNvPr>
          <p:cNvSpPr txBox="1"/>
          <p:nvPr/>
        </p:nvSpPr>
        <p:spPr>
          <a:xfrm>
            <a:off x="107117" y="3094288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1860148-7126-B545-9F21-5C4114D194ED}"/>
              </a:ext>
            </a:extLst>
          </p:cNvPr>
          <p:cNvSpPr txBox="1"/>
          <p:nvPr/>
        </p:nvSpPr>
        <p:spPr>
          <a:xfrm>
            <a:off x="107478" y="4631728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C392651-9879-EB4B-881B-438DEE341A4D}"/>
              </a:ext>
            </a:extLst>
          </p:cNvPr>
          <p:cNvSpPr txBox="1"/>
          <p:nvPr/>
        </p:nvSpPr>
        <p:spPr>
          <a:xfrm>
            <a:off x="105142" y="4968608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C8C1AF-42ED-674E-82B5-77FF394C52A9}"/>
              </a:ext>
            </a:extLst>
          </p:cNvPr>
          <p:cNvSpPr txBox="1"/>
          <p:nvPr/>
        </p:nvSpPr>
        <p:spPr>
          <a:xfrm>
            <a:off x="214119" y="1787845"/>
            <a:ext cx="2695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cof</a:t>
            </a:r>
            <a:r>
              <a:rPr lang="en-US" sz="2000" b="1" dirty="0"/>
              <a:t>   fee    tea          tea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E3AA84A-BCD0-114B-A3E1-A569F3605F5D}"/>
              </a:ext>
            </a:extLst>
          </p:cNvPr>
          <p:cNvSpPr txBox="1"/>
          <p:nvPr/>
        </p:nvSpPr>
        <p:spPr>
          <a:xfrm>
            <a:off x="3143318" y="1807726"/>
            <a:ext cx="3352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rest          tea           lemon </a:t>
            </a:r>
            <a:r>
              <a:rPr lang="en-US" sz="2000" b="1" dirty="0" err="1"/>
              <a:t>ade</a:t>
            </a:r>
            <a:endParaRPr lang="en-US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E07967D-1DC1-384F-B30D-496F21DE3FE9}"/>
              </a:ext>
            </a:extLst>
          </p:cNvPr>
          <p:cNvSpPr txBox="1"/>
          <p:nvPr/>
        </p:nvSpPr>
        <p:spPr>
          <a:xfrm>
            <a:off x="6347677" y="1807726"/>
            <a:ext cx="2915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cof</a:t>
            </a:r>
            <a:r>
              <a:rPr lang="en-US" sz="2000" b="1" dirty="0"/>
              <a:t>   fee     </a:t>
            </a:r>
            <a:r>
              <a:rPr lang="en-US" sz="2000" b="1" dirty="0" err="1"/>
              <a:t>cof</a:t>
            </a:r>
            <a:r>
              <a:rPr lang="en-US" sz="2000" b="1" dirty="0"/>
              <a:t>   fee      tea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93AC141-2481-084F-BDE7-C6FEB968D85A}"/>
              </a:ext>
            </a:extLst>
          </p:cNvPr>
          <p:cNvSpPr txBox="1"/>
          <p:nvPr/>
        </p:nvSpPr>
        <p:spPr>
          <a:xfrm>
            <a:off x="9478343" y="1792848"/>
            <a:ext cx="2915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cof</a:t>
            </a:r>
            <a:r>
              <a:rPr lang="en-US" sz="2000" b="1" dirty="0"/>
              <a:t>   fee     rest         tea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4F07E58-B362-A44A-B7BC-4423CDBB5038}"/>
              </a:ext>
            </a:extLst>
          </p:cNvPr>
          <p:cNvSpPr txBox="1"/>
          <p:nvPr/>
        </p:nvSpPr>
        <p:spPr>
          <a:xfrm>
            <a:off x="261549" y="3478302"/>
            <a:ext cx="3651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tea          tea          co  ca  co  la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521D4B-B3B3-464D-9E64-062E918FE6A1}"/>
              </a:ext>
            </a:extLst>
          </p:cNvPr>
          <p:cNvSpPr txBox="1"/>
          <p:nvPr/>
        </p:nvSpPr>
        <p:spPr>
          <a:xfrm>
            <a:off x="3442191" y="3468656"/>
            <a:ext cx="3651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tea        rest           </a:t>
            </a:r>
            <a:r>
              <a:rPr lang="en-US" sz="2000" b="1" dirty="0" err="1"/>
              <a:t>cof</a:t>
            </a:r>
            <a:r>
              <a:rPr lang="en-US" sz="2000" b="1" dirty="0"/>
              <a:t>   fee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0C2C9B-F9A8-F942-AD3E-138539FDFC6A}"/>
              </a:ext>
            </a:extLst>
          </p:cNvPr>
          <p:cNvSpPr txBox="1"/>
          <p:nvPr/>
        </p:nvSpPr>
        <p:spPr>
          <a:xfrm>
            <a:off x="6313666" y="3466515"/>
            <a:ext cx="3651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tea          </a:t>
            </a:r>
            <a:r>
              <a:rPr lang="en-US" sz="2000" b="1" dirty="0" err="1"/>
              <a:t>cof</a:t>
            </a:r>
            <a:r>
              <a:rPr lang="en-US" sz="2000" b="1" dirty="0"/>
              <a:t>   fee    </a:t>
            </a:r>
            <a:r>
              <a:rPr lang="en-US" sz="2000" b="1" dirty="0" err="1"/>
              <a:t>cof</a:t>
            </a:r>
            <a:r>
              <a:rPr lang="en-US" sz="2000" b="1" dirty="0"/>
              <a:t>   fee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5C54387-4418-BF45-82D1-AE592F45732A}"/>
              </a:ext>
            </a:extLst>
          </p:cNvPr>
          <p:cNvSpPr txBox="1"/>
          <p:nvPr/>
        </p:nvSpPr>
        <p:spPr>
          <a:xfrm>
            <a:off x="9202803" y="3484964"/>
            <a:ext cx="3651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blackcurrant </a:t>
            </a:r>
            <a:r>
              <a:rPr lang="en-US" sz="2000" b="1" dirty="0" err="1"/>
              <a:t>cof</a:t>
            </a:r>
            <a:r>
              <a:rPr lang="en-US" sz="2000" b="1" dirty="0"/>
              <a:t>   fee    tea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87C4A74-E332-D044-8F03-8B324F9C1F97}"/>
              </a:ext>
            </a:extLst>
          </p:cNvPr>
          <p:cNvSpPr txBox="1"/>
          <p:nvPr/>
        </p:nvSpPr>
        <p:spPr>
          <a:xfrm>
            <a:off x="189465" y="5320523"/>
            <a:ext cx="3651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co  ca  co  la  lemon </a:t>
            </a:r>
            <a:r>
              <a:rPr lang="en-US" sz="2000" b="1" dirty="0" err="1"/>
              <a:t>ade</a:t>
            </a:r>
            <a:r>
              <a:rPr lang="en-US" sz="2000" b="1" dirty="0"/>
              <a:t> </a:t>
            </a:r>
            <a:r>
              <a:rPr lang="en-US" sz="2000" b="1" dirty="0" err="1"/>
              <a:t>cof</a:t>
            </a:r>
            <a:r>
              <a:rPr lang="en-US" sz="2000" b="1" dirty="0"/>
              <a:t>   fee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254B427-A67D-7646-BDD8-5A8775E94346}"/>
              </a:ext>
            </a:extLst>
          </p:cNvPr>
          <p:cNvSpPr txBox="1"/>
          <p:nvPr/>
        </p:nvSpPr>
        <p:spPr>
          <a:xfrm>
            <a:off x="3677668" y="5337160"/>
            <a:ext cx="2670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rest    blackcurrant tea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255105F-56B2-4B46-BEA4-251B7B70A0B9}"/>
              </a:ext>
            </a:extLst>
          </p:cNvPr>
          <p:cNvSpPr txBox="1"/>
          <p:nvPr/>
        </p:nvSpPr>
        <p:spPr>
          <a:xfrm>
            <a:off x="6393684" y="5345478"/>
            <a:ext cx="3260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blackcurrant co ca  co la  tea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F57FB34-152A-A847-88E4-4F0ADB5E896D}"/>
              </a:ext>
            </a:extLst>
          </p:cNvPr>
          <p:cNvSpPr txBox="1"/>
          <p:nvPr/>
        </p:nvSpPr>
        <p:spPr>
          <a:xfrm>
            <a:off x="9763795" y="5345478"/>
            <a:ext cx="3651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rest         </a:t>
            </a:r>
            <a:r>
              <a:rPr lang="en-US" sz="2000" b="1" dirty="0" err="1"/>
              <a:t>cof</a:t>
            </a:r>
            <a:r>
              <a:rPr lang="en-US" sz="2000" b="1" dirty="0"/>
              <a:t>   fee   tea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E43F2CE-1048-0646-AF0B-2B88C2421C63}"/>
              </a:ext>
            </a:extLst>
          </p:cNvPr>
          <p:cNvSpPr/>
          <p:nvPr/>
        </p:nvSpPr>
        <p:spPr>
          <a:xfrm>
            <a:off x="0" y="43494"/>
            <a:ext cx="4132613" cy="64633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Check your rhythms:</a:t>
            </a:r>
          </a:p>
        </p:txBody>
      </p:sp>
    </p:spTree>
    <p:extLst>
      <p:ext uri="{BB962C8B-B14F-4D97-AF65-F5344CB8AC3E}">
        <p14:creationId xmlns:p14="http://schemas.microsoft.com/office/powerpoint/2010/main" val="256778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9" grpId="0"/>
      <p:bldP spid="20" grpId="0"/>
      <p:bldP spid="21" grpId="0"/>
      <p:bldP spid="22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close up of a logo&#10;&#10;Description automatically generated">
            <a:extLst>
              <a:ext uri="{FF2B5EF4-FFF2-40B4-BE49-F238E27FC236}">
                <a16:creationId xmlns:a16="http://schemas.microsoft.com/office/drawing/2014/main" id="{3B389F1F-52DF-DA46-B855-52A314F869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354" t="78514" r="-354" b="5127"/>
          <a:stretch/>
        </p:blipFill>
        <p:spPr>
          <a:xfrm>
            <a:off x="271140" y="5593196"/>
            <a:ext cx="11804073" cy="708848"/>
          </a:xfrm>
          <a:prstGeom prst="rect">
            <a:avLst/>
          </a:prstGeom>
        </p:spPr>
      </p:pic>
      <p:pic>
        <p:nvPicPr>
          <p:cNvPr id="23" name="Picture 22" descr="A close up of a logo&#10;&#10;Description automatically generated">
            <a:extLst>
              <a:ext uri="{FF2B5EF4-FFF2-40B4-BE49-F238E27FC236}">
                <a16:creationId xmlns:a16="http://schemas.microsoft.com/office/drawing/2014/main" id="{48D6F70C-6280-E34C-8307-B84A5F0D96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-354" t="38866" r="354" b="44775"/>
          <a:stretch/>
        </p:blipFill>
        <p:spPr>
          <a:xfrm>
            <a:off x="223026" y="3701250"/>
            <a:ext cx="11804073" cy="708848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9BDA526-8497-DD40-9628-31409C6BA0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b="83641"/>
          <a:stretch/>
        </p:blipFill>
        <p:spPr>
          <a:xfrm>
            <a:off x="201880" y="2020700"/>
            <a:ext cx="11804073" cy="7088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B8087C-D673-C349-8043-A8D9B3DA4D3E}"/>
              </a:ext>
            </a:extLst>
          </p:cNvPr>
          <p:cNvSpPr txBox="1"/>
          <p:nvPr/>
        </p:nvSpPr>
        <p:spPr>
          <a:xfrm>
            <a:off x="2678035" y="1829730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9DA3D1-9769-3249-8172-471FC7573A6C}"/>
              </a:ext>
            </a:extLst>
          </p:cNvPr>
          <p:cNvSpPr txBox="1"/>
          <p:nvPr/>
        </p:nvSpPr>
        <p:spPr>
          <a:xfrm>
            <a:off x="6078189" y="1821091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DD4211-E15F-D049-ADA1-0C5C0B11E16E}"/>
              </a:ext>
            </a:extLst>
          </p:cNvPr>
          <p:cNvSpPr txBox="1"/>
          <p:nvPr/>
        </p:nvSpPr>
        <p:spPr>
          <a:xfrm>
            <a:off x="9015764" y="1829730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8F5B88-CA26-4445-B311-3091A7362DDA}"/>
              </a:ext>
            </a:extLst>
          </p:cNvPr>
          <p:cNvSpPr txBox="1"/>
          <p:nvPr/>
        </p:nvSpPr>
        <p:spPr>
          <a:xfrm>
            <a:off x="11775214" y="1829730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8F23A7-8D14-C041-BE22-C499D405FF96}"/>
              </a:ext>
            </a:extLst>
          </p:cNvPr>
          <p:cNvSpPr txBox="1"/>
          <p:nvPr/>
        </p:nvSpPr>
        <p:spPr>
          <a:xfrm>
            <a:off x="3226509" y="3496530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3178E5-59D0-714A-A6E5-82FB5ED60DDE}"/>
              </a:ext>
            </a:extLst>
          </p:cNvPr>
          <p:cNvSpPr txBox="1"/>
          <p:nvPr/>
        </p:nvSpPr>
        <p:spPr>
          <a:xfrm>
            <a:off x="6024750" y="3512020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13DBB1-761A-134A-8454-E89DC4923D33}"/>
              </a:ext>
            </a:extLst>
          </p:cNvPr>
          <p:cNvSpPr txBox="1"/>
          <p:nvPr/>
        </p:nvSpPr>
        <p:spPr>
          <a:xfrm>
            <a:off x="9086076" y="3520308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631725-9485-1A47-A633-8AAD8D7FC36B}"/>
              </a:ext>
            </a:extLst>
          </p:cNvPr>
          <p:cNvSpPr txBox="1"/>
          <p:nvPr/>
        </p:nvSpPr>
        <p:spPr>
          <a:xfrm>
            <a:off x="11787089" y="3478153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BA244E-24FF-8642-A291-5F0B7051E3DF}"/>
              </a:ext>
            </a:extLst>
          </p:cNvPr>
          <p:cNvSpPr txBox="1"/>
          <p:nvPr/>
        </p:nvSpPr>
        <p:spPr>
          <a:xfrm>
            <a:off x="3442191" y="5376689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8AEA64-C05D-A94F-9AC1-FCB61A7B3B5D}"/>
              </a:ext>
            </a:extLst>
          </p:cNvPr>
          <p:cNvSpPr txBox="1"/>
          <p:nvPr/>
        </p:nvSpPr>
        <p:spPr>
          <a:xfrm>
            <a:off x="6182020" y="5392179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22EDC9-CAAE-D641-B319-EC23AD593DA5}"/>
              </a:ext>
            </a:extLst>
          </p:cNvPr>
          <p:cNvSpPr txBox="1"/>
          <p:nvPr/>
        </p:nvSpPr>
        <p:spPr>
          <a:xfrm>
            <a:off x="9392803" y="5391828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586F0E-3790-954A-B3DD-61FA71B23AE5}"/>
              </a:ext>
            </a:extLst>
          </p:cNvPr>
          <p:cNvSpPr txBox="1"/>
          <p:nvPr/>
        </p:nvSpPr>
        <p:spPr>
          <a:xfrm>
            <a:off x="11794969" y="5371883"/>
            <a:ext cx="47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|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B50607-479B-014D-8C7D-94015072C4B7}"/>
              </a:ext>
            </a:extLst>
          </p:cNvPr>
          <p:cNvSpPr txBox="1"/>
          <p:nvPr/>
        </p:nvSpPr>
        <p:spPr>
          <a:xfrm>
            <a:off x="75806" y="2021341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6CD5CC-EA4D-074C-99F6-28DCE7BF47D4}"/>
              </a:ext>
            </a:extLst>
          </p:cNvPr>
          <p:cNvSpPr txBox="1"/>
          <p:nvPr/>
        </p:nvSpPr>
        <p:spPr>
          <a:xfrm>
            <a:off x="73470" y="2358221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8B262D-7B00-F542-95AE-98252E53E8B2}"/>
              </a:ext>
            </a:extLst>
          </p:cNvPr>
          <p:cNvSpPr txBox="1"/>
          <p:nvPr/>
        </p:nvSpPr>
        <p:spPr>
          <a:xfrm>
            <a:off x="109453" y="3705656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E02861E-666B-E14C-9FE9-73C6300E866E}"/>
              </a:ext>
            </a:extLst>
          </p:cNvPr>
          <p:cNvSpPr txBox="1"/>
          <p:nvPr/>
        </p:nvSpPr>
        <p:spPr>
          <a:xfrm>
            <a:off x="107117" y="4042536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1860148-7126-B545-9F21-5C4114D194ED}"/>
              </a:ext>
            </a:extLst>
          </p:cNvPr>
          <p:cNvSpPr txBox="1"/>
          <p:nvPr/>
        </p:nvSpPr>
        <p:spPr>
          <a:xfrm>
            <a:off x="107478" y="5579976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C392651-9879-EB4B-881B-438DEE341A4D}"/>
              </a:ext>
            </a:extLst>
          </p:cNvPr>
          <p:cNvSpPr txBox="1"/>
          <p:nvPr/>
        </p:nvSpPr>
        <p:spPr>
          <a:xfrm>
            <a:off x="105142" y="5916856"/>
            <a:ext cx="1564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C8C1AF-42ED-674E-82B5-77FF394C52A9}"/>
              </a:ext>
            </a:extLst>
          </p:cNvPr>
          <p:cNvSpPr txBox="1"/>
          <p:nvPr/>
        </p:nvSpPr>
        <p:spPr>
          <a:xfrm>
            <a:off x="214119" y="2736093"/>
            <a:ext cx="2695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cof</a:t>
            </a:r>
            <a:r>
              <a:rPr lang="en-US" sz="2000" b="1" dirty="0"/>
              <a:t>   fee    tea          tea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E3AA84A-BCD0-114B-A3E1-A569F3605F5D}"/>
              </a:ext>
            </a:extLst>
          </p:cNvPr>
          <p:cNvSpPr txBox="1"/>
          <p:nvPr/>
        </p:nvSpPr>
        <p:spPr>
          <a:xfrm>
            <a:off x="3143318" y="2755974"/>
            <a:ext cx="3352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rest          tea           lemon </a:t>
            </a:r>
            <a:r>
              <a:rPr lang="en-US" sz="2000" b="1" dirty="0" err="1"/>
              <a:t>ade</a:t>
            </a:r>
            <a:endParaRPr lang="en-US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E07967D-1DC1-384F-B30D-496F21DE3FE9}"/>
              </a:ext>
            </a:extLst>
          </p:cNvPr>
          <p:cNvSpPr txBox="1"/>
          <p:nvPr/>
        </p:nvSpPr>
        <p:spPr>
          <a:xfrm>
            <a:off x="6347677" y="2755974"/>
            <a:ext cx="2915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cof</a:t>
            </a:r>
            <a:r>
              <a:rPr lang="en-US" sz="2000" b="1" dirty="0"/>
              <a:t>   fee     </a:t>
            </a:r>
            <a:r>
              <a:rPr lang="en-US" sz="2000" b="1" dirty="0" err="1"/>
              <a:t>cof</a:t>
            </a:r>
            <a:r>
              <a:rPr lang="en-US" sz="2000" b="1" dirty="0"/>
              <a:t>   fee      tea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93AC141-2481-084F-BDE7-C6FEB968D85A}"/>
              </a:ext>
            </a:extLst>
          </p:cNvPr>
          <p:cNvSpPr txBox="1"/>
          <p:nvPr/>
        </p:nvSpPr>
        <p:spPr>
          <a:xfrm>
            <a:off x="9478343" y="2741096"/>
            <a:ext cx="2915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cof</a:t>
            </a:r>
            <a:r>
              <a:rPr lang="en-US" sz="2000" b="1" dirty="0"/>
              <a:t>   fee     rest         tea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4F07E58-B362-A44A-B7BC-4423CDBB5038}"/>
              </a:ext>
            </a:extLst>
          </p:cNvPr>
          <p:cNvSpPr txBox="1"/>
          <p:nvPr/>
        </p:nvSpPr>
        <p:spPr>
          <a:xfrm>
            <a:off x="261549" y="4426550"/>
            <a:ext cx="3651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tea          tea          co  ca  co  la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521D4B-B3B3-464D-9E64-062E918FE6A1}"/>
              </a:ext>
            </a:extLst>
          </p:cNvPr>
          <p:cNvSpPr txBox="1"/>
          <p:nvPr/>
        </p:nvSpPr>
        <p:spPr>
          <a:xfrm>
            <a:off x="3442191" y="4416904"/>
            <a:ext cx="3651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tea        rest           </a:t>
            </a:r>
            <a:r>
              <a:rPr lang="en-US" sz="2000" b="1" dirty="0" err="1"/>
              <a:t>cof</a:t>
            </a:r>
            <a:r>
              <a:rPr lang="en-US" sz="2000" b="1" dirty="0"/>
              <a:t>   fee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0C2C9B-F9A8-F942-AD3E-138539FDFC6A}"/>
              </a:ext>
            </a:extLst>
          </p:cNvPr>
          <p:cNvSpPr txBox="1"/>
          <p:nvPr/>
        </p:nvSpPr>
        <p:spPr>
          <a:xfrm>
            <a:off x="6313666" y="4414763"/>
            <a:ext cx="3651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tea          </a:t>
            </a:r>
            <a:r>
              <a:rPr lang="en-US" sz="2000" b="1" dirty="0" err="1"/>
              <a:t>cof</a:t>
            </a:r>
            <a:r>
              <a:rPr lang="en-US" sz="2000" b="1" dirty="0"/>
              <a:t>   fee    </a:t>
            </a:r>
            <a:r>
              <a:rPr lang="en-US" sz="2000" b="1" dirty="0" err="1"/>
              <a:t>cof</a:t>
            </a:r>
            <a:r>
              <a:rPr lang="en-US" sz="2000" b="1" dirty="0"/>
              <a:t>   fee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5C54387-4418-BF45-82D1-AE592F45732A}"/>
              </a:ext>
            </a:extLst>
          </p:cNvPr>
          <p:cNvSpPr txBox="1"/>
          <p:nvPr/>
        </p:nvSpPr>
        <p:spPr>
          <a:xfrm>
            <a:off x="9202803" y="4433212"/>
            <a:ext cx="3651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blackcurrant </a:t>
            </a:r>
            <a:r>
              <a:rPr lang="en-US" sz="2000" b="1" dirty="0" err="1"/>
              <a:t>cof</a:t>
            </a:r>
            <a:r>
              <a:rPr lang="en-US" sz="2000" b="1" dirty="0"/>
              <a:t>   fee    tea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87C4A74-E332-D044-8F03-8B324F9C1F97}"/>
              </a:ext>
            </a:extLst>
          </p:cNvPr>
          <p:cNvSpPr txBox="1"/>
          <p:nvPr/>
        </p:nvSpPr>
        <p:spPr>
          <a:xfrm>
            <a:off x="189465" y="6268771"/>
            <a:ext cx="3651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co  ca  co  la  lemon </a:t>
            </a:r>
            <a:r>
              <a:rPr lang="en-US" sz="2000" b="1" dirty="0" err="1"/>
              <a:t>ade</a:t>
            </a:r>
            <a:r>
              <a:rPr lang="en-US" sz="2000" b="1" dirty="0"/>
              <a:t> </a:t>
            </a:r>
            <a:r>
              <a:rPr lang="en-US" sz="2000" b="1" dirty="0" err="1"/>
              <a:t>cof</a:t>
            </a:r>
            <a:r>
              <a:rPr lang="en-US" sz="2000" b="1" dirty="0"/>
              <a:t>   fee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254B427-A67D-7646-BDD8-5A8775E94346}"/>
              </a:ext>
            </a:extLst>
          </p:cNvPr>
          <p:cNvSpPr txBox="1"/>
          <p:nvPr/>
        </p:nvSpPr>
        <p:spPr>
          <a:xfrm>
            <a:off x="3677668" y="6285408"/>
            <a:ext cx="2670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rest    blackcurrant tea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255105F-56B2-4B46-BEA4-251B7B70A0B9}"/>
              </a:ext>
            </a:extLst>
          </p:cNvPr>
          <p:cNvSpPr txBox="1"/>
          <p:nvPr/>
        </p:nvSpPr>
        <p:spPr>
          <a:xfrm>
            <a:off x="6393684" y="6293726"/>
            <a:ext cx="3260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blackcurrant co ca  co la  tea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F57FB34-152A-A847-88E4-4F0ADB5E896D}"/>
              </a:ext>
            </a:extLst>
          </p:cNvPr>
          <p:cNvSpPr txBox="1"/>
          <p:nvPr/>
        </p:nvSpPr>
        <p:spPr>
          <a:xfrm>
            <a:off x="9763795" y="6293726"/>
            <a:ext cx="3651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rest         </a:t>
            </a:r>
            <a:r>
              <a:rPr lang="en-US" sz="2000" b="1" dirty="0" err="1"/>
              <a:t>cof</a:t>
            </a:r>
            <a:r>
              <a:rPr lang="en-US" sz="2000" b="1" dirty="0"/>
              <a:t>   fee   tea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E43F2CE-1048-0646-AF0B-2B88C2421C63}"/>
              </a:ext>
            </a:extLst>
          </p:cNvPr>
          <p:cNvSpPr/>
          <p:nvPr/>
        </p:nvSpPr>
        <p:spPr>
          <a:xfrm>
            <a:off x="0" y="-8473"/>
            <a:ext cx="9262753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Pair &amp; Share: Learn to play one of the rhythms: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29A8FFE-2768-794B-9ED0-91061FD51487}"/>
              </a:ext>
            </a:extLst>
          </p:cNvPr>
          <p:cNvSpPr/>
          <p:nvPr/>
        </p:nvSpPr>
        <p:spPr>
          <a:xfrm>
            <a:off x="249321" y="824340"/>
            <a:ext cx="2909455" cy="64633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Tap the beat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DC3F083-68B9-3A4A-AE34-D482279D6E6C}"/>
              </a:ext>
            </a:extLst>
          </p:cNvPr>
          <p:cNvSpPr/>
          <p:nvPr/>
        </p:nvSpPr>
        <p:spPr>
          <a:xfrm>
            <a:off x="3404211" y="842578"/>
            <a:ext cx="2909455" cy="64633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Say the words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66D600D-C49C-364A-A857-EFE3FA799AE5}"/>
              </a:ext>
            </a:extLst>
          </p:cNvPr>
          <p:cNvSpPr/>
          <p:nvPr/>
        </p:nvSpPr>
        <p:spPr>
          <a:xfrm>
            <a:off x="6645063" y="840212"/>
            <a:ext cx="5352979" cy="64633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Add the claps to the words</a:t>
            </a:r>
          </a:p>
        </p:txBody>
      </p:sp>
    </p:spTree>
    <p:extLst>
      <p:ext uri="{BB962C8B-B14F-4D97-AF65-F5344CB8AC3E}">
        <p14:creationId xmlns:p14="http://schemas.microsoft.com/office/powerpoint/2010/main" val="348397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397924-3EA0-7F4C-A233-03719F176640}"/>
              </a:ext>
            </a:extLst>
          </p:cNvPr>
          <p:cNvSpPr/>
          <p:nvPr/>
        </p:nvSpPr>
        <p:spPr>
          <a:xfrm>
            <a:off x="1" y="-8473"/>
            <a:ext cx="3826932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Pairs Performance: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F43BA9-4E53-004B-8CF1-56233B459F0A}"/>
              </a:ext>
            </a:extLst>
          </p:cNvPr>
          <p:cNvSpPr/>
          <p:nvPr/>
        </p:nvSpPr>
        <p:spPr>
          <a:xfrm>
            <a:off x="4182534" y="60309"/>
            <a:ext cx="4859866" cy="1200329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What makes a good rhythmic performance?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550DF-7787-9D4C-9BB0-B45D95F7C348}"/>
              </a:ext>
            </a:extLst>
          </p:cNvPr>
          <p:cNvSpPr/>
          <p:nvPr/>
        </p:nvSpPr>
        <p:spPr>
          <a:xfrm>
            <a:off x="302357" y="1458038"/>
            <a:ext cx="11381637" cy="584775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/>
              <a:t>Accuracy: </a:t>
            </a:r>
            <a:r>
              <a:rPr lang="en-US" sz="3200" dirty="0"/>
              <a:t>clapping the rhythms accurately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C04773-AB3B-804B-A7BB-6E2AADD92DA3}"/>
              </a:ext>
            </a:extLst>
          </p:cNvPr>
          <p:cNvSpPr/>
          <p:nvPr/>
        </p:nvSpPr>
        <p:spPr>
          <a:xfrm>
            <a:off x="302356" y="2271581"/>
            <a:ext cx="11381637" cy="584775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/>
              <a:t>Timing: </a:t>
            </a:r>
            <a:r>
              <a:rPr lang="en-US" sz="3200" dirty="0"/>
              <a:t>staying in time with the beat at a constant tempo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8BBE34-6179-B04F-8AF6-8E91D35533F0}"/>
              </a:ext>
            </a:extLst>
          </p:cNvPr>
          <p:cNvSpPr/>
          <p:nvPr/>
        </p:nvSpPr>
        <p:spPr>
          <a:xfrm>
            <a:off x="302356" y="3085124"/>
            <a:ext cx="11381637" cy="584775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/>
              <a:t>Solid start: </a:t>
            </a:r>
            <a:r>
              <a:rPr lang="en-US" sz="3200" dirty="0"/>
              <a:t>one person counts in and both start together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544ABC-1004-0B42-9CDC-44110E9ED8E9}"/>
              </a:ext>
            </a:extLst>
          </p:cNvPr>
          <p:cNvSpPr/>
          <p:nvPr/>
        </p:nvSpPr>
        <p:spPr>
          <a:xfrm>
            <a:off x="302356" y="3898667"/>
            <a:ext cx="11381637" cy="584775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/>
              <a:t>Solid end: </a:t>
            </a:r>
            <a:r>
              <a:rPr lang="en-US" sz="3200" dirty="0"/>
              <a:t>ending together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7ABD90-DBDC-9341-B4BE-B59DE2C90977}"/>
              </a:ext>
            </a:extLst>
          </p:cNvPr>
          <p:cNvSpPr/>
          <p:nvPr/>
        </p:nvSpPr>
        <p:spPr>
          <a:xfrm>
            <a:off x="302355" y="4713587"/>
            <a:ext cx="11381637" cy="584775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/>
              <a:t>Remaining focused: </a:t>
            </a:r>
            <a:r>
              <a:rPr lang="en-US" sz="3200" dirty="0"/>
              <a:t>maintaining a sense of purpose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1BC006-A362-CF44-B390-C200ADBE3FC4}"/>
              </a:ext>
            </a:extLst>
          </p:cNvPr>
          <p:cNvSpPr/>
          <p:nvPr/>
        </p:nvSpPr>
        <p:spPr>
          <a:xfrm>
            <a:off x="302354" y="5539887"/>
            <a:ext cx="11381637" cy="584775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/>
              <a:t>Consider these points as you watch/listen to the performances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3986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9F43BA9-4E53-004B-8CF1-56233B459F0A}"/>
              </a:ext>
            </a:extLst>
          </p:cNvPr>
          <p:cNvSpPr/>
          <p:nvPr/>
        </p:nvSpPr>
        <p:spPr>
          <a:xfrm>
            <a:off x="118534" y="821390"/>
            <a:ext cx="4859866" cy="1200329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What was good about the performance?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7ABD90-DBDC-9341-B4BE-B59DE2C90977}"/>
              </a:ext>
            </a:extLst>
          </p:cNvPr>
          <p:cNvSpPr/>
          <p:nvPr/>
        </p:nvSpPr>
        <p:spPr>
          <a:xfrm>
            <a:off x="1048643" y="4019320"/>
            <a:ext cx="10094713" cy="2554545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/>
              <a:t>Accuracy: </a:t>
            </a:r>
            <a:r>
              <a:rPr lang="en-US" sz="3200" dirty="0"/>
              <a:t>clapping the rhythms accurately</a:t>
            </a:r>
          </a:p>
          <a:p>
            <a:r>
              <a:rPr lang="en-US" sz="3200" b="1" dirty="0"/>
              <a:t>Timing: </a:t>
            </a:r>
            <a:r>
              <a:rPr lang="en-US" sz="3200" dirty="0"/>
              <a:t>staying in time with the beat at a constant tempo</a:t>
            </a:r>
          </a:p>
          <a:p>
            <a:r>
              <a:rPr lang="en-US" sz="3200" b="1" dirty="0"/>
              <a:t>Solid start: </a:t>
            </a:r>
            <a:r>
              <a:rPr lang="en-US" sz="3200" dirty="0"/>
              <a:t>one person counts in and both start together</a:t>
            </a:r>
          </a:p>
          <a:p>
            <a:r>
              <a:rPr lang="en-US" sz="3200" b="1" dirty="0"/>
              <a:t>Solid end: </a:t>
            </a:r>
            <a:r>
              <a:rPr lang="en-US" sz="3200" dirty="0"/>
              <a:t>ending together</a:t>
            </a:r>
          </a:p>
          <a:p>
            <a:r>
              <a:rPr lang="en-US" sz="3200" b="1" dirty="0"/>
              <a:t>Remaining focused: </a:t>
            </a:r>
            <a:r>
              <a:rPr lang="en-US" sz="3200" dirty="0"/>
              <a:t>maintaining a sense of purpose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1BC006-A362-CF44-B390-C200ADBE3FC4}"/>
              </a:ext>
            </a:extLst>
          </p:cNvPr>
          <p:cNvSpPr/>
          <p:nvPr/>
        </p:nvSpPr>
        <p:spPr>
          <a:xfrm>
            <a:off x="6619706" y="821390"/>
            <a:ext cx="5453760" cy="1200329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/>
              <a:t>How could the performance be improved?</a:t>
            </a:r>
            <a:endParaRPr lang="en-US" sz="3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30E703-3362-BC4F-AF1C-1BBFDBA7F383}"/>
              </a:ext>
            </a:extLst>
          </p:cNvPr>
          <p:cNvSpPr/>
          <p:nvPr/>
        </p:nvSpPr>
        <p:spPr>
          <a:xfrm>
            <a:off x="2252132" y="2448102"/>
            <a:ext cx="7687734" cy="1200329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Be kind and positive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Base your comments on the following: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F0BAF5-343F-AE44-AF93-270036D38932}"/>
              </a:ext>
            </a:extLst>
          </p:cNvPr>
          <p:cNvSpPr/>
          <p:nvPr/>
        </p:nvSpPr>
        <p:spPr>
          <a:xfrm>
            <a:off x="2548467" y="76590"/>
            <a:ext cx="6570135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Peer comments on performances</a:t>
            </a:r>
          </a:p>
        </p:txBody>
      </p:sp>
    </p:spTree>
    <p:extLst>
      <p:ext uri="{BB962C8B-B14F-4D97-AF65-F5344CB8AC3E}">
        <p14:creationId xmlns:p14="http://schemas.microsoft.com/office/powerpoint/2010/main" val="386083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47ABD90-DBDC-9341-B4BE-B59DE2C90977}"/>
              </a:ext>
            </a:extLst>
          </p:cNvPr>
          <p:cNvSpPr/>
          <p:nvPr/>
        </p:nvSpPr>
        <p:spPr>
          <a:xfrm>
            <a:off x="523710" y="1157587"/>
            <a:ext cx="4048290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Beats are grouped in?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F0BAF5-343F-AE44-AF93-270036D38932}"/>
              </a:ext>
            </a:extLst>
          </p:cNvPr>
          <p:cNvSpPr/>
          <p:nvPr/>
        </p:nvSpPr>
        <p:spPr>
          <a:xfrm>
            <a:off x="4055534" y="71841"/>
            <a:ext cx="3750733" cy="64633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Recap of Learning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4A8A51-2AB5-8D43-A261-15969833FE78}"/>
              </a:ext>
            </a:extLst>
          </p:cNvPr>
          <p:cNvSpPr/>
          <p:nvPr/>
        </p:nvSpPr>
        <p:spPr>
          <a:xfrm>
            <a:off x="523709" y="2055053"/>
            <a:ext cx="5047357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The Time Signature tells us?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F9ADDA1-09DB-A441-B5FC-2D296A419739}"/>
              </a:ext>
            </a:extLst>
          </p:cNvPr>
          <p:cNvSpPr/>
          <p:nvPr/>
        </p:nvSpPr>
        <p:spPr>
          <a:xfrm>
            <a:off x="498309" y="3085363"/>
            <a:ext cx="10880891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Which ‘drink words’ are used to help us clap the following: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31A61B-797E-AA48-B752-C81AE3A1C59D}"/>
              </a:ext>
            </a:extLst>
          </p:cNvPr>
          <p:cNvSpPr/>
          <p:nvPr/>
        </p:nvSpPr>
        <p:spPr>
          <a:xfrm>
            <a:off x="498309" y="4251138"/>
            <a:ext cx="4861091" cy="2062103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4 semiquavers?</a:t>
            </a:r>
          </a:p>
          <a:p>
            <a:r>
              <a:rPr lang="en-US" sz="3200" b="1" dirty="0">
                <a:solidFill>
                  <a:schemeClr val="bg1"/>
                </a:solidFill>
              </a:rPr>
              <a:t>2 quavers?</a:t>
            </a:r>
          </a:p>
          <a:p>
            <a:r>
              <a:rPr lang="en-US" sz="3200" b="1" dirty="0">
                <a:solidFill>
                  <a:schemeClr val="bg1"/>
                </a:solidFill>
              </a:rPr>
              <a:t>1 crotchet?</a:t>
            </a:r>
          </a:p>
          <a:p>
            <a:r>
              <a:rPr lang="en-US" sz="3200" b="1" dirty="0">
                <a:solidFill>
                  <a:schemeClr val="bg1"/>
                </a:solidFill>
              </a:rPr>
              <a:t>2 semiquavers &amp; a quaver?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24DA73-7697-8644-896C-7E61665D18D9}"/>
              </a:ext>
            </a:extLst>
          </p:cNvPr>
          <p:cNvSpPr/>
          <p:nvPr/>
        </p:nvSpPr>
        <p:spPr>
          <a:xfrm>
            <a:off x="5595857" y="1157586"/>
            <a:ext cx="1177476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Bars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84A4C3-09E6-6F40-950A-AD9C9B96787C}"/>
              </a:ext>
            </a:extLst>
          </p:cNvPr>
          <p:cNvSpPr/>
          <p:nvPr/>
        </p:nvSpPr>
        <p:spPr>
          <a:xfrm>
            <a:off x="5799057" y="2033483"/>
            <a:ext cx="4665743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How many beats per bar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EAE9C41-E18A-FA4F-89DF-653606AC0039}"/>
              </a:ext>
            </a:extLst>
          </p:cNvPr>
          <p:cNvSpPr/>
          <p:nvPr/>
        </p:nvSpPr>
        <p:spPr>
          <a:xfrm>
            <a:off x="5473396" y="4251138"/>
            <a:ext cx="2332872" cy="206210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 err="1"/>
              <a:t>Cocacola</a:t>
            </a:r>
            <a:endParaRPr lang="en-US" sz="3200" b="1" dirty="0"/>
          </a:p>
          <a:p>
            <a:r>
              <a:rPr lang="en-US" sz="3200" b="1" dirty="0"/>
              <a:t>Coffee</a:t>
            </a:r>
          </a:p>
          <a:p>
            <a:r>
              <a:rPr lang="en-US" sz="3200" b="1" dirty="0"/>
              <a:t>Tea</a:t>
            </a:r>
          </a:p>
          <a:p>
            <a:r>
              <a:rPr lang="en-US" sz="3200" b="1" dirty="0"/>
              <a:t>Lemonade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3983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599324" y="103950"/>
            <a:ext cx="10993349" cy="830997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Rhythm Lesson 3 – Learning Intent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181120" y="1570238"/>
            <a:ext cx="11829756" cy="378565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To be able to learn a </a:t>
            </a:r>
            <a:r>
              <a:rPr lang="en-US" sz="4000" b="1" dirty="0">
                <a:solidFill>
                  <a:schemeClr val="bg1"/>
                </a:solidFill>
              </a:rPr>
              <a:t>method to </a:t>
            </a:r>
            <a:r>
              <a:rPr lang="en-US" sz="4000" b="1" dirty="0">
                <a:solidFill>
                  <a:srgbClr val="FFFF00"/>
                </a:solidFill>
              </a:rPr>
              <a:t>improve rhythmic accuracy </a:t>
            </a:r>
            <a:r>
              <a:rPr lang="en-US" sz="4000" dirty="0">
                <a:solidFill>
                  <a:schemeClr val="bg1"/>
                </a:solidFill>
              </a:rPr>
              <a:t>in your clapping </a:t>
            </a:r>
          </a:p>
          <a:p>
            <a:endParaRPr lang="en-US" sz="4000" dirty="0">
              <a:solidFill>
                <a:schemeClr val="bg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To further your knowledge of </a:t>
            </a:r>
            <a:r>
              <a:rPr lang="en-US" sz="4000" b="1" dirty="0">
                <a:solidFill>
                  <a:srgbClr val="FFFF00"/>
                </a:solidFill>
              </a:rPr>
              <a:t>notated rhythms</a:t>
            </a:r>
            <a:r>
              <a:rPr lang="en-US" sz="4000" dirty="0">
                <a:solidFill>
                  <a:schemeClr val="bg1"/>
                </a:solidFill>
              </a:rPr>
              <a:t>, adding extra</a:t>
            </a:r>
            <a:r>
              <a:rPr lang="en-US" sz="4000" b="1" dirty="0">
                <a:solidFill>
                  <a:srgbClr val="FFFF00"/>
                </a:solidFill>
              </a:rPr>
              <a:t> types of notes</a:t>
            </a:r>
            <a:r>
              <a:rPr lang="en-US" sz="4000" dirty="0">
                <a:solidFill>
                  <a:schemeClr val="bg1"/>
                </a:solidFill>
              </a:rPr>
              <a:t> and </a:t>
            </a:r>
            <a:r>
              <a:rPr lang="en-US" sz="4000" b="1" dirty="0">
                <a:solidFill>
                  <a:srgbClr val="FFFF00"/>
                </a:solidFill>
              </a:rPr>
              <a:t>beats in the bar </a:t>
            </a:r>
            <a:r>
              <a:rPr lang="en-US" sz="4000" dirty="0">
                <a:solidFill>
                  <a:schemeClr val="bg1"/>
                </a:solidFill>
              </a:rPr>
              <a:t>to your understanding.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92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554802" y="43998"/>
            <a:ext cx="10993349" cy="769441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Success Criteria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27253" y="1304485"/>
            <a:ext cx="5014304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You will be able to </a:t>
            </a:r>
            <a:r>
              <a:rPr lang="en-US" sz="2800" b="1" dirty="0">
                <a:solidFill>
                  <a:schemeClr val="bg1"/>
                </a:solidFill>
              </a:rPr>
              <a:t>read and play</a:t>
            </a:r>
            <a:r>
              <a:rPr lang="en-US" sz="2800" dirty="0">
                <a:solidFill>
                  <a:schemeClr val="bg1"/>
                </a:solidFill>
              </a:rPr>
              <a:t> a </a:t>
            </a:r>
            <a:r>
              <a:rPr lang="en-US" sz="2800" b="1" dirty="0">
                <a:solidFill>
                  <a:schemeClr val="bg1"/>
                </a:solidFill>
              </a:rPr>
              <a:t>12-beat rhythm </a:t>
            </a:r>
            <a:r>
              <a:rPr lang="en-US" sz="2800" dirty="0">
                <a:solidFill>
                  <a:schemeClr val="bg1"/>
                </a:solidFill>
              </a:rPr>
              <a:t>that has been written using </a:t>
            </a:r>
            <a:r>
              <a:rPr lang="en-US" sz="2800" b="1" dirty="0">
                <a:solidFill>
                  <a:schemeClr val="bg1"/>
                </a:solidFill>
              </a:rPr>
              <a:t>staff notation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7C1634-5445-3E41-B5B8-BF0CCCBFAD34}"/>
              </a:ext>
            </a:extLst>
          </p:cNvPr>
          <p:cNvSpPr txBox="1"/>
          <p:nvPr/>
        </p:nvSpPr>
        <p:spPr>
          <a:xfrm>
            <a:off x="27253" y="2878247"/>
            <a:ext cx="5014304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You will be able to </a:t>
            </a:r>
            <a:r>
              <a:rPr lang="en-US" sz="2800" b="1" dirty="0">
                <a:solidFill>
                  <a:schemeClr val="bg1"/>
                </a:solidFill>
              </a:rPr>
              <a:t>show evidence</a:t>
            </a:r>
            <a:r>
              <a:rPr lang="en-US" sz="2800" dirty="0">
                <a:solidFill>
                  <a:schemeClr val="bg1"/>
                </a:solidFill>
              </a:rPr>
              <a:t> of your understanding of a </a:t>
            </a:r>
            <a:r>
              <a:rPr lang="en-US" sz="2800" b="1" dirty="0">
                <a:solidFill>
                  <a:schemeClr val="bg1"/>
                </a:solidFill>
              </a:rPr>
              <a:t>rhythmic accuracy </a:t>
            </a:r>
            <a:r>
              <a:rPr lang="en-US" sz="2800" dirty="0">
                <a:solidFill>
                  <a:schemeClr val="bg1"/>
                </a:solidFill>
              </a:rPr>
              <a:t>method.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69CC6116-9D94-BE4C-83C1-7C097172F0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6782"/>
          <a:stretch/>
        </p:blipFill>
        <p:spPr>
          <a:xfrm>
            <a:off x="5288022" y="1304485"/>
            <a:ext cx="6903978" cy="1116281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831EB83F-DD7D-334E-AEB4-3649FA8870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80" t="61750" r="-2615" b="-73"/>
          <a:stretch/>
        </p:blipFill>
        <p:spPr>
          <a:xfrm>
            <a:off x="5288022" y="2420766"/>
            <a:ext cx="7090026" cy="184247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472F579-AC74-A745-9638-F55F628C8BFD}"/>
              </a:ext>
            </a:extLst>
          </p:cNvPr>
          <p:cNvSpPr/>
          <p:nvPr/>
        </p:nvSpPr>
        <p:spPr>
          <a:xfrm>
            <a:off x="6835247" y="2377421"/>
            <a:ext cx="5241958" cy="111628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27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5EAD1D09-EA88-7148-B6DE-B05890B7A46F}"/>
              </a:ext>
            </a:extLst>
          </p:cNvPr>
          <p:cNvSpPr txBox="1"/>
          <p:nvPr/>
        </p:nvSpPr>
        <p:spPr>
          <a:xfrm>
            <a:off x="2431765" y="4146712"/>
            <a:ext cx="6322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       +                 +            +          =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978701-928A-7847-ADD1-21B4B5167C97}"/>
              </a:ext>
            </a:extLst>
          </p:cNvPr>
          <p:cNvSpPr txBox="1"/>
          <p:nvPr/>
        </p:nvSpPr>
        <p:spPr>
          <a:xfrm>
            <a:off x="172033" y="124386"/>
            <a:ext cx="8461328" cy="830997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Reinforcing last week’s learning:</a:t>
            </a:r>
            <a:endParaRPr lang="en-US" sz="4800" b="1" dirty="0">
              <a:solidFill>
                <a:srgbClr val="FFFF00"/>
              </a:solidFill>
            </a:endParaRPr>
          </a:p>
        </p:txBody>
      </p:sp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68F8EF9-6D86-AC49-B9EA-5BABB818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955" y="2009144"/>
            <a:ext cx="1510447" cy="1131509"/>
          </a:xfrm>
          <a:prstGeom prst="rect">
            <a:avLst/>
          </a:prstGeom>
        </p:spPr>
      </p:pic>
      <p:pic>
        <p:nvPicPr>
          <p:cNvPr id="19" name="Picture 1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66EDD10-4922-8B49-AC1F-F35FA1C7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7648" y="2071480"/>
            <a:ext cx="1813197" cy="103123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49780-4F70-1541-BB44-BC002741B3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6433908" y="2059282"/>
            <a:ext cx="634045" cy="1031235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5D135E1-BE6C-BE4F-8535-262299576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6470" y="1971207"/>
            <a:ext cx="591707" cy="113150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508C82A-FBD9-574D-8ACF-73023388B213}"/>
              </a:ext>
            </a:extLst>
          </p:cNvPr>
          <p:cNvSpPr txBox="1"/>
          <p:nvPr/>
        </p:nvSpPr>
        <p:spPr>
          <a:xfrm>
            <a:off x="172033" y="1038787"/>
            <a:ext cx="10431054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This rhythm has 7 notes and a rest but it is equal to 4 beats: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107A0C-3F42-0848-87C7-DF02EA6AB989}"/>
              </a:ext>
            </a:extLst>
          </p:cNvPr>
          <p:cNvSpPr txBox="1"/>
          <p:nvPr/>
        </p:nvSpPr>
        <p:spPr>
          <a:xfrm>
            <a:off x="8453653" y="2059283"/>
            <a:ext cx="2149434" cy="707886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Explain?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8204EDF-1304-334A-AA3F-4D057F0DD25B}"/>
              </a:ext>
            </a:extLst>
          </p:cNvPr>
          <p:cNvSpPr/>
          <p:nvPr/>
        </p:nvSpPr>
        <p:spPr>
          <a:xfrm>
            <a:off x="1634236" y="3156903"/>
            <a:ext cx="1402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½       ½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7261691-3AD6-6948-914A-2703F1B7B785}"/>
              </a:ext>
            </a:extLst>
          </p:cNvPr>
          <p:cNvSpPr/>
          <p:nvPr/>
        </p:nvSpPr>
        <p:spPr>
          <a:xfrm>
            <a:off x="3376473" y="3156903"/>
            <a:ext cx="2052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¼  ¼  ¼  ¼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F4BCA58-B5F5-BA41-967A-7ADB9318979C}"/>
              </a:ext>
            </a:extLst>
          </p:cNvPr>
          <p:cNvSpPr txBox="1"/>
          <p:nvPr/>
        </p:nvSpPr>
        <p:spPr>
          <a:xfrm>
            <a:off x="5610064" y="3156903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6AA9171-3D6A-6049-84BC-1A547DFB0EDD}"/>
              </a:ext>
            </a:extLst>
          </p:cNvPr>
          <p:cNvSpPr txBox="1"/>
          <p:nvPr/>
        </p:nvSpPr>
        <p:spPr>
          <a:xfrm>
            <a:off x="6540463" y="3156903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775946A9-FB71-3C46-8BB2-92EF8F1A5FA1}"/>
              </a:ext>
            </a:extLst>
          </p:cNvPr>
          <p:cNvSpPr/>
          <p:nvPr/>
        </p:nvSpPr>
        <p:spPr>
          <a:xfrm rot="16200000">
            <a:off x="2149443" y="3520567"/>
            <a:ext cx="372533" cy="847255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055F5F-51C7-D54A-BBBB-2F7CC854A883}"/>
              </a:ext>
            </a:extLst>
          </p:cNvPr>
          <p:cNvSpPr txBox="1"/>
          <p:nvPr/>
        </p:nvSpPr>
        <p:spPr>
          <a:xfrm>
            <a:off x="2137001" y="4146712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31" name="Left Brace 30">
            <a:extLst>
              <a:ext uri="{FF2B5EF4-FFF2-40B4-BE49-F238E27FC236}">
                <a16:creationId xmlns:a16="http://schemas.microsoft.com/office/drawing/2014/main" id="{D99CE22F-C93A-6B4B-88F0-47EF878F402C}"/>
              </a:ext>
            </a:extLst>
          </p:cNvPr>
          <p:cNvSpPr/>
          <p:nvPr/>
        </p:nvSpPr>
        <p:spPr>
          <a:xfrm rot="16200000">
            <a:off x="4037162" y="3209234"/>
            <a:ext cx="439508" cy="1402947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0BD429-6B97-F743-A3F0-D75ED671E8A7}"/>
              </a:ext>
            </a:extLst>
          </p:cNvPr>
          <p:cNvSpPr txBox="1"/>
          <p:nvPr/>
        </p:nvSpPr>
        <p:spPr>
          <a:xfrm>
            <a:off x="4080682" y="4146712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9D5F23-4DBB-D348-BE85-D3937B04EC9C}"/>
              </a:ext>
            </a:extLst>
          </p:cNvPr>
          <p:cNvSpPr txBox="1"/>
          <p:nvPr/>
        </p:nvSpPr>
        <p:spPr>
          <a:xfrm>
            <a:off x="5610064" y="4146712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6FED6CD-3EF5-724A-9B62-A2977055B0C2}"/>
              </a:ext>
            </a:extLst>
          </p:cNvPr>
          <p:cNvSpPr txBox="1"/>
          <p:nvPr/>
        </p:nvSpPr>
        <p:spPr>
          <a:xfrm>
            <a:off x="6540463" y="4146712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0C2F6E-60DD-1244-8F1D-4C757BC3D01E}"/>
              </a:ext>
            </a:extLst>
          </p:cNvPr>
          <p:cNvSpPr txBox="1"/>
          <p:nvPr/>
        </p:nvSpPr>
        <p:spPr>
          <a:xfrm>
            <a:off x="7864123" y="4021146"/>
            <a:ext cx="58953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0336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3" grpId="0" animBg="1"/>
      <p:bldP spid="24" grpId="0" animBg="1"/>
      <p:bldP spid="25" grpId="0"/>
      <p:bldP spid="26" grpId="0"/>
      <p:bldP spid="27" grpId="0"/>
      <p:bldP spid="28" grpId="0"/>
      <p:bldP spid="29" grpId="0" animBg="1"/>
      <p:bldP spid="30" grpId="0"/>
      <p:bldP spid="31" grpId="0" animBg="1"/>
      <p:bldP spid="32" grpId="0"/>
      <p:bldP spid="33" grpId="0"/>
      <p:bldP spid="34" grpId="0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eft Brace 15">
            <a:extLst>
              <a:ext uri="{FF2B5EF4-FFF2-40B4-BE49-F238E27FC236}">
                <a16:creationId xmlns:a16="http://schemas.microsoft.com/office/drawing/2014/main" id="{F8D46BB9-54CC-D540-946C-ECA40D5FB155}"/>
              </a:ext>
            </a:extLst>
          </p:cNvPr>
          <p:cNvSpPr/>
          <p:nvPr/>
        </p:nvSpPr>
        <p:spPr>
          <a:xfrm rot="16200000">
            <a:off x="4971530" y="2989572"/>
            <a:ext cx="372533" cy="995872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4C577D-F785-5749-8969-3A45F57A275E}"/>
              </a:ext>
            </a:extLst>
          </p:cNvPr>
          <p:cNvSpPr txBox="1"/>
          <p:nvPr/>
        </p:nvSpPr>
        <p:spPr>
          <a:xfrm>
            <a:off x="354018" y="3700100"/>
            <a:ext cx="6322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       +               +               +             =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D42F1B-8664-9F47-AF25-FDC9D24CC72B}"/>
              </a:ext>
            </a:extLst>
          </p:cNvPr>
          <p:cNvSpPr txBox="1"/>
          <p:nvPr/>
        </p:nvSpPr>
        <p:spPr>
          <a:xfrm>
            <a:off x="155100" y="276787"/>
            <a:ext cx="8819567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This rhythm has 10 notes but it is equal to 4 beats: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3" name="Picture 2" descr="A close up of a device&#10;&#10;Description automatically generated">
            <a:extLst>
              <a:ext uri="{FF2B5EF4-FFF2-40B4-BE49-F238E27FC236}">
                <a16:creationId xmlns:a16="http://schemas.microsoft.com/office/drawing/2014/main" id="{97603797-0C76-9E4B-B317-BFD405D8D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12" y="1587416"/>
            <a:ext cx="540617" cy="1033812"/>
          </a:xfrm>
          <a:prstGeom prst="rect">
            <a:avLst/>
          </a:prstGeom>
        </p:spPr>
      </p:pic>
      <p:pic>
        <p:nvPicPr>
          <p:cNvPr id="4" name="Picture 3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4F5E068D-3BA1-7548-B16C-6F8F2C295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526" y="1667640"/>
            <a:ext cx="1789674" cy="942197"/>
          </a:xfrm>
          <a:prstGeom prst="rect">
            <a:avLst/>
          </a:prstGeom>
        </p:spPr>
      </p:pic>
      <p:pic>
        <p:nvPicPr>
          <p:cNvPr id="5" name="Picture 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E4DC55C2-D74C-F641-B01B-6A7497DAF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6106" y="1607855"/>
            <a:ext cx="1442937" cy="1033812"/>
          </a:xfrm>
          <a:prstGeom prst="rect">
            <a:avLst/>
          </a:prstGeom>
        </p:spPr>
      </p:pic>
      <p:pic>
        <p:nvPicPr>
          <p:cNvPr id="6" name="Picture 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4A0B516F-F63A-394A-96FB-6CE433A388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6747" y="1619731"/>
            <a:ext cx="1409744" cy="10338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4A8217-D6B4-654F-98AC-9BE38B1E84E0}"/>
              </a:ext>
            </a:extLst>
          </p:cNvPr>
          <p:cNvSpPr txBox="1"/>
          <p:nvPr/>
        </p:nvSpPr>
        <p:spPr>
          <a:xfrm>
            <a:off x="8974667" y="1667640"/>
            <a:ext cx="2149434" cy="707886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Explain?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0CFA60-396C-1F48-BF32-3315DC174260}"/>
              </a:ext>
            </a:extLst>
          </p:cNvPr>
          <p:cNvSpPr txBox="1"/>
          <p:nvPr/>
        </p:nvSpPr>
        <p:spPr>
          <a:xfrm>
            <a:off x="316512" y="2653543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8CA05A-BCAF-F24C-B334-F6E8A889B5E9}"/>
              </a:ext>
            </a:extLst>
          </p:cNvPr>
          <p:cNvSpPr/>
          <p:nvPr/>
        </p:nvSpPr>
        <p:spPr>
          <a:xfrm>
            <a:off x="953526" y="2653543"/>
            <a:ext cx="2052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¼  ¼  ¼  ¼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2F0390-D40D-FD41-BD2B-C52B75B2A0EC}"/>
              </a:ext>
            </a:extLst>
          </p:cNvPr>
          <p:cNvSpPr/>
          <p:nvPr/>
        </p:nvSpPr>
        <p:spPr>
          <a:xfrm>
            <a:off x="2846095" y="2641667"/>
            <a:ext cx="1402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½       ½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6C3183-D3FB-DF4E-A761-B3CD6FD5D0E8}"/>
              </a:ext>
            </a:extLst>
          </p:cNvPr>
          <p:cNvSpPr/>
          <p:nvPr/>
        </p:nvSpPr>
        <p:spPr>
          <a:xfrm>
            <a:off x="4429653" y="2653543"/>
            <a:ext cx="2052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¼  ¼  ½</a:t>
            </a: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78B01AC9-CCE0-834B-B67E-C5EE07E1C887}"/>
              </a:ext>
            </a:extLst>
          </p:cNvPr>
          <p:cNvSpPr/>
          <p:nvPr/>
        </p:nvSpPr>
        <p:spPr>
          <a:xfrm rot="16200000">
            <a:off x="1632630" y="2752548"/>
            <a:ext cx="439508" cy="1402947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6A5373-1577-C242-85AD-9FE625F77E0C}"/>
              </a:ext>
            </a:extLst>
          </p:cNvPr>
          <p:cNvSpPr txBox="1"/>
          <p:nvPr/>
        </p:nvSpPr>
        <p:spPr>
          <a:xfrm>
            <a:off x="1676150" y="3690026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6B35B90B-B3DB-5142-9B2B-D15563076825}"/>
              </a:ext>
            </a:extLst>
          </p:cNvPr>
          <p:cNvSpPr/>
          <p:nvPr/>
        </p:nvSpPr>
        <p:spPr>
          <a:xfrm rot="16200000">
            <a:off x="3305489" y="3063882"/>
            <a:ext cx="372533" cy="847255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920914-AB14-1E46-88E8-F0A96A1C9E42}"/>
              </a:ext>
            </a:extLst>
          </p:cNvPr>
          <p:cNvSpPr txBox="1"/>
          <p:nvPr/>
        </p:nvSpPr>
        <p:spPr>
          <a:xfrm>
            <a:off x="3293047" y="3690027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B77F6B-C5E1-4B4A-B426-4499E4307276}"/>
              </a:ext>
            </a:extLst>
          </p:cNvPr>
          <p:cNvSpPr txBox="1"/>
          <p:nvPr/>
        </p:nvSpPr>
        <p:spPr>
          <a:xfrm>
            <a:off x="4986378" y="3673093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29A383-6C15-B04A-B7BE-B797AF9CB1E9}"/>
              </a:ext>
            </a:extLst>
          </p:cNvPr>
          <p:cNvSpPr txBox="1"/>
          <p:nvPr/>
        </p:nvSpPr>
        <p:spPr>
          <a:xfrm>
            <a:off x="354018" y="3690026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30B28F-2BD4-C340-9F08-85652ACEA264}"/>
              </a:ext>
            </a:extLst>
          </p:cNvPr>
          <p:cNvSpPr txBox="1"/>
          <p:nvPr/>
        </p:nvSpPr>
        <p:spPr>
          <a:xfrm>
            <a:off x="6327987" y="3580759"/>
            <a:ext cx="58953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8507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/>
      <p:bldP spid="7" grpId="0" animBg="1"/>
      <p:bldP spid="8" grpId="0"/>
      <p:bldP spid="9" grpId="0"/>
      <p:bldP spid="10" grpId="0"/>
      <p:bldP spid="11" grpId="0"/>
      <p:bldP spid="12" grpId="0" animBg="1"/>
      <p:bldP spid="13" grpId="0"/>
      <p:bldP spid="14" grpId="0" animBg="1"/>
      <p:bldP spid="15" grpId="0"/>
      <p:bldP spid="17" grpId="0"/>
      <p:bldP spid="18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D42F1B-8664-9F47-AF25-FDC9D24CC72B}"/>
              </a:ext>
            </a:extLst>
          </p:cNvPr>
          <p:cNvSpPr txBox="1"/>
          <p:nvPr/>
        </p:nvSpPr>
        <p:spPr>
          <a:xfrm>
            <a:off x="155100" y="276787"/>
            <a:ext cx="7385731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How many beats does this rhythm have?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3" name="Picture 2" descr="A close up of a device&#10;&#10;Description automatically generated">
            <a:extLst>
              <a:ext uri="{FF2B5EF4-FFF2-40B4-BE49-F238E27FC236}">
                <a16:creationId xmlns:a16="http://schemas.microsoft.com/office/drawing/2014/main" id="{97603797-0C76-9E4B-B317-BFD405D8D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12" y="1475356"/>
            <a:ext cx="606978" cy="1156672"/>
          </a:xfrm>
          <a:prstGeom prst="rect">
            <a:avLst/>
          </a:prstGeom>
        </p:spPr>
      </p:pic>
      <p:pic>
        <p:nvPicPr>
          <p:cNvPr id="4" name="Picture 3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4F5E068D-3BA1-7548-B16C-6F8F2C295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445" y="1508443"/>
            <a:ext cx="2009358" cy="1123585"/>
          </a:xfrm>
          <a:prstGeom prst="rect">
            <a:avLst/>
          </a:prstGeom>
        </p:spPr>
      </p:pic>
      <p:pic>
        <p:nvPicPr>
          <p:cNvPr id="6" name="Picture 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4A0B516F-F63A-394A-96FB-6CE433A38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7643" y="1405087"/>
            <a:ext cx="1582791" cy="1226941"/>
          </a:xfrm>
          <a:prstGeom prst="rect">
            <a:avLst/>
          </a:prstGeom>
        </p:spPr>
      </p:pic>
      <p:pic>
        <p:nvPicPr>
          <p:cNvPr id="22" name="Picture 2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35F6C34E-08A8-224D-9F2B-C512E9DF2A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5528" y="1405087"/>
            <a:ext cx="1408966" cy="1226941"/>
          </a:xfrm>
          <a:prstGeom prst="rect">
            <a:avLst/>
          </a:prstGeom>
        </p:spPr>
      </p:pic>
      <p:pic>
        <p:nvPicPr>
          <p:cNvPr id="30" name="Picture 29" descr="A picture containing table&#10;&#10;Description automatically generated">
            <a:extLst>
              <a:ext uri="{FF2B5EF4-FFF2-40B4-BE49-F238E27FC236}">
                <a16:creationId xmlns:a16="http://schemas.microsoft.com/office/drawing/2014/main" id="{6D784C18-F6D0-0B4C-965C-4CBDE1967C1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1173632" y="1476777"/>
            <a:ext cx="1582792" cy="115525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2A27A0B-DFFF-2D47-BA05-34CACE8B385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4503598" y="1600793"/>
            <a:ext cx="634045" cy="103123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179A8A1-22BE-964C-870F-35C506AE6CC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9101653" y="1600793"/>
            <a:ext cx="634045" cy="1031235"/>
          </a:xfrm>
          <a:prstGeom prst="rect">
            <a:avLst/>
          </a:prstGeom>
        </p:spPr>
      </p:pic>
      <p:pic>
        <p:nvPicPr>
          <p:cNvPr id="33" name="Picture 32" descr="A close up of a device&#10;&#10;Description automatically generated">
            <a:extLst>
              <a:ext uri="{FF2B5EF4-FFF2-40B4-BE49-F238E27FC236}">
                <a16:creationId xmlns:a16="http://schemas.microsoft.com/office/drawing/2014/main" id="{389C6E6F-75A0-2B43-B443-293B51471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4272" y="1475356"/>
            <a:ext cx="606978" cy="115667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CE6CB0B-B4A7-0643-A4C7-013B3E31B7E5}"/>
              </a:ext>
            </a:extLst>
          </p:cNvPr>
          <p:cNvSpPr txBox="1"/>
          <p:nvPr/>
        </p:nvSpPr>
        <p:spPr>
          <a:xfrm>
            <a:off x="333959" y="2750559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A4493F9-E97E-2D40-AA7A-AB2179F6522A}"/>
              </a:ext>
            </a:extLst>
          </p:cNvPr>
          <p:cNvSpPr/>
          <p:nvPr/>
        </p:nvSpPr>
        <p:spPr>
          <a:xfrm>
            <a:off x="1173632" y="2750559"/>
            <a:ext cx="1751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½    ¼   ¼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D36A308-0C65-2147-A840-8BAE07B312A2}"/>
              </a:ext>
            </a:extLst>
          </p:cNvPr>
          <p:cNvSpPr/>
          <p:nvPr/>
        </p:nvSpPr>
        <p:spPr>
          <a:xfrm>
            <a:off x="2931546" y="2750559"/>
            <a:ext cx="1402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½       ½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7E3D70F-1FCF-DF43-8200-478FCA93CB75}"/>
              </a:ext>
            </a:extLst>
          </p:cNvPr>
          <p:cNvSpPr txBox="1"/>
          <p:nvPr/>
        </p:nvSpPr>
        <p:spPr>
          <a:xfrm>
            <a:off x="4596851" y="2750559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57FB34-5B22-5D41-9C41-426D8AF9F2D4}"/>
              </a:ext>
            </a:extLst>
          </p:cNvPr>
          <p:cNvSpPr/>
          <p:nvPr/>
        </p:nvSpPr>
        <p:spPr>
          <a:xfrm>
            <a:off x="5249392" y="2750559"/>
            <a:ext cx="2052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¼  ¼   ½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EB51744-C540-BC46-A01B-F7494716387E}"/>
              </a:ext>
            </a:extLst>
          </p:cNvPr>
          <p:cNvSpPr/>
          <p:nvPr/>
        </p:nvSpPr>
        <p:spPr>
          <a:xfrm>
            <a:off x="6880101" y="2750559"/>
            <a:ext cx="2052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¼  ¼   ¼  ¼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A211FF7-747A-394C-93B0-12329AFC2B4F}"/>
              </a:ext>
            </a:extLst>
          </p:cNvPr>
          <p:cNvSpPr txBox="1"/>
          <p:nvPr/>
        </p:nvSpPr>
        <p:spPr>
          <a:xfrm>
            <a:off x="9146168" y="2750559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F1DF8AB-548E-0E4E-82FA-6A21D3BAA121}"/>
              </a:ext>
            </a:extLst>
          </p:cNvPr>
          <p:cNvSpPr txBox="1"/>
          <p:nvPr/>
        </p:nvSpPr>
        <p:spPr>
          <a:xfrm>
            <a:off x="10128747" y="2750559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42" name="Left Brace 41">
            <a:extLst>
              <a:ext uri="{FF2B5EF4-FFF2-40B4-BE49-F238E27FC236}">
                <a16:creationId xmlns:a16="http://schemas.microsoft.com/office/drawing/2014/main" id="{A2585515-E1F3-FA47-8691-2FB2A8B32441}"/>
              </a:ext>
            </a:extLst>
          </p:cNvPr>
          <p:cNvSpPr/>
          <p:nvPr/>
        </p:nvSpPr>
        <p:spPr>
          <a:xfrm rot="16200000">
            <a:off x="1850199" y="3024730"/>
            <a:ext cx="372533" cy="995872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07AAAD-380F-334B-951A-7C1DE9498D7A}"/>
              </a:ext>
            </a:extLst>
          </p:cNvPr>
          <p:cNvSpPr txBox="1"/>
          <p:nvPr/>
        </p:nvSpPr>
        <p:spPr>
          <a:xfrm>
            <a:off x="1865047" y="3807851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44" name="Left Brace 43">
            <a:extLst>
              <a:ext uri="{FF2B5EF4-FFF2-40B4-BE49-F238E27FC236}">
                <a16:creationId xmlns:a16="http://schemas.microsoft.com/office/drawing/2014/main" id="{83F55F00-C41D-B142-9E08-0B6D3D05C834}"/>
              </a:ext>
            </a:extLst>
          </p:cNvPr>
          <p:cNvSpPr/>
          <p:nvPr/>
        </p:nvSpPr>
        <p:spPr>
          <a:xfrm rot="16200000">
            <a:off x="3451782" y="3041514"/>
            <a:ext cx="372533" cy="995872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78A669B-5F2F-D74A-AF46-D37FF5190258}"/>
              </a:ext>
            </a:extLst>
          </p:cNvPr>
          <p:cNvSpPr txBox="1"/>
          <p:nvPr/>
        </p:nvSpPr>
        <p:spPr>
          <a:xfrm>
            <a:off x="3466630" y="3807851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C441A746-E575-3845-ADB6-BAC420F2317F}"/>
              </a:ext>
            </a:extLst>
          </p:cNvPr>
          <p:cNvSpPr/>
          <p:nvPr/>
        </p:nvSpPr>
        <p:spPr>
          <a:xfrm rot="16200000">
            <a:off x="5778937" y="3024731"/>
            <a:ext cx="372533" cy="995872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7247306-25DE-3340-83F8-BCD49654131D}"/>
              </a:ext>
            </a:extLst>
          </p:cNvPr>
          <p:cNvSpPr txBox="1"/>
          <p:nvPr/>
        </p:nvSpPr>
        <p:spPr>
          <a:xfrm>
            <a:off x="5793785" y="3807851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48" name="Left Brace 47">
            <a:extLst>
              <a:ext uri="{FF2B5EF4-FFF2-40B4-BE49-F238E27FC236}">
                <a16:creationId xmlns:a16="http://schemas.microsoft.com/office/drawing/2014/main" id="{15305557-47E5-764F-B41C-DA0C5EDC24DE}"/>
              </a:ext>
            </a:extLst>
          </p:cNvPr>
          <p:cNvSpPr/>
          <p:nvPr/>
        </p:nvSpPr>
        <p:spPr>
          <a:xfrm rot="16200000">
            <a:off x="7637754" y="2853615"/>
            <a:ext cx="439508" cy="1402947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390032F-07FE-5041-8D95-C6526124FF87}"/>
              </a:ext>
            </a:extLst>
          </p:cNvPr>
          <p:cNvSpPr txBox="1"/>
          <p:nvPr/>
        </p:nvSpPr>
        <p:spPr>
          <a:xfrm>
            <a:off x="7681274" y="3807851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D93489F-97F7-804F-8BD6-6CC7C8ED5294}"/>
              </a:ext>
            </a:extLst>
          </p:cNvPr>
          <p:cNvSpPr txBox="1"/>
          <p:nvPr/>
        </p:nvSpPr>
        <p:spPr>
          <a:xfrm>
            <a:off x="333959" y="3807851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2B6AAD7-3ACB-2340-A8B1-707B693B9FAA}"/>
              </a:ext>
            </a:extLst>
          </p:cNvPr>
          <p:cNvSpPr txBox="1"/>
          <p:nvPr/>
        </p:nvSpPr>
        <p:spPr>
          <a:xfrm>
            <a:off x="4606116" y="3807851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EE8D81-2DA9-CE4E-AAD7-FB4A5575E0D1}"/>
              </a:ext>
            </a:extLst>
          </p:cNvPr>
          <p:cNvSpPr txBox="1"/>
          <p:nvPr/>
        </p:nvSpPr>
        <p:spPr>
          <a:xfrm>
            <a:off x="9160984" y="3807851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CAFCC0A-4D22-7D4E-9F51-F994F8B8DF6F}"/>
              </a:ext>
            </a:extLst>
          </p:cNvPr>
          <p:cNvSpPr txBox="1"/>
          <p:nvPr/>
        </p:nvSpPr>
        <p:spPr>
          <a:xfrm>
            <a:off x="10173037" y="3807851"/>
            <a:ext cx="589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5E94185-0FBB-BF45-80DD-30563815C597}"/>
              </a:ext>
            </a:extLst>
          </p:cNvPr>
          <p:cNvSpPr txBox="1"/>
          <p:nvPr/>
        </p:nvSpPr>
        <p:spPr>
          <a:xfrm>
            <a:off x="397667" y="3791067"/>
            <a:ext cx="1126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       +               +              +         +              +                  +           +        =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071C38-927D-6547-B77E-D2A9608AE030}"/>
              </a:ext>
            </a:extLst>
          </p:cNvPr>
          <p:cNvSpPr txBox="1"/>
          <p:nvPr/>
        </p:nvSpPr>
        <p:spPr>
          <a:xfrm>
            <a:off x="11128897" y="3675451"/>
            <a:ext cx="58953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rgbClr val="FFFF00"/>
                </a:solidFill>
              </a:rPr>
              <a:t>8</a:t>
            </a:r>
            <a:endParaRPr lang="en-US" sz="4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44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  <p:bldP spid="49" grpId="0"/>
      <p:bldP spid="50" grpId="0"/>
      <p:bldP spid="51" grpId="0"/>
      <p:bldP spid="52" grpId="0"/>
      <p:bldP spid="53" grpId="0"/>
      <p:bldP spid="54" grpId="0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5BF85B-E890-6349-93F6-2FED3E6E2F02}"/>
              </a:ext>
            </a:extLst>
          </p:cNvPr>
          <p:cNvSpPr/>
          <p:nvPr/>
        </p:nvSpPr>
        <p:spPr>
          <a:xfrm>
            <a:off x="181091" y="179585"/>
            <a:ext cx="8636338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Reading &amp; Playing Rhythms Accurately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DE65C9-C4F8-A14F-8C2B-AC24AFCAB52A}"/>
              </a:ext>
            </a:extLst>
          </p:cNvPr>
          <p:cNvSpPr txBox="1"/>
          <p:nvPr/>
        </p:nvSpPr>
        <p:spPr>
          <a:xfrm>
            <a:off x="181091" y="1247412"/>
            <a:ext cx="11600946" cy="1323439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Experienced musicians can instantly read rhythms and play them very accurately</a:t>
            </a:r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6E1AF987-380F-C047-8DF7-691520C7B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15" y="3305681"/>
            <a:ext cx="406174" cy="776718"/>
          </a:xfrm>
          <a:prstGeom prst="rect">
            <a:avLst/>
          </a:prstGeom>
        </p:spPr>
      </p:pic>
      <p:pic>
        <p:nvPicPr>
          <p:cNvPr id="6" name="Picture 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B3FF91E3-BB99-D241-902E-8D909E123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599" y="3305681"/>
            <a:ext cx="1036838" cy="776718"/>
          </a:xfrm>
          <a:prstGeom prst="rect">
            <a:avLst/>
          </a:prstGeom>
        </p:spPr>
      </p:pic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8E957870-F09F-CA45-B8D1-037567E9E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057" y="3305681"/>
            <a:ext cx="406174" cy="776718"/>
          </a:xfrm>
          <a:prstGeom prst="rect">
            <a:avLst/>
          </a:prstGeom>
        </p:spPr>
      </p:pic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BEE015BC-79AB-FD4C-A68D-059A50496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812" y="3305681"/>
            <a:ext cx="406174" cy="776718"/>
          </a:xfrm>
          <a:prstGeom prst="rect">
            <a:avLst/>
          </a:prstGeom>
        </p:spPr>
      </p:pic>
      <p:pic>
        <p:nvPicPr>
          <p:cNvPr id="10" name="Picture 9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33360C5B-30B8-1144-9A18-023708E94B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515" y="3374513"/>
            <a:ext cx="1367128" cy="7078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85753F-8254-6B41-BB89-DA097DB241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0842" y="3429000"/>
            <a:ext cx="485805" cy="707887"/>
          </a:xfrm>
          <a:prstGeom prst="rect">
            <a:avLst/>
          </a:prstGeom>
        </p:spPr>
      </p:pic>
      <p:pic>
        <p:nvPicPr>
          <p:cNvPr id="13" name="Picture 1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6D4943C-FBAC-F84B-B988-1B9C3D7A9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8323" y="3358184"/>
            <a:ext cx="1036838" cy="776718"/>
          </a:xfrm>
          <a:prstGeom prst="rect">
            <a:avLst/>
          </a:prstGeom>
        </p:spPr>
      </p:pic>
      <p:pic>
        <p:nvPicPr>
          <p:cNvPr id="15" name="Picture 14" descr="A close up of a device&#10;&#10;Description automatically generated">
            <a:extLst>
              <a:ext uri="{FF2B5EF4-FFF2-40B4-BE49-F238E27FC236}">
                <a16:creationId xmlns:a16="http://schemas.microsoft.com/office/drawing/2014/main" id="{9715F90B-2F2A-1B48-A001-C89804455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116" y="3305681"/>
            <a:ext cx="406174" cy="77671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3B1EC97-7CF9-8047-B659-C8A5608C972B}"/>
              </a:ext>
            </a:extLst>
          </p:cNvPr>
          <p:cNvSpPr txBox="1"/>
          <p:nvPr/>
        </p:nvSpPr>
        <p:spPr>
          <a:xfrm>
            <a:off x="2612231" y="5970529"/>
            <a:ext cx="9231610" cy="707886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Less experienced musicians might struggle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5C2E77-85AE-A045-BB05-0F9453E7947C}"/>
              </a:ext>
            </a:extLst>
          </p:cNvPr>
          <p:cNvSpPr txBox="1"/>
          <p:nvPr/>
        </p:nvSpPr>
        <p:spPr>
          <a:xfrm>
            <a:off x="5469371" y="4817229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2</a:t>
            </a:r>
          </a:p>
        </p:txBody>
      </p:sp>
    </p:spTree>
    <p:extLst>
      <p:ext uri="{BB962C8B-B14F-4D97-AF65-F5344CB8AC3E}">
        <p14:creationId xmlns:p14="http://schemas.microsoft.com/office/powerpoint/2010/main" val="280341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6E1AF987-380F-C047-8DF7-691520C7B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15" y="3498011"/>
            <a:ext cx="406174" cy="776718"/>
          </a:xfrm>
          <a:prstGeom prst="rect">
            <a:avLst/>
          </a:prstGeom>
        </p:spPr>
      </p:pic>
      <p:pic>
        <p:nvPicPr>
          <p:cNvPr id="6" name="Picture 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B3FF91E3-BB99-D241-902E-8D909E123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599" y="3498011"/>
            <a:ext cx="1036838" cy="776718"/>
          </a:xfrm>
          <a:prstGeom prst="rect">
            <a:avLst/>
          </a:prstGeom>
        </p:spPr>
      </p:pic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8E957870-F09F-CA45-B8D1-037567E9E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057" y="3498011"/>
            <a:ext cx="406174" cy="776718"/>
          </a:xfrm>
          <a:prstGeom prst="rect">
            <a:avLst/>
          </a:prstGeom>
        </p:spPr>
      </p:pic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BEE015BC-79AB-FD4C-A68D-059A50496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812" y="3498011"/>
            <a:ext cx="406174" cy="776718"/>
          </a:xfrm>
          <a:prstGeom prst="rect">
            <a:avLst/>
          </a:prstGeom>
        </p:spPr>
      </p:pic>
      <p:pic>
        <p:nvPicPr>
          <p:cNvPr id="10" name="Picture 9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33360C5B-30B8-1144-9A18-023708E94B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515" y="3566843"/>
            <a:ext cx="1367128" cy="7078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85753F-8254-6B41-BB89-DA097DB241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0842" y="3621330"/>
            <a:ext cx="485805" cy="707887"/>
          </a:xfrm>
          <a:prstGeom prst="rect">
            <a:avLst/>
          </a:prstGeom>
        </p:spPr>
      </p:pic>
      <p:pic>
        <p:nvPicPr>
          <p:cNvPr id="13" name="Picture 1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6D4943C-FBAC-F84B-B988-1B9C3D7A9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8323" y="3550514"/>
            <a:ext cx="1036838" cy="776718"/>
          </a:xfrm>
          <a:prstGeom prst="rect">
            <a:avLst/>
          </a:prstGeom>
        </p:spPr>
      </p:pic>
      <p:pic>
        <p:nvPicPr>
          <p:cNvPr id="15" name="Picture 14" descr="A close up of a device&#10;&#10;Description automatically generated">
            <a:extLst>
              <a:ext uri="{FF2B5EF4-FFF2-40B4-BE49-F238E27FC236}">
                <a16:creationId xmlns:a16="http://schemas.microsoft.com/office/drawing/2014/main" id="{9715F90B-2F2A-1B48-A001-C89804455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116" y="3498011"/>
            <a:ext cx="406174" cy="77671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DF74C5E-B507-D84C-80DE-80FDC37F729B}"/>
              </a:ext>
            </a:extLst>
          </p:cNvPr>
          <p:cNvSpPr/>
          <p:nvPr/>
        </p:nvSpPr>
        <p:spPr>
          <a:xfrm>
            <a:off x="38183" y="31919"/>
            <a:ext cx="7908996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Things we can do to make it easier: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06B076-404C-0043-8396-0E0D5766C50F}"/>
              </a:ext>
            </a:extLst>
          </p:cNvPr>
          <p:cNvSpPr/>
          <p:nvPr/>
        </p:nvSpPr>
        <p:spPr>
          <a:xfrm>
            <a:off x="173647" y="1024917"/>
            <a:ext cx="10815482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1. Divide the rhythm into smaller, equal sections.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C7FD22-BC65-704F-B26C-1406F990AD52}"/>
              </a:ext>
            </a:extLst>
          </p:cNvPr>
          <p:cNvSpPr/>
          <p:nvPr/>
        </p:nvSpPr>
        <p:spPr>
          <a:xfrm>
            <a:off x="173647" y="2323123"/>
            <a:ext cx="8186582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How many beats do we have in total?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24ECF96-A34A-B641-9C03-BF1EE75E3A55}"/>
              </a:ext>
            </a:extLst>
          </p:cNvPr>
          <p:cNvSpPr/>
          <p:nvPr/>
        </p:nvSpPr>
        <p:spPr>
          <a:xfrm>
            <a:off x="5224882" y="4997058"/>
            <a:ext cx="653362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D5965A-C5CD-2849-A1D4-34D3D9CEF3E9}"/>
              </a:ext>
            </a:extLst>
          </p:cNvPr>
          <p:cNvSpPr txBox="1"/>
          <p:nvPr/>
        </p:nvSpPr>
        <p:spPr>
          <a:xfrm>
            <a:off x="667515" y="4198117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4FB6E4-29F1-D649-B1B3-2808BC51DA89}"/>
              </a:ext>
            </a:extLst>
          </p:cNvPr>
          <p:cNvSpPr txBox="1"/>
          <p:nvPr/>
        </p:nvSpPr>
        <p:spPr>
          <a:xfrm>
            <a:off x="2206057" y="4198117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1CB553-1D20-B94C-BB18-B1D865C77072}"/>
              </a:ext>
            </a:extLst>
          </p:cNvPr>
          <p:cNvSpPr txBox="1"/>
          <p:nvPr/>
        </p:nvSpPr>
        <p:spPr>
          <a:xfrm>
            <a:off x="3735694" y="4198117"/>
            <a:ext cx="506536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½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5A5817-3783-7045-8053-6E30981B462F}"/>
              </a:ext>
            </a:extLst>
          </p:cNvPr>
          <p:cNvSpPr txBox="1"/>
          <p:nvPr/>
        </p:nvSpPr>
        <p:spPr>
          <a:xfrm>
            <a:off x="4366949" y="4198117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½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10BDF1-E9FF-C545-9BC1-FD7B8F15C568}"/>
              </a:ext>
            </a:extLst>
          </p:cNvPr>
          <p:cNvSpPr txBox="1"/>
          <p:nvPr/>
        </p:nvSpPr>
        <p:spPr>
          <a:xfrm>
            <a:off x="5224882" y="4198117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298F54-BDA6-FE42-ABC5-57F041A1DDFF}"/>
              </a:ext>
            </a:extLst>
          </p:cNvPr>
          <p:cNvSpPr txBox="1"/>
          <p:nvPr/>
        </p:nvSpPr>
        <p:spPr>
          <a:xfrm>
            <a:off x="6701443" y="4198117"/>
            <a:ext cx="415494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¼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9468BD-7BF2-4947-A3E1-42B022BD0A67}"/>
              </a:ext>
            </a:extLst>
          </p:cNvPr>
          <p:cNvSpPr txBox="1"/>
          <p:nvPr/>
        </p:nvSpPr>
        <p:spPr>
          <a:xfrm>
            <a:off x="7047673" y="4198117"/>
            <a:ext cx="415494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¼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6EEE13F-DA68-314F-A231-0031273EFF9E}"/>
              </a:ext>
            </a:extLst>
          </p:cNvPr>
          <p:cNvSpPr txBox="1"/>
          <p:nvPr/>
        </p:nvSpPr>
        <p:spPr>
          <a:xfrm>
            <a:off x="7369398" y="4198117"/>
            <a:ext cx="415494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¼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5A0A30-A274-634C-A70D-E29537D5B5A6}"/>
              </a:ext>
            </a:extLst>
          </p:cNvPr>
          <p:cNvSpPr txBox="1"/>
          <p:nvPr/>
        </p:nvSpPr>
        <p:spPr>
          <a:xfrm>
            <a:off x="7748192" y="4198117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¼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6C5ACC-0FD9-A943-A12A-CED15E77BE44}"/>
              </a:ext>
            </a:extLst>
          </p:cNvPr>
          <p:cNvSpPr txBox="1"/>
          <p:nvPr/>
        </p:nvSpPr>
        <p:spPr>
          <a:xfrm>
            <a:off x="8504611" y="4198117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½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0451AA2-AD3D-CB4B-B361-1F5572ED30B4}"/>
              </a:ext>
            </a:extLst>
          </p:cNvPr>
          <p:cNvSpPr txBox="1"/>
          <p:nvPr/>
        </p:nvSpPr>
        <p:spPr>
          <a:xfrm>
            <a:off x="9135866" y="4198117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½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D3C677C-9237-6142-B83D-9D15142F7A28}"/>
              </a:ext>
            </a:extLst>
          </p:cNvPr>
          <p:cNvSpPr txBox="1"/>
          <p:nvPr/>
        </p:nvSpPr>
        <p:spPr>
          <a:xfrm>
            <a:off x="10007152" y="4198117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C9C9093-6754-754D-82F3-044C878A6042}"/>
              </a:ext>
            </a:extLst>
          </p:cNvPr>
          <p:cNvSpPr txBox="1"/>
          <p:nvPr/>
        </p:nvSpPr>
        <p:spPr>
          <a:xfrm>
            <a:off x="11255854" y="4198117"/>
            <a:ext cx="685800" cy="5316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/>
              <a:t>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B52B419-BB9D-A14E-B5FF-47D10D05288D}"/>
              </a:ext>
            </a:extLst>
          </p:cNvPr>
          <p:cNvSpPr/>
          <p:nvPr/>
        </p:nvSpPr>
        <p:spPr>
          <a:xfrm>
            <a:off x="247410" y="4970790"/>
            <a:ext cx="3994820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Add them all up?</a:t>
            </a:r>
          </a:p>
        </p:txBody>
      </p:sp>
    </p:spTree>
    <p:extLst>
      <p:ext uri="{BB962C8B-B14F-4D97-AF65-F5344CB8AC3E}">
        <p14:creationId xmlns:p14="http://schemas.microsoft.com/office/powerpoint/2010/main" val="375202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19" grpId="0" animBg="1"/>
      <p:bldP spid="4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</TotalTime>
  <Words>1438</Words>
  <Application>Microsoft Macintosh PowerPoint</Application>
  <PresentationFormat>Widescreen</PresentationFormat>
  <Paragraphs>364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Whale, R (Bradfield - Teacher)</dc:creator>
  <cp:lastModifiedBy>Whale, R (Bradfield - Teacher)</cp:lastModifiedBy>
  <cp:revision>127</cp:revision>
  <dcterms:created xsi:type="dcterms:W3CDTF">2020-08-27T10:33:49Z</dcterms:created>
  <dcterms:modified xsi:type="dcterms:W3CDTF">2020-09-17T20:16:53Z</dcterms:modified>
</cp:coreProperties>
</file>