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87" r:id="rId3"/>
    <p:sldId id="256" r:id="rId4"/>
    <p:sldId id="281" r:id="rId5"/>
    <p:sldId id="261" r:id="rId6"/>
    <p:sldId id="288" r:id="rId7"/>
    <p:sldId id="265" r:id="rId8"/>
    <p:sldId id="270" r:id="rId9"/>
    <p:sldId id="269" r:id="rId10"/>
    <p:sldId id="271" r:id="rId11"/>
    <p:sldId id="272" r:id="rId12"/>
    <p:sldId id="273" r:id="rId13"/>
    <p:sldId id="283" r:id="rId14"/>
    <p:sldId id="285" r:id="rId15"/>
    <p:sldId id="274" r:id="rId16"/>
    <p:sldId id="282" r:id="rId17"/>
    <p:sldId id="275" r:id="rId18"/>
    <p:sldId id="276" r:id="rId19"/>
    <p:sldId id="280" r:id="rId20"/>
    <p:sldId id="277" r:id="rId21"/>
    <p:sldId id="278" r:id="rId22"/>
    <p:sldId id="279" r:id="rId23"/>
    <p:sldId id="26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235"/>
    <p:restoredTop sz="94694"/>
  </p:normalViewPr>
  <p:slideViewPr>
    <p:cSldViewPr snapToGrid="0" snapToObjects="1">
      <p:cViewPr varScale="1">
        <p:scale>
          <a:sx n="110" d="100"/>
          <a:sy n="110" d="100"/>
        </p:scale>
        <p:origin x="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different, various, table&#10;&#10;Description automatically generated">
            <a:extLst>
              <a:ext uri="{FF2B5EF4-FFF2-40B4-BE49-F238E27FC236}">
                <a16:creationId xmlns:a16="http://schemas.microsoft.com/office/drawing/2014/main" id="{16EB9EA4-915E-8440-9E20-05FA5FE05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44"/>
            <a:ext cx="12192000" cy="683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71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C38C0F-6221-7742-9425-05E326356AE4}"/>
              </a:ext>
            </a:extLst>
          </p:cNvPr>
          <p:cNvSpPr txBox="1"/>
          <p:nvPr/>
        </p:nvSpPr>
        <p:spPr>
          <a:xfrm>
            <a:off x="150312" y="76200"/>
            <a:ext cx="11862148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800" b="1" dirty="0"/>
              <a:t>Counting as we clap helps to give some order to the rhythms.</a:t>
            </a:r>
          </a:p>
          <a:p>
            <a:r>
              <a:rPr lang="en-US" sz="4800" b="1" dirty="0"/>
              <a:t>But what are we counting?</a:t>
            </a:r>
            <a:endParaRPr lang="en-US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3258B9-D389-0745-B999-48440A6ED767}"/>
              </a:ext>
            </a:extLst>
          </p:cNvPr>
          <p:cNvSpPr txBox="1"/>
          <p:nvPr/>
        </p:nvSpPr>
        <p:spPr>
          <a:xfrm>
            <a:off x="4486405" y="3159711"/>
            <a:ext cx="265343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Beats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8841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470452" y="1443841"/>
            <a:ext cx="11251096" cy="3970318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What is a beat?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rgbClr val="7030A0"/>
                </a:solidFill>
              </a:rPr>
              <a:t>unit of measurement </a:t>
            </a:r>
            <a:r>
              <a:rPr lang="en-US" sz="4400" dirty="0">
                <a:solidFill>
                  <a:schemeClr val="bg1"/>
                </a:solidFill>
              </a:rPr>
              <a:t>in music, sometimes </a:t>
            </a:r>
            <a:r>
              <a:rPr lang="en-US" sz="4400" b="1" dirty="0">
                <a:solidFill>
                  <a:srgbClr val="0070C0"/>
                </a:solidFill>
              </a:rPr>
              <a:t>sub-divided</a:t>
            </a:r>
            <a:r>
              <a:rPr lang="en-US" sz="4400" dirty="0">
                <a:solidFill>
                  <a:schemeClr val="bg1"/>
                </a:solidFill>
              </a:rPr>
              <a:t> into halves or quarters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>
                <a:solidFill>
                  <a:srgbClr val="7030A0"/>
                </a:solidFill>
              </a:rPr>
              <a:t>continuous pulse </a:t>
            </a:r>
            <a:r>
              <a:rPr lang="en-US" sz="4400" dirty="0">
                <a:solidFill>
                  <a:schemeClr val="bg1"/>
                </a:solidFill>
              </a:rPr>
              <a:t>that </a:t>
            </a:r>
            <a:r>
              <a:rPr lang="en-US" sz="4400" b="1" dirty="0">
                <a:solidFill>
                  <a:schemeClr val="bg1"/>
                </a:solidFill>
              </a:rPr>
              <a:t>repeats </a:t>
            </a:r>
            <a:r>
              <a:rPr lang="en-US" sz="4400" dirty="0">
                <a:solidFill>
                  <a:schemeClr val="bg1"/>
                </a:solidFill>
              </a:rPr>
              <a:t>throughout a piece of music,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dirty="0">
                <a:solidFill>
                  <a:schemeClr val="bg1"/>
                </a:solidFill>
              </a:rPr>
              <a:t>usually at a </a:t>
            </a:r>
            <a:r>
              <a:rPr lang="en-US" sz="4400" b="1" dirty="0">
                <a:solidFill>
                  <a:srgbClr val="0070C0"/>
                </a:solidFill>
              </a:rPr>
              <a:t>constant tempo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EC2AB0-B498-054E-9F5E-F6F9809032A5}"/>
              </a:ext>
            </a:extLst>
          </p:cNvPr>
          <p:cNvSpPr txBox="1"/>
          <p:nvPr/>
        </p:nvSpPr>
        <p:spPr>
          <a:xfrm>
            <a:off x="4605228" y="156977"/>
            <a:ext cx="265343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Beats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25367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0" y="0"/>
            <a:ext cx="12192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Sometimes the continuous </a:t>
            </a:r>
            <a:r>
              <a:rPr lang="en-US" sz="4400" b="1" dirty="0">
                <a:solidFill>
                  <a:srgbClr val="FF0000"/>
                </a:solidFill>
              </a:rPr>
              <a:t>beat</a:t>
            </a:r>
            <a:r>
              <a:rPr lang="en-US" sz="4400" dirty="0">
                <a:solidFill>
                  <a:srgbClr val="0070C0"/>
                </a:solidFill>
              </a:rPr>
              <a:t> </a:t>
            </a:r>
            <a:r>
              <a:rPr lang="en-US" sz="4400" dirty="0"/>
              <a:t>can be clearly heard. </a:t>
            </a:r>
          </a:p>
          <a:p>
            <a:endParaRPr lang="en-US" sz="3600" dirty="0"/>
          </a:p>
          <a:p>
            <a:endParaRPr lang="en-US" sz="3600" dirty="0"/>
          </a:p>
          <a:p>
            <a:r>
              <a:rPr lang="en-US" sz="4400" dirty="0"/>
              <a:t>The bass drum is playing the beat whilst other parts of the drum-kit and other instruments play rhythms over the beat</a:t>
            </a:r>
          </a:p>
          <a:p>
            <a:r>
              <a:rPr lang="en-US" sz="4400" dirty="0"/>
              <a:t>I’ve added a bell to show the continuous pulse of the beat.</a:t>
            </a:r>
          </a:p>
          <a:p>
            <a:endParaRPr lang="en-US" sz="4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C6FBFE-C451-2842-9CE4-3AF95A71620E}"/>
              </a:ext>
            </a:extLst>
          </p:cNvPr>
          <p:cNvSpPr txBox="1"/>
          <p:nvPr/>
        </p:nvSpPr>
        <p:spPr>
          <a:xfrm>
            <a:off x="7611164" y="1445592"/>
            <a:ext cx="2703444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/>
              <a:t>Clap along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C7CE2D-0307-8540-B0A2-B5BE92EB3263}"/>
              </a:ext>
            </a:extLst>
          </p:cNvPr>
          <p:cNvSpPr txBox="1"/>
          <p:nvPr/>
        </p:nvSpPr>
        <p:spPr>
          <a:xfrm>
            <a:off x="1877392" y="799261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55CA9A-39DE-104D-8397-BEE7AFE1C0C3}"/>
              </a:ext>
            </a:extLst>
          </p:cNvPr>
          <p:cNvSpPr txBox="1"/>
          <p:nvPr/>
        </p:nvSpPr>
        <p:spPr>
          <a:xfrm>
            <a:off x="8735392" y="5568680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4</a:t>
            </a:r>
          </a:p>
        </p:txBody>
      </p:sp>
    </p:spTree>
    <p:extLst>
      <p:ext uri="{BB962C8B-B14F-4D97-AF65-F5344CB8AC3E}">
        <p14:creationId xmlns:p14="http://schemas.microsoft.com/office/powerpoint/2010/main" val="110803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0" y="0"/>
            <a:ext cx="12192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Sometimes the </a:t>
            </a:r>
            <a:r>
              <a:rPr lang="en-US" sz="4400" b="1" dirty="0">
                <a:solidFill>
                  <a:srgbClr val="FF0000"/>
                </a:solidFill>
              </a:rPr>
              <a:t>beat</a:t>
            </a:r>
            <a:r>
              <a:rPr lang="en-US" sz="4400" dirty="0">
                <a:solidFill>
                  <a:srgbClr val="0070C0"/>
                </a:solidFill>
              </a:rPr>
              <a:t> </a:t>
            </a:r>
            <a:r>
              <a:rPr lang="en-US" sz="4400" dirty="0"/>
              <a:t>is not as obvious. There’s no bass drum in this one:</a:t>
            </a:r>
          </a:p>
          <a:p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We’ll add a bass drum ….</a:t>
            </a:r>
          </a:p>
          <a:p>
            <a:endParaRPr lang="en-US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527BFD-F0FB-BC4C-8F35-4312D3D5EBA9}"/>
              </a:ext>
            </a:extLst>
          </p:cNvPr>
          <p:cNvSpPr txBox="1"/>
          <p:nvPr/>
        </p:nvSpPr>
        <p:spPr>
          <a:xfrm>
            <a:off x="5301244" y="746602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C42C2F-9152-FC4C-B4B1-172BFE351C75}"/>
              </a:ext>
            </a:extLst>
          </p:cNvPr>
          <p:cNvSpPr txBox="1"/>
          <p:nvPr/>
        </p:nvSpPr>
        <p:spPr>
          <a:xfrm>
            <a:off x="5941392" y="2785866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6</a:t>
            </a:r>
          </a:p>
        </p:txBody>
      </p:sp>
    </p:spTree>
    <p:extLst>
      <p:ext uri="{BB962C8B-B14F-4D97-AF65-F5344CB8AC3E}">
        <p14:creationId xmlns:p14="http://schemas.microsoft.com/office/powerpoint/2010/main" val="240919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5A1A57-81BF-E748-8BB6-B69DCF7A1EA1}"/>
              </a:ext>
            </a:extLst>
          </p:cNvPr>
          <p:cNvSpPr txBox="1"/>
          <p:nvPr/>
        </p:nvSpPr>
        <p:spPr>
          <a:xfrm>
            <a:off x="298174" y="3973987"/>
            <a:ext cx="12012460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Using the above definitions, explain how beats and rhythms are different (writing task).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FABDD03-4894-2640-ACAE-AA90AD0BA103}"/>
              </a:ext>
            </a:extLst>
          </p:cNvPr>
          <p:cNvSpPr/>
          <p:nvPr/>
        </p:nvSpPr>
        <p:spPr>
          <a:xfrm>
            <a:off x="298174" y="143537"/>
            <a:ext cx="11595652" cy="1077218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 </a:t>
            </a:r>
            <a:r>
              <a:rPr lang="en-US" sz="3200" b="1" dirty="0">
                <a:solidFill>
                  <a:srgbClr val="FF0000"/>
                </a:solidFill>
              </a:rPr>
              <a:t>Rhythm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is</a:t>
            </a:r>
            <a:r>
              <a:rPr lang="en-US" sz="3200" b="1" dirty="0">
                <a:solidFill>
                  <a:schemeClr val="bg1"/>
                </a:solidFill>
              </a:rPr>
              <a:t> a pattern of sounds or notes</a:t>
            </a:r>
            <a:r>
              <a:rPr lang="en-US" sz="3200" dirty="0">
                <a:solidFill>
                  <a:schemeClr val="bg1"/>
                </a:solidFill>
              </a:rPr>
              <a:t>,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usually of </a:t>
            </a:r>
            <a:r>
              <a:rPr lang="en-US" sz="3200" b="1" dirty="0">
                <a:solidFill>
                  <a:schemeClr val="bg1"/>
                </a:solidFill>
              </a:rPr>
              <a:t>various lengths</a:t>
            </a:r>
            <a:r>
              <a:rPr lang="en-US" sz="3200" dirty="0">
                <a:solidFill>
                  <a:schemeClr val="bg1"/>
                </a:solidFill>
              </a:rPr>
              <a:t>,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played</a:t>
            </a:r>
            <a:r>
              <a:rPr lang="en-US" sz="3200" b="1" dirty="0">
                <a:solidFill>
                  <a:schemeClr val="bg1"/>
                </a:solidFill>
              </a:rPr>
              <a:t> over a set amount of beats.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D845BE-0D26-464E-B569-6AEC5B858A19}"/>
              </a:ext>
            </a:extLst>
          </p:cNvPr>
          <p:cNvSpPr txBox="1"/>
          <p:nvPr/>
        </p:nvSpPr>
        <p:spPr>
          <a:xfrm>
            <a:off x="298174" y="1443841"/>
            <a:ext cx="11595652" cy="2062103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 </a:t>
            </a:r>
            <a:r>
              <a:rPr lang="en-US" sz="3200" b="1" dirty="0">
                <a:solidFill>
                  <a:srgbClr val="FF0000"/>
                </a:solidFill>
              </a:rPr>
              <a:t>Beat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is a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rgbClr val="7030A0"/>
                </a:solidFill>
              </a:rPr>
              <a:t>unit of time measurement </a:t>
            </a:r>
            <a:r>
              <a:rPr lang="en-US" sz="3200" dirty="0">
                <a:solidFill>
                  <a:schemeClr val="bg1"/>
                </a:solidFill>
              </a:rPr>
              <a:t>in music. It is a </a:t>
            </a:r>
            <a:r>
              <a:rPr lang="en-US" sz="3200" b="1" dirty="0">
                <a:solidFill>
                  <a:srgbClr val="7030A0"/>
                </a:solidFill>
              </a:rPr>
              <a:t>continuous pulse </a:t>
            </a:r>
            <a:r>
              <a:rPr lang="en-US" sz="3200" dirty="0">
                <a:solidFill>
                  <a:schemeClr val="bg1"/>
                </a:solidFill>
              </a:rPr>
              <a:t>that </a:t>
            </a:r>
            <a:r>
              <a:rPr lang="en-US" sz="3200" b="1" dirty="0">
                <a:solidFill>
                  <a:schemeClr val="bg1"/>
                </a:solidFill>
              </a:rPr>
              <a:t>repeats </a:t>
            </a:r>
            <a:r>
              <a:rPr lang="en-US" sz="3200" dirty="0">
                <a:solidFill>
                  <a:schemeClr val="bg1"/>
                </a:solidFill>
              </a:rPr>
              <a:t>throughout a piece of music,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usually at a </a:t>
            </a:r>
            <a:r>
              <a:rPr lang="en-US" sz="3200" b="1" dirty="0">
                <a:solidFill>
                  <a:srgbClr val="0070C0"/>
                </a:solidFill>
              </a:rPr>
              <a:t>constant tempo</a:t>
            </a:r>
            <a:r>
              <a:rPr lang="en-US" sz="3200" dirty="0">
                <a:solidFill>
                  <a:schemeClr val="bg1"/>
                </a:solidFill>
              </a:rPr>
              <a:t>. </a:t>
            </a:r>
            <a:r>
              <a:rPr lang="en-US" sz="3200" b="1" dirty="0">
                <a:solidFill>
                  <a:srgbClr val="FF0000"/>
                </a:solidFill>
              </a:rPr>
              <a:t>Beats</a:t>
            </a:r>
            <a:r>
              <a:rPr lang="en-US" sz="3200" dirty="0">
                <a:solidFill>
                  <a:schemeClr val="bg1"/>
                </a:solidFill>
              </a:rPr>
              <a:t> can sometimes be </a:t>
            </a:r>
            <a:r>
              <a:rPr lang="en-US" sz="3200" b="1" dirty="0">
                <a:solidFill>
                  <a:schemeClr val="bg1"/>
                </a:solidFill>
              </a:rPr>
              <a:t>clearly heard</a:t>
            </a:r>
            <a:r>
              <a:rPr lang="en-US" sz="3200" dirty="0">
                <a:solidFill>
                  <a:schemeClr val="bg1"/>
                </a:solidFill>
              </a:rPr>
              <a:t>, but in certain types of music </a:t>
            </a:r>
            <a:r>
              <a:rPr lang="en-US" sz="3200" b="1" dirty="0">
                <a:solidFill>
                  <a:schemeClr val="bg1"/>
                </a:solidFill>
              </a:rPr>
              <a:t>they are heard </a:t>
            </a:r>
            <a:r>
              <a:rPr lang="en-US" sz="3200" b="1" dirty="0">
                <a:solidFill>
                  <a:srgbClr val="7030A0"/>
                </a:solidFill>
              </a:rPr>
              <a:t>only in the musician’s head</a:t>
            </a:r>
            <a:r>
              <a:rPr lang="en-US" sz="3200" dirty="0">
                <a:solidFill>
                  <a:schemeClr val="bg1"/>
                </a:solidFill>
              </a:rPr>
              <a:t>.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918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0" y="0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Each of the pieces we’ve listened to has a different tempo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C6FBFE-C451-2842-9CE4-3AF95A71620E}"/>
              </a:ext>
            </a:extLst>
          </p:cNvPr>
          <p:cNvSpPr txBox="1"/>
          <p:nvPr/>
        </p:nvSpPr>
        <p:spPr>
          <a:xfrm>
            <a:off x="3007928" y="2187948"/>
            <a:ext cx="5322957" cy="830997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i="1" dirty="0">
                <a:solidFill>
                  <a:schemeClr val="bg1"/>
                </a:solidFill>
              </a:rPr>
              <a:t>Tempo</a:t>
            </a:r>
            <a:r>
              <a:rPr lang="en-US" sz="4800" b="1" dirty="0">
                <a:solidFill>
                  <a:schemeClr val="bg1"/>
                </a:solidFill>
              </a:rPr>
              <a:t> definition?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0B060F-7A98-5141-B436-DD11131C7CF9}"/>
              </a:ext>
            </a:extLst>
          </p:cNvPr>
          <p:cNvSpPr txBox="1"/>
          <p:nvPr/>
        </p:nvSpPr>
        <p:spPr>
          <a:xfrm>
            <a:off x="2175564" y="4076439"/>
            <a:ext cx="7467601" cy="769441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i="1" dirty="0">
                <a:solidFill>
                  <a:schemeClr val="bg1"/>
                </a:solidFill>
              </a:rPr>
              <a:t>Tempo </a:t>
            </a:r>
            <a:r>
              <a:rPr lang="en-US" sz="4400" b="1" dirty="0">
                <a:solidFill>
                  <a:schemeClr val="bg1"/>
                </a:solidFill>
              </a:rPr>
              <a:t>= the speed of the beat</a:t>
            </a:r>
          </a:p>
        </p:txBody>
      </p:sp>
    </p:spTree>
    <p:extLst>
      <p:ext uri="{BB962C8B-B14F-4D97-AF65-F5344CB8AC3E}">
        <p14:creationId xmlns:p14="http://schemas.microsoft.com/office/powerpoint/2010/main" val="388195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61156D-656B-4ADE-AB4C-297B832DDA0C}"/>
              </a:ext>
            </a:extLst>
          </p:cNvPr>
          <p:cNvSpPr txBox="1"/>
          <p:nvPr/>
        </p:nvSpPr>
        <p:spPr>
          <a:xfrm>
            <a:off x="509954" y="58615"/>
            <a:ext cx="11125200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We listened to a piece of </a:t>
            </a:r>
            <a:r>
              <a:rPr lang="en-US" sz="3600" b="1" dirty="0">
                <a:solidFill>
                  <a:schemeClr val="bg1"/>
                </a:solidFill>
              </a:rPr>
              <a:t>techno dance</a:t>
            </a:r>
            <a:r>
              <a:rPr lang="en-US" sz="3600" dirty="0">
                <a:solidFill>
                  <a:schemeClr val="bg1"/>
                </a:solidFill>
              </a:rPr>
              <a:t> and a piece of </a:t>
            </a:r>
            <a:r>
              <a:rPr lang="en-US" sz="3600" b="1" dirty="0">
                <a:solidFill>
                  <a:schemeClr val="bg1"/>
                </a:solidFill>
              </a:rPr>
              <a:t>classical music</a:t>
            </a:r>
            <a:r>
              <a:rPr lang="en-US" sz="3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7ADC99-01C3-4A08-8E5C-A9F7B8B4DDA0}"/>
              </a:ext>
            </a:extLst>
          </p:cNvPr>
          <p:cNvSpPr txBox="1"/>
          <p:nvPr/>
        </p:nvSpPr>
        <p:spPr>
          <a:xfrm>
            <a:off x="152400" y="1701627"/>
            <a:ext cx="11781692" cy="1323439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Challenge: </a:t>
            </a:r>
            <a:r>
              <a:rPr lang="en-US" sz="4000" dirty="0">
                <a:solidFill>
                  <a:schemeClr val="bg1"/>
                </a:solidFill>
              </a:rPr>
              <a:t>Can you think of </a:t>
            </a:r>
            <a:r>
              <a:rPr lang="en-US" sz="4000" b="1" dirty="0">
                <a:solidFill>
                  <a:schemeClr val="bg1"/>
                </a:solidFill>
              </a:rPr>
              <a:t>other styles of music </a:t>
            </a:r>
            <a:r>
              <a:rPr lang="en-US" sz="4000" dirty="0">
                <a:solidFill>
                  <a:schemeClr val="bg1"/>
                </a:solidFill>
              </a:rPr>
              <a:t>that might fit into the following ‘beat’ categories?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590E04-A056-402C-914F-9207F369A368}"/>
              </a:ext>
            </a:extLst>
          </p:cNvPr>
          <p:cNvSpPr txBox="1"/>
          <p:nvPr/>
        </p:nvSpPr>
        <p:spPr>
          <a:xfrm>
            <a:off x="1008186" y="3738356"/>
            <a:ext cx="4278923" cy="1446550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Clearly Audible Continuous Beat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0FE9A5-691D-4ECE-BF33-27ECF708D9A8}"/>
              </a:ext>
            </a:extLst>
          </p:cNvPr>
          <p:cNvSpPr txBox="1"/>
          <p:nvPr/>
        </p:nvSpPr>
        <p:spPr>
          <a:xfrm>
            <a:off x="6764215" y="3743687"/>
            <a:ext cx="4278923" cy="14465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Beat is suggested by the music</a:t>
            </a:r>
          </a:p>
        </p:txBody>
      </p:sp>
    </p:spTree>
    <p:extLst>
      <p:ext uri="{BB962C8B-B14F-4D97-AF65-F5344CB8AC3E}">
        <p14:creationId xmlns:p14="http://schemas.microsoft.com/office/powerpoint/2010/main" val="380683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0" y="0"/>
            <a:ext cx="1219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We can use boxes to represent beats:</a:t>
            </a:r>
          </a:p>
          <a:p>
            <a:endParaRPr lang="en-US" sz="4000" b="1" dirty="0"/>
          </a:p>
          <a:p>
            <a:r>
              <a:rPr lang="en-US" sz="4400" b="1" dirty="0"/>
              <a:t>                  </a:t>
            </a:r>
            <a:r>
              <a:rPr lang="en-US" sz="4400" b="1" dirty="0">
                <a:solidFill>
                  <a:srgbClr val="FF0000"/>
                </a:solidFill>
              </a:rPr>
              <a:t>1             2             3              4</a:t>
            </a:r>
          </a:p>
          <a:p>
            <a:endParaRPr lang="en-US" sz="4400" b="1" dirty="0"/>
          </a:p>
          <a:p>
            <a:endParaRPr lang="en-US" sz="4400" b="1" dirty="0"/>
          </a:p>
          <a:p>
            <a:endParaRPr lang="en-US" sz="4400" b="1" dirty="0"/>
          </a:p>
          <a:p>
            <a:endParaRPr lang="en-US" sz="4400" b="1" dirty="0"/>
          </a:p>
          <a:p>
            <a:pPr algn="ctr"/>
            <a:r>
              <a:rPr lang="en-US" sz="4000" b="1" dirty="0"/>
              <a:t>As you can see, there are 4 boxes, so there are 4 beats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B976A6-BBD8-4643-8D39-DDAEC385B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83421"/>
              </p:ext>
            </p:extLst>
          </p:nvPr>
        </p:nvGraphicFramePr>
        <p:xfrm>
          <a:off x="2032000" y="2018379"/>
          <a:ext cx="8128000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789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2096051" y="1346967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B976A6-BBD8-4643-8D39-DDAEC385B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23153"/>
              </p:ext>
            </p:extLst>
          </p:nvPr>
        </p:nvGraphicFramePr>
        <p:xfrm>
          <a:off x="1963531" y="1891748"/>
          <a:ext cx="812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A48827-AC71-7644-AA49-5C7134F0BDB8}"/>
              </a:ext>
            </a:extLst>
          </p:cNvPr>
          <p:cNvSpPr txBox="1"/>
          <p:nvPr/>
        </p:nvSpPr>
        <p:spPr>
          <a:xfrm>
            <a:off x="289339" y="33350"/>
            <a:ext cx="11613321" cy="1323439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We can use the </a:t>
            </a:r>
            <a:r>
              <a:rPr lang="en-US" sz="4000" b="1" dirty="0">
                <a:solidFill>
                  <a:srgbClr val="00B0F0"/>
                </a:solidFill>
              </a:rPr>
              <a:t>beat boxes </a:t>
            </a:r>
            <a:r>
              <a:rPr lang="en-US" sz="4000" b="1" dirty="0"/>
              <a:t>to create a 4 beat rhythm using an </a:t>
            </a:r>
            <a:r>
              <a:rPr lang="en-US" sz="4000" b="1" dirty="0">
                <a:solidFill>
                  <a:srgbClr val="00B0F0"/>
                </a:solidFill>
              </a:rPr>
              <a:t>‘x’</a:t>
            </a:r>
            <a:r>
              <a:rPr lang="en-US" sz="4000" b="1" dirty="0"/>
              <a:t> to represent a </a:t>
            </a:r>
            <a:r>
              <a:rPr lang="en-US" sz="4000" b="1" dirty="0">
                <a:solidFill>
                  <a:srgbClr val="00B0F0"/>
                </a:solidFill>
              </a:rPr>
              <a:t>clap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773AD-3910-694C-B090-3AFB907B63DB}"/>
              </a:ext>
            </a:extLst>
          </p:cNvPr>
          <p:cNvSpPr txBox="1"/>
          <p:nvPr/>
        </p:nvSpPr>
        <p:spPr>
          <a:xfrm>
            <a:off x="2096051" y="1973422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495CDD-56DE-7540-B9AF-B6951FF11B1C}"/>
              </a:ext>
            </a:extLst>
          </p:cNvPr>
          <p:cNvSpPr txBox="1"/>
          <p:nvPr/>
        </p:nvSpPr>
        <p:spPr>
          <a:xfrm>
            <a:off x="3997738" y="1973422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261041-7BAC-584A-A0BC-D918E64F7141}"/>
              </a:ext>
            </a:extLst>
          </p:cNvPr>
          <p:cNvSpPr txBox="1"/>
          <p:nvPr/>
        </p:nvSpPr>
        <p:spPr>
          <a:xfrm>
            <a:off x="4985025" y="1973422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ABED8C-8F48-6844-87A0-EF3C3A3B456D}"/>
              </a:ext>
            </a:extLst>
          </p:cNvPr>
          <p:cNvSpPr txBox="1"/>
          <p:nvPr/>
        </p:nvSpPr>
        <p:spPr>
          <a:xfrm>
            <a:off x="6018695" y="1973422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654291-8646-9444-BAEE-9D696495983A}"/>
              </a:ext>
            </a:extLst>
          </p:cNvPr>
          <p:cNvSpPr txBox="1"/>
          <p:nvPr/>
        </p:nvSpPr>
        <p:spPr>
          <a:xfrm>
            <a:off x="8086034" y="1973422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0B241F-AC9F-234A-9A75-B37AF8A180DC}"/>
              </a:ext>
            </a:extLst>
          </p:cNvPr>
          <p:cNvSpPr txBox="1"/>
          <p:nvPr/>
        </p:nvSpPr>
        <p:spPr>
          <a:xfrm>
            <a:off x="611807" y="3597681"/>
            <a:ext cx="10588487" cy="1754326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So, there are 4 beats but 8 claps: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Beat </a:t>
            </a:r>
            <a:r>
              <a:rPr lang="en-US" sz="3600" b="1" dirty="0">
                <a:solidFill>
                  <a:srgbClr val="FF0000"/>
                </a:solidFill>
              </a:rPr>
              <a:t>2</a:t>
            </a:r>
            <a:r>
              <a:rPr lang="en-US" sz="3600" b="1" dirty="0"/>
              <a:t> has been </a:t>
            </a:r>
            <a:r>
              <a:rPr lang="en-US" sz="3600" b="1" dirty="0">
                <a:solidFill>
                  <a:srgbClr val="00B0F0"/>
                </a:solidFill>
              </a:rPr>
              <a:t>sub-divided</a:t>
            </a:r>
            <a:r>
              <a:rPr lang="en-US" sz="3600" b="1" dirty="0"/>
              <a:t> into </a:t>
            </a:r>
            <a:r>
              <a:rPr lang="en-US" sz="3600" b="1" dirty="0">
                <a:solidFill>
                  <a:srgbClr val="00B0F0"/>
                </a:solidFill>
              </a:rPr>
              <a:t>half-beats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Beat </a:t>
            </a:r>
            <a:r>
              <a:rPr lang="en-US" sz="3600" b="1" dirty="0">
                <a:solidFill>
                  <a:srgbClr val="FF0000"/>
                </a:solidFill>
              </a:rPr>
              <a:t>3</a:t>
            </a:r>
            <a:r>
              <a:rPr lang="en-US" sz="3600" b="1" dirty="0"/>
              <a:t> has been </a:t>
            </a:r>
            <a:r>
              <a:rPr lang="en-US" sz="3600" b="1" dirty="0">
                <a:solidFill>
                  <a:srgbClr val="00B0F0"/>
                </a:solidFill>
              </a:rPr>
              <a:t>subdivided</a:t>
            </a:r>
            <a:r>
              <a:rPr lang="en-US" sz="3600" b="1" dirty="0"/>
              <a:t> into </a:t>
            </a:r>
            <a:r>
              <a:rPr lang="en-US" sz="3600" b="1" dirty="0">
                <a:solidFill>
                  <a:srgbClr val="00B0F0"/>
                </a:solidFill>
              </a:rPr>
              <a:t>quarter-beats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5033CC9-E158-C643-BC47-88AF22BCEE94}"/>
              </a:ext>
            </a:extLst>
          </p:cNvPr>
          <p:cNvCxnSpPr>
            <a:cxnSpLocks/>
          </p:cNvCxnSpPr>
          <p:nvPr/>
        </p:nvCxnSpPr>
        <p:spPr>
          <a:xfrm>
            <a:off x="4985025" y="1890912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3DB8C48-4EC0-FB4F-B0DF-63BF3F30B5C0}"/>
              </a:ext>
            </a:extLst>
          </p:cNvPr>
          <p:cNvCxnSpPr>
            <a:cxnSpLocks/>
          </p:cNvCxnSpPr>
          <p:nvPr/>
        </p:nvCxnSpPr>
        <p:spPr>
          <a:xfrm>
            <a:off x="6489147" y="1890912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14BC487-36E6-1048-993C-7AB899FE67C2}"/>
              </a:ext>
            </a:extLst>
          </p:cNvPr>
          <p:cNvCxnSpPr/>
          <p:nvPr/>
        </p:nvCxnSpPr>
        <p:spPr>
          <a:xfrm>
            <a:off x="6992730" y="1890912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BEF85E-82B1-8944-AD75-F60A3F37189E}"/>
              </a:ext>
            </a:extLst>
          </p:cNvPr>
          <p:cNvCxnSpPr/>
          <p:nvPr/>
        </p:nvCxnSpPr>
        <p:spPr>
          <a:xfrm>
            <a:off x="7463182" y="1890912"/>
            <a:ext cx="0" cy="100584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11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2096051" y="1346967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B976A6-BBD8-4643-8D39-DDAEC385B029}"/>
              </a:ext>
            </a:extLst>
          </p:cNvPr>
          <p:cNvGraphicFramePr>
            <a:graphicFrameLocks noGrp="1"/>
          </p:cNvGraphicFramePr>
          <p:nvPr/>
        </p:nvGraphicFramePr>
        <p:xfrm>
          <a:off x="1963531" y="1891748"/>
          <a:ext cx="812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E773AD-3910-694C-B090-3AFB907B63DB}"/>
              </a:ext>
            </a:extLst>
          </p:cNvPr>
          <p:cNvSpPr txBox="1"/>
          <p:nvPr/>
        </p:nvSpPr>
        <p:spPr>
          <a:xfrm>
            <a:off x="2096051" y="1973422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495CDD-56DE-7540-B9AF-B6951FF11B1C}"/>
              </a:ext>
            </a:extLst>
          </p:cNvPr>
          <p:cNvSpPr txBox="1"/>
          <p:nvPr/>
        </p:nvSpPr>
        <p:spPr>
          <a:xfrm>
            <a:off x="3997738" y="1973422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261041-7BAC-584A-A0BC-D918E64F7141}"/>
              </a:ext>
            </a:extLst>
          </p:cNvPr>
          <p:cNvSpPr txBox="1"/>
          <p:nvPr/>
        </p:nvSpPr>
        <p:spPr>
          <a:xfrm>
            <a:off x="4985025" y="1973422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ABED8C-8F48-6844-87A0-EF3C3A3B456D}"/>
              </a:ext>
            </a:extLst>
          </p:cNvPr>
          <p:cNvSpPr txBox="1"/>
          <p:nvPr/>
        </p:nvSpPr>
        <p:spPr>
          <a:xfrm>
            <a:off x="6018695" y="1973422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654291-8646-9444-BAEE-9D696495983A}"/>
              </a:ext>
            </a:extLst>
          </p:cNvPr>
          <p:cNvSpPr txBox="1"/>
          <p:nvPr/>
        </p:nvSpPr>
        <p:spPr>
          <a:xfrm>
            <a:off x="8086034" y="1973422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0B241F-AC9F-234A-9A75-B37AF8A180DC}"/>
              </a:ext>
            </a:extLst>
          </p:cNvPr>
          <p:cNvSpPr txBox="1"/>
          <p:nvPr/>
        </p:nvSpPr>
        <p:spPr>
          <a:xfrm>
            <a:off x="923234" y="3442369"/>
            <a:ext cx="10190921" cy="1200329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If there is more than one clap make sure you </a:t>
            </a:r>
            <a:r>
              <a:rPr lang="en-US" sz="3600" b="1" dirty="0">
                <a:solidFill>
                  <a:srgbClr val="00B0F0"/>
                </a:solidFill>
              </a:rPr>
              <a:t>space the claps evenly within the duration of the beat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C15BD0-10E1-6C44-B63D-FB15E34F4E0D}"/>
              </a:ext>
            </a:extLst>
          </p:cNvPr>
          <p:cNvSpPr txBox="1"/>
          <p:nvPr/>
        </p:nvSpPr>
        <p:spPr>
          <a:xfrm>
            <a:off x="212035" y="145802"/>
            <a:ext cx="11767930" cy="646331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Have a go at clapping the rhythm, repeating it a few times.</a:t>
            </a:r>
          </a:p>
        </p:txBody>
      </p:sp>
    </p:spTree>
    <p:extLst>
      <p:ext uri="{BB962C8B-B14F-4D97-AF65-F5344CB8AC3E}">
        <p14:creationId xmlns:p14="http://schemas.microsoft.com/office/powerpoint/2010/main" val="105791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airplane&#10;&#10;Description automatically generated">
            <a:extLst>
              <a:ext uri="{FF2B5EF4-FFF2-40B4-BE49-F238E27FC236}">
                <a16:creationId xmlns:a16="http://schemas.microsoft.com/office/drawing/2014/main" id="{B83EC62F-3F5A-824F-A172-1F925B906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9" y="0"/>
            <a:ext cx="121395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2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B976A6-BBD8-4643-8D39-DDAEC385B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700691"/>
              </p:ext>
            </p:extLst>
          </p:nvPr>
        </p:nvGraphicFramePr>
        <p:xfrm>
          <a:off x="1833218" y="2190141"/>
          <a:ext cx="8128000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8517268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806087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726538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121046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sz="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07921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A48827-AC71-7644-AA49-5C7134F0BDB8}"/>
              </a:ext>
            </a:extLst>
          </p:cNvPr>
          <p:cNvSpPr txBox="1"/>
          <p:nvPr/>
        </p:nvSpPr>
        <p:spPr>
          <a:xfrm>
            <a:off x="640520" y="9822"/>
            <a:ext cx="5004906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Did it sound like this?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773AD-3910-694C-B090-3AFB907B63DB}"/>
              </a:ext>
            </a:extLst>
          </p:cNvPr>
          <p:cNvSpPr txBox="1"/>
          <p:nvPr/>
        </p:nvSpPr>
        <p:spPr>
          <a:xfrm>
            <a:off x="2045252" y="2271815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495CDD-56DE-7540-B9AF-B6951FF11B1C}"/>
              </a:ext>
            </a:extLst>
          </p:cNvPr>
          <p:cNvSpPr txBox="1"/>
          <p:nvPr/>
        </p:nvSpPr>
        <p:spPr>
          <a:xfrm>
            <a:off x="3946939" y="2271815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261041-7BAC-584A-A0BC-D918E64F7141}"/>
              </a:ext>
            </a:extLst>
          </p:cNvPr>
          <p:cNvSpPr txBox="1"/>
          <p:nvPr/>
        </p:nvSpPr>
        <p:spPr>
          <a:xfrm>
            <a:off x="4934226" y="2271815"/>
            <a:ext cx="921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ABED8C-8F48-6844-87A0-EF3C3A3B456D}"/>
              </a:ext>
            </a:extLst>
          </p:cNvPr>
          <p:cNvSpPr txBox="1"/>
          <p:nvPr/>
        </p:nvSpPr>
        <p:spPr>
          <a:xfrm>
            <a:off x="5967896" y="2271815"/>
            <a:ext cx="2027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  <a:r>
              <a:rPr lang="en-US" sz="2800" b="1" dirty="0"/>
              <a:t> </a:t>
            </a:r>
            <a:r>
              <a:rPr lang="en-US" sz="5400" b="1" dirty="0"/>
              <a:t>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654291-8646-9444-BAEE-9D696495983A}"/>
              </a:ext>
            </a:extLst>
          </p:cNvPr>
          <p:cNvSpPr txBox="1"/>
          <p:nvPr/>
        </p:nvSpPr>
        <p:spPr>
          <a:xfrm>
            <a:off x="7955721" y="2271815"/>
            <a:ext cx="106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73CD42-2B65-9F45-A48D-3898341C247B}"/>
              </a:ext>
            </a:extLst>
          </p:cNvPr>
          <p:cNvSpPr txBox="1"/>
          <p:nvPr/>
        </p:nvSpPr>
        <p:spPr>
          <a:xfrm>
            <a:off x="2045252" y="1624648"/>
            <a:ext cx="687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1                2                  3                 4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8D1FC5-F814-934E-986E-EFC97B487986}"/>
              </a:ext>
            </a:extLst>
          </p:cNvPr>
          <p:cNvSpPr txBox="1"/>
          <p:nvPr/>
        </p:nvSpPr>
        <p:spPr>
          <a:xfrm>
            <a:off x="8485808" y="118990"/>
            <a:ext cx="2703444" cy="7694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/>
              <a:t>Clap along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69EA88-E42E-C64E-96A0-C781E30899B3}"/>
              </a:ext>
            </a:extLst>
          </p:cNvPr>
          <p:cNvSpPr txBox="1"/>
          <p:nvPr/>
        </p:nvSpPr>
        <p:spPr>
          <a:xfrm>
            <a:off x="6023625" y="40599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7</a:t>
            </a:r>
          </a:p>
        </p:txBody>
      </p:sp>
    </p:spTree>
    <p:extLst>
      <p:ext uri="{BB962C8B-B14F-4D97-AF65-F5344CB8AC3E}">
        <p14:creationId xmlns:p14="http://schemas.microsoft.com/office/powerpoint/2010/main" val="537765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A48827-AC71-7644-AA49-5C7134F0BDB8}"/>
              </a:ext>
            </a:extLst>
          </p:cNvPr>
          <p:cNvSpPr txBox="1"/>
          <p:nvPr/>
        </p:nvSpPr>
        <p:spPr>
          <a:xfrm>
            <a:off x="558799" y="341127"/>
            <a:ext cx="11074402" cy="1323439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You are now going to </a:t>
            </a:r>
            <a:r>
              <a:rPr lang="en-US" sz="4000" b="1" dirty="0">
                <a:solidFill>
                  <a:srgbClr val="0070C0"/>
                </a:solidFill>
              </a:rPr>
              <a:t>compose</a:t>
            </a:r>
            <a:r>
              <a:rPr lang="en-US" sz="4000" b="1" dirty="0"/>
              <a:t> your own rhythms using </a:t>
            </a:r>
            <a:r>
              <a:rPr lang="en-US" sz="4000" b="1" dirty="0">
                <a:solidFill>
                  <a:srgbClr val="7030A0"/>
                </a:solidFill>
              </a:rPr>
              <a:t>4-beat boxes</a:t>
            </a:r>
            <a:r>
              <a:rPr lang="en-US" sz="4000" b="1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84A1D0-FDF9-484C-A650-13A612D76C40}"/>
              </a:ext>
            </a:extLst>
          </p:cNvPr>
          <p:cNvSpPr txBox="1"/>
          <p:nvPr/>
        </p:nvSpPr>
        <p:spPr>
          <a:xfrm>
            <a:off x="912189" y="3059620"/>
            <a:ext cx="3567045" cy="1015663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Compose?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1401B-0548-E941-8253-61B8DE3AA81F}"/>
              </a:ext>
            </a:extLst>
          </p:cNvPr>
          <p:cNvSpPr txBox="1"/>
          <p:nvPr/>
        </p:nvSpPr>
        <p:spPr>
          <a:xfrm>
            <a:off x="5848627" y="3040558"/>
            <a:ext cx="5269947" cy="1015663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- create music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66916C-5F33-F843-9AC9-C9CEE0BD31B7}"/>
              </a:ext>
            </a:extLst>
          </p:cNvPr>
          <p:cNvSpPr txBox="1"/>
          <p:nvPr/>
        </p:nvSpPr>
        <p:spPr>
          <a:xfrm>
            <a:off x="1644373" y="5147171"/>
            <a:ext cx="8903253" cy="646331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Individual task using pre-prepared worksheet</a:t>
            </a:r>
          </a:p>
        </p:txBody>
      </p:sp>
    </p:spTree>
    <p:extLst>
      <p:ext uri="{BB962C8B-B14F-4D97-AF65-F5344CB8AC3E}">
        <p14:creationId xmlns:p14="http://schemas.microsoft.com/office/powerpoint/2010/main" val="340976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A48827-AC71-7644-AA49-5C7134F0BDB8}"/>
              </a:ext>
            </a:extLst>
          </p:cNvPr>
          <p:cNvSpPr txBox="1"/>
          <p:nvPr/>
        </p:nvSpPr>
        <p:spPr>
          <a:xfrm>
            <a:off x="558799" y="341127"/>
            <a:ext cx="11074402" cy="5016758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Guidelines: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Each </a:t>
            </a:r>
            <a:r>
              <a:rPr lang="en-US" sz="4000" b="1" i="1" dirty="0"/>
              <a:t>beat box</a:t>
            </a:r>
            <a:r>
              <a:rPr lang="en-US" sz="4000" b="1" dirty="0"/>
              <a:t> </a:t>
            </a:r>
            <a:r>
              <a:rPr lang="en-US" sz="4000" b="1" u="sng" dirty="0"/>
              <a:t>can</a:t>
            </a:r>
            <a:r>
              <a:rPr lang="en-US" sz="4000" b="1" dirty="0"/>
              <a:t> contain </a:t>
            </a:r>
            <a:r>
              <a:rPr lang="en-US" sz="4000" b="1" dirty="0">
                <a:solidFill>
                  <a:srgbClr val="00B0F0"/>
                </a:solidFill>
              </a:rPr>
              <a:t>one, two, three, or four</a:t>
            </a:r>
            <a:r>
              <a:rPr lang="en-US" sz="4000" b="1" dirty="0"/>
              <a:t> claps (</a:t>
            </a:r>
            <a:r>
              <a:rPr lang="en-US" sz="4000" b="1" dirty="0" err="1"/>
              <a:t>Xs</a:t>
            </a:r>
            <a:r>
              <a:rPr lang="en-US" sz="4000" b="1" dirty="0"/>
              <a:t>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One </a:t>
            </a:r>
            <a:r>
              <a:rPr lang="en-US" sz="4000" b="1" i="1" dirty="0"/>
              <a:t>beat box</a:t>
            </a:r>
            <a:r>
              <a:rPr lang="en-US" sz="4000" b="1" dirty="0"/>
              <a:t> </a:t>
            </a:r>
            <a:r>
              <a:rPr lang="en-US" sz="4000" b="1" dirty="0">
                <a:solidFill>
                  <a:srgbClr val="00B0F0"/>
                </a:solidFill>
              </a:rPr>
              <a:t>can be empty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Aim for interest through </a:t>
            </a:r>
            <a:r>
              <a:rPr lang="en-US" sz="4000" b="1" dirty="0">
                <a:solidFill>
                  <a:srgbClr val="00B0F0"/>
                </a:solidFill>
              </a:rPr>
              <a:t>variety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dirty="0"/>
              <a:t>Add a </a:t>
            </a:r>
            <a:r>
              <a:rPr lang="en-US" sz="4000" b="1" dirty="0">
                <a:solidFill>
                  <a:srgbClr val="00B0F0"/>
                </a:solidFill>
              </a:rPr>
              <a:t>second 4 beat rhythm </a:t>
            </a:r>
            <a:r>
              <a:rPr lang="en-US" sz="4000" b="1" dirty="0"/>
              <a:t>that is different from the first.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868342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59A7C6-00FE-A942-9A41-655B53DF4FB8}"/>
              </a:ext>
            </a:extLst>
          </p:cNvPr>
          <p:cNvSpPr txBox="1"/>
          <p:nvPr/>
        </p:nvSpPr>
        <p:spPr>
          <a:xfrm>
            <a:off x="1948071" y="212034"/>
            <a:ext cx="8004312" cy="769441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0070C0"/>
                </a:solidFill>
              </a:rPr>
              <a:t>Recap – fill in the missing words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1F93B49-4F39-5B40-BDDD-0BCE2D0A51DF}"/>
              </a:ext>
            </a:extLst>
          </p:cNvPr>
          <p:cNvSpPr/>
          <p:nvPr/>
        </p:nvSpPr>
        <p:spPr>
          <a:xfrm>
            <a:off x="291547" y="1421631"/>
            <a:ext cx="11410121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……………. is a pattern of sounds or notes, usually of various lengths, played within a set amount of time.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247472-44BE-9A46-88DC-EEC3DDDEE00C}"/>
              </a:ext>
            </a:extLst>
          </p:cNvPr>
          <p:cNvSpPr/>
          <p:nvPr/>
        </p:nvSpPr>
        <p:spPr>
          <a:xfrm>
            <a:off x="291547" y="2890391"/>
            <a:ext cx="11410121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……………. is a unit of measurement in music, sometimes sub-divided into halves or quarters.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76361B-8819-3548-AE26-535147B352CA}"/>
              </a:ext>
            </a:extLst>
          </p:cNvPr>
          <p:cNvSpPr/>
          <p:nvPr/>
        </p:nvSpPr>
        <p:spPr>
          <a:xfrm>
            <a:off x="291547" y="4407765"/>
            <a:ext cx="11410121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……………. is the speed at which a piece of music is played.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30E959-0DED-1941-8920-FACFFDBA7F49}"/>
              </a:ext>
            </a:extLst>
          </p:cNvPr>
          <p:cNvSpPr/>
          <p:nvPr/>
        </p:nvSpPr>
        <p:spPr>
          <a:xfrm>
            <a:off x="291547" y="5646843"/>
            <a:ext cx="11410121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/>
              <a:t>……………. means to create a piece of music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AF0B39-7443-E94B-8B1E-E6E551EB149A}"/>
              </a:ext>
            </a:extLst>
          </p:cNvPr>
          <p:cNvSpPr txBox="1"/>
          <p:nvPr/>
        </p:nvSpPr>
        <p:spPr>
          <a:xfrm>
            <a:off x="291547" y="1351721"/>
            <a:ext cx="1656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Rhythm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BB6239-C210-9847-96F5-A026DF2CAE1D}"/>
              </a:ext>
            </a:extLst>
          </p:cNvPr>
          <p:cNvSpPr txBox="1"/>
          <p:nvPr/>
        </p:nvSpPr>
        <p:spPr>
          <a:xfrm>
            <a:off x="490332" y="2844225"/>
            <a:ext cx="1656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Beat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1A79E2-D0A4-7F4F-93D3-C8A90DE26281}"/>
              </a:ext>
            </a:extLst>
          </p:cNvPr>
          <p:cNvSpPr txBox="1"/>
          <p:nvPr/>
        </p:nvSpPr>
        <p:spPr>
          <a:xfrm>
            <a:off x="291547" y="4316417"/>
            <a:ext cx="1656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Tempo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FDA7F9-067D-FF40-B01D-EC836908F096}"/>
              </a:ext>
            </a:extLst>
          </p:cNvPr>
          <p:cNvSpPr txBox="1"/>
          <p:nvPr/>
        </p:nvSpPr>
        <p:spPr>
          <a:xfrm>
            <a:off x="225286" y="5555495"/>
            <a:ext cx="1775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F0"/>
                </a:solidFill>
              </a:rPr>
              <a:t>Compose</a:t>
            </a:r>
          </a:p>
        </p:txBody>
      </p:sp>
    </p:spTree>
    <p:extLst>
      <p:ext uri="{BB962C8B-B14F-4D97-AF65-F5344CB8AC3E}">
        <p14:creationId xmlns:p14="http://schemas.microsoft.com/office/powerpoint/2010/main" val="287561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54804" y="400833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Rhythm Lesson 1 – Learning Intention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9114" y="2187755"/>
            <a:ext cx="11633771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To understand musical beats and sub-divisions of beats, and learn how they are used to create a rhythm</a:t>
            </a:r>
          </a:p>
        </p:txBody>
      </p:sp>
    </p:spTree>
    <p:extLst>
      <p:ext uri="{BB962C8B-B14F-4D97-AF65-F5344CB8AC3E}">
        <p14:creationId xmlns:p14="http://schemas.microsoft.com/office/powerpoint/2010/main" val="2367728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65E85A1-2E3E-4235-9405-189B433501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92" t="20513" r="20833" b="14359"/>
          <a:stretch/>
        </p:blipFill>
        <p:spPr>
          <a:xfrm>
            <a:off x="1798985" y="1219200"/>
            <a:ext cx="8362335" cy="53457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BD3FC8-A7B3-459D-8D41-7C93416E0722}"/>
              </a:ext>
            </a:extLst>
          </p:cNvPr>
          <p:cNvSpPr txBox="1"/>
          <p:nvPr/>
        </p:nvSpPr>
        <p:spPr>
          <a:xfrm>
            <a:off x="554804" y="72587"/>
            <a:ext cx="1895319" cy="830997"/>
          </a:xfrm>
          <a:prstGeom prst="rect">
            <a:avLst/>
          </a:prstGeom>
          <a:solidFill>
            <a:srgbClr val="00297A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Focus: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CD9BB-03E7-47E8-891F-D40C4CAB527C}"/>
              </a:ext>
            </a:extLst>
          </p:cNvPr>
          <p:cNvSpPr/>
          <p:nvPr/>
        </p:nvSpPr>
        <p:spPr>
          <a:xfrm>
            <a:off x="1969477" y="2790092"/>
            <a:ext cx="1934308" cy="41030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1E7D0D-59AC-4E74-9A77-76DD3435B08A}"/>
              </a:ext>
            </a:extLst>
          </p:cNvPr>
          <p:cNvSpPr/>
          <p:nvPr/>
        </p:nvSpPr>
        <p:spPr>
          <a:xfrm>
            <a:off x="1887415" y="4208584"/>
            <a:ext cx="2016370" cy="64477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E58CFC5-F050-4401-810C-63E3D5650728}"/>
              </a:ext>
            </a:extLst>
          </p:cNvPr>
          <p:cNvSpPr/>
          <p:nvPr/>
        </p:nvSpPr>
        <p:spPr>
          <a:xfrm>
            <a:off x="1969477" y="5216768"/>
            <a:ext cx="1934308" cy="64477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41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449296" y="119479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9112" y="1576388"/>
            <a:ext cx="11633771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You will be able to </a:t>
            </a:r>
            <a:r>
              <a:rPr lang="en-US" sz="4000" b="1" dirty="0">
                <a:solidFill>
                  <a:srgbClr val="FF0000"/>
                </a:solidFill>
              </a:rPr>
              <a:t>perform</a:t>
            </a:r>
            <a:r>
              <a:rPr lang="en-US" sz="4000" dirty="0">
                <a:solidFill>
                  <a:schemeClr val="bg1"/>
                </a:solidFill>
              </a:rPr>
              <a:t> a </a:t>
            </a:r>
            <a:r>
              <a:rPr lang="en-US" sz="4000" b="1" dirty="0">
                <a:solidFill>
                  <a:schemeClr val="bg1"/>
                </a:solidFill>
              </a:rPr>
              <a:t>4-beat rhythm </a:t>
            </a:r>
            <a:r>
              <a:rPr lang="en-US" sz="4000" dirty="0">
                <a:solidFill>
                  <a:schemeClr val="bg1"/>
                </a:solidFill>
              </a:rPr>
              <a:t>that includes </a:t>
            </a:r>
            <a:r>
              <a:rPr lang="en-US" sz="4000" b="1" dirty="0">
                <a:solidFill>
                  <a:schemeClr val="bg1"/>
                </a:solidFill>
              </a:rPr>
              <a:t>sub-divisions of beats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CF84F9-25D2-4F49-A869-FC9F68786F41}"/>
              </a:ext>
            </a:extLst>
          </p:cNvPr>
          <p:cNvSpPr txBox="1"/>
          <p:nvPr/>
        </p:nvSpPr>
        <p:spPr>
          <a:xfrm>
            <a:off x="279113" y="3272436"/>
            <a:ext cx="11633771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You will be able to </a:t>
            </a:r>
            <a:r>
              <a:rPr lang="en-US" sz="4000" b="1" dirty="0">
                <a:solidFill>
                  <a:srgbClr val="FF0000"/>
                </a:solidFill>
              </a:rPr>
              <a:t>compose</a:t>
            </a:r>
            <a:r>
              <a:rPr lang="en-US" sz="4000" dirty="0">
                <a:solidFill>
                  <a:schemeClr val="bg1"/>
                </a:solidFill>
              </a:rPr>
              <a:t> a 4-beat rhythm that includes </a:t>
            </a:r>
            <a:r>
              <a:rPr lang="en-US" sz="4000" b="1" dirty="0">
                <a:solidFill>
                  <a:schemeClr val="bg1"/>
                </a:solidFill>
              </a:rPr>
              <a:t>variety</a:t>
            </a:r>
            <a:r>
              <a:rPr lang="en-US" sz="4000" dirty="0">
                <a:solidFill>
                  <a:schemeClr val="bg1"/>
                </a:solidFill>
              </a:rPr>
              <a:t> within the </a:t>
            </a:r>
            <a:r>
              <a:rPr lang="en-US" sz="4000" b="1" dirty="0">
                <a:solidFill>
                  <a:schemeClr val="bg1"/>
                </a:solidFill>
              </a:rPr>
              <a:t>sub-divisions of beats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7C1634-5445-3E41-B5B8-BF0CCCBFAD34}"/>
              </a:ext>
            </a:extLst>
          </p:cNvPr>
          <p:cNvSpPr txBox="1"/>
          <p:nvPr/>
        </p:nvSpPr>
        <p:spPr>
          <a:xfrm>
            <a:off x="279111" y="4985225"/>
            <a:ext cx="11633771" cy="132343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You will be able to </a:t>
            </a:r>
            <a:r>
              <a:rPr lang="en-US" sz="4000" b="1" dirty="0">
                <a:solidFill>
                  <a:schemeClr val="bg1"/>
                </a:solidFill>
              </a:rPr>
              <a:t>show evidence</a:t>
            </a:r>
            <a:r>
              <a:rPr lang="en-US" sz="4000" dirty="0">
                <a:solidFill>
                  <a:schemeClr val="bg1"/>
                </a:solidFill>
              </a:rPr>
              <a:t> of your understanding of key words: </a:t>
            </a:r>
            <a:r>
              <a:rPr lang="en-US" sz="4000" b="1" dirty="0">
                <a:solidFill>
                  <a:srgbClr val="FF0000"/>
                </a:solidFill>
              </a:rPr>
              <a:t>beat, rhythm, tempo</a:t>
            </a:r>
            <a:r>
              <a:rPr lang="en-US" sz="4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661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person&#10;&#10;Description automatically generated">
            <a:extLst>
              <a:ext uri="{FF2B5EF4-FFF2-40B4-BE49-F238E27FC236}">
                <a16:creationId xmlns:a16="http://schemas.microsoft.com/office/drawing/2014/main" id="{4C8C273D-2744-2A44-B899-48480ACEF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2" y="0"/>
            <a:ext cx="1217787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A26AC0-36A3-F448-A24D-E0C3FF91E769}"/>
              </a:ext>
            </a:extLst>
          </p:cNvPr>
          <p:cNvSpPr txBox="1"/>
          <p:nvPr/>
        </p:nvSpPr>
        <p:spPr>
          <a:xfrm>
            <a:off x="456608" y="1645067"/>
            <a:ext cx="1127878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All music </a:t>
            </a:r>
            <a:r>
              <a:rPr lang="en-US" sz="3600" dirty="0"/>
              <a:t>that we listen to has </a:t>
            </a:r>
            <a:r>
              <a:rPr lang="en-US" sz="3600" b="1" dirty="0">
                <a:solidFill>
                  <a:srgbClr val="FF0000"/>
                </a:solidFill>
              </a:rPr>
              <a:t>rhythm</a:t>
            </a:r>
          </a:p>
          <a:p>
            <a:endParaRPr lang="en-US" sz="1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</a:rPr>
              <a:t>Rhythm</a:t>
            </a:r>
            <a:r>
              <a:rPr lang="en-US" sz="3600" b="1" dirty="0"/>
              <a:t> </a:t>
            </a:r>
            <a:r>
              <a:rPr lang="en-US" sz="3600" dirty="0"/>
              <a:t>is, perhaps, the </a:t>
            </a:r>
            <a:r>
              <a:rPr lang="en-US" sz="3600" b="1" dirty="0"/>
              <a:t>most important music element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3D523A-F678-5C44-AF8B-F878E4E2000D}"/>
              </a:ext>
            </a:extLst>
          </p:cNvPr>
          <p:cNvSpPr/>
          <p:nvPr/>
        </p:nvSpPr>
        <p:spPr>
          <a:xfrm>
            <a:off x="298174" y="3216346"/>
            <a:ext cx="11595652" cy="1323439"/>
          </a:xfrm>
          <a:prstGeom prst="rect">
            <a:avLst/>
          </a:prstGeom>
          <a:solidFill>
            <a:srgbClr val="92D050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Rhythm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dirty="0">
                <a:solidFill>
                  <a:schemeClr val="bg1"/>
                </a:solidFill>
              </a:rPr>
              <a:t>is</a:t>
            </a:r>
            <a:r>
              <a:rPr lang="en-US" sz="4000" b="1" dirty="0">
                <a:solidFill>
                  <a:schemeClr val="bg1"/>
                </a:solidFill>
              </a:rPr>
              <a:t> a pattern of sounds or notes</a:t>
            </a:r>
            <a:r>
              <a:rPr lang="en-US" sz="4000" dirty="0">
                <a:solidFill>
                  <a:schemeClr val="bg1"/>
                </a:solidFill>
              </a:rPr>
              <a:t>,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dirty="0">
                <a:solidFill>
                  <a:schemeClr val="bg1"/>
                </a:solidFill>
              </a:rPr>
              <a:t>usually of </a:t>
            </a:r>
            <a:r>
              <a:rPr lang="en-US" sz="4000" b="1" dirty="0">
                <a:solidFill>
                  <a:schemeClr val="bg1"/>
                </a:solidFill>
              </a:rPr>
              <a:t>various lengths</a:t>
            </a:r>
            <a:r>
              <a:rPr lang="en-US" sz="4000" dirty="0">
                <a:solidFill>
                  <a:schemeClr val="bg1"/>
                </a:solidFill>
              </a:rPr>
              <a:t>,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dirty="0">
                <a:solidFill>
                  <a:schemeClr val="bg1"/>
                </a:solidFill>
              </a:rPr>
              <a:t>played</a:t>
            </a:r>
            <a:r>
              <a:rPr lang="en-US" sz="4000" b="1" dirty="0">
                <a:solidFill>
                  <a:schemeClr val="bg1"/>
                </a:solidFill>
              </a:rPr>
              <a:t> within a set amount of time</a:t>
            </a:r>
          </a:p>
        </p:txBody>
      </p:sp>
    </p:spTree>
    <p:extLst>
      <p:ext uri="{BB962C8B-B14F-4D97-AF65-F5344CB8AC3E}">
        <p14:creationId xmlns:p14="http://schemas.microsoft.com/office/powerpoint/2010/main" val="106400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C38C0F-6221-7742-9425-05E326356AE4}"/>
              </a:ext>
            </a:extLst>
          </p:cNvPr>
          <p:cNvSpPr txBox="1"/>
          <p:nvPr/>
        </p:nvSpPr>
        <p:spPr>
          <a:xfrm>
            <a:off x="424542" y="229279"/>
            <a:ext cx="11234058" cy="1938992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When it comes to performing rhythms, which of the following is </a:t>
            </a:r>
            <a:r>
              <a:rPr lang="en-US" sz="4000" b="1" dirty="0">
                <a:solidFill>
                  <a:srgbClr val="FF0000"/>
                </a:solidFill>
              </a:rPr>
              <a:t>most important</a:t>
            </a:r>
            <a:r>
              <a:rPr lang="en-US" sz="4000" b="1" dirty="0">
                <a:solidFill>
                  <a:schemeClr val="bg1"/>
                </a:solidFill>
              </a:rPr>
              <a:t>? </a:t>
            </a:r>
          </a:p>
          <a:p>
            <a:r>
              <a:rPr lang="en-US" sz="4000" b="1" dirty="0">
                <a:solidFill>
                  <a:schemeClr val="bg1"/>
                </a:solidFill>
              </a:rPr>
              <a:t>Put them in </a:t>
            </a:r>
            <a:r>
              <a:rPr lang="en-US" sz="4000" b="1" u="sng" dirty="0">
                <a:solidFill>
                  <a:schemeClr val="bg1"/>
                </a:solidFill>
              </a:rPr>
              <a:t>order of importance</a:t>
            </a:r>
            <a:endParaRPr lang="en-US" sz="2400" b="1" u="sng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ABBFBB-674B-FD41-A46B-96714F7525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03" t="5504" r="25377" b="7377"/>
          <a:stretch/>
        </p:blipFill>
        <p:spPr>
          <a:xfrm>
            <a:off x="3297627" y="2933356"/>
            <a:ext cx="1227573" cy="1756374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D9AB8E-9F66-E541-BBE7-7A24B8D3E0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44" t="31696" r="14769" b="17388"/>
          <a:stretch/>
        </p:blipFill>
        <p:spPr>
          <a:xfrm>
            <a:off x="491213" y="2933356"/>
            <a:ext cx="1946599" cy="107768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C54615-098E-5541-96A4-29277B6034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161" t="11305" r="9566"/>
          <a:stretch/>
        </p:blipFill>
        <p:spPr>
          <a:xfrm>
            <a:off x="9369931" y="2933356"/>
            <a:ext cx="1593300" cy="1257644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B93422-CED7-7544-9D61-7376E569A1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09" t="11754" r="37019" b="12742"/>
          <a:stretch/>
        </p:blipFill>
        <p:spPr>
          <a:xfrm>
            <a:off x="7282543" y="2933356"/>
            <a:ext cx="1227573" cy="175637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63CFEA-2683-554F-9D61-E17E9ECD63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802" r="27542" b="11305"/>
          <a:stretch/>
        </p:blipFill>
        <p:spPr>
          <a:xfrm>
            <a:off x="5321019" y="2933356"/>
            <a:ext cx="1267670" cy="142093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09B29A-0A35-1643-8E11-BA2A7EB3CC52}"/>
              </a:ext>
            </a:extLst>
          </p:cNvPr>
          <p:cNvSpPr txBox="1"/>
          <p:nvPr/>
        </p:nvSpPr>
        <p:spPr>
          <a:xfrm>
            <a:off x="2437812" y="5256710"/>
            <a:ext cx="7365304" cy="923330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Pair &amp; Share – 5 minutes</a:t>
            </a:r>
          </a:p>
        </p:txBody>
      </p:sp>
    </p:spTree>
    <p:extLst>
      <p:ext uri="{BB962C8B-B14F-4D97-AF65-F5344CB8AC3E}">
        <p14:creationId xmlns:p14="http://schemas.microsoft.com/office/powerpoint/2010/main" val="471930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C38C0F-6221-7742-9425-05E326356AE4}"/>
              </a:ext>
            </a:extLst>
          </p:cNvPr>
          <p:cNvSpPr txBox="1"/>
          <p:nvPr/>
        </p:nvSpPr>
        <p:spPr>
          <a:xfrm>
            <a:off x="235081" y="1094331"/>
            <a:ext cx="2357807" cy="563231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sz="4000" b="1" dirty="0"/>
              <a:t>1</a:t>
            </a:r>
            <a:r>
              <a:rPr lang="en-US" sz="4000" b="1" baseline="30000" dirty="0"/>
              <a:t>st</a:t>
            </a:r>
            <a:r>
              <a:rPr lang="en-US" sz="4000" b="1" dirty="0"/>
              <a:t> </a:t>
            </a:r>
          </a:p>
          <a:p>
            <a:endParaRPr lang="en-US" sz="4000" b="1" dirty="0"/>
          </a:p>
          <a:p>
            <a:r>
              <a:rPr lang="en-US" sz="4000" b="1" dirty="0"/>
              <a:t>               </a:t>
            </a:r>
          </a:p>
          <a:p>
            <a:r>
              <a:rPr lang="en-US" sz="4000" b="1" dirty="0"/>
              <a:t>= 2</a:t>
            </a:r>
            <a:r>
              <a:rPr lang="en-US" sz="4000" b="1" baseline="30000" dirty="0"/>
              <a:t>nd</a:t>
            </a:r>
            <a:r>
              <a:rPr lang="en-US" sz="4000" b="1" dirty="0"/>
              <a:t> </a:t>
            </a:r>
          </a:p>
          <a:p>
            <a:endParaRPr lang="en-US" sz="4000" b="1" dirty="0"/>
          </a:p>
          <a:p>
            <a:endParaRPr lang="en-US" sz="4000" b="1" dirty="0"/>
          </a:p>
          <a:p>
            <a:endParaRPr lang="en-US" sz="4000" b="1" dirty="0"/>
          </a:p>
          <a:p>
            <a:endParaRPr lang="en-US" sz="4000" b="1" dirty="0"/>
          </a:p>
          <a:p>
            <a:r>
              <a:rPr lang="en-US" sz="4000" b="1" dirty="0"/>
              <a:t>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ABBFBB-674B-FD41-A46B-96714F7525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03" t="5504" r="25377" b="7377"/>
          <a:stretch/>
        </p:blipFill>
        <p:spPr>
          <a:xfrm>
            <a:off x="1228768" y="1003891"/>
            <a:ext cx="1099753" cy="1573493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ED9AB8E-9F66-E541-BBE7-7A24B8D3E0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44" t="31696" r="14769" b="17388"/>
          <a:stretch/>
        </p:blipFill>
        <p:spPr>
          <a:xfrm>
            <a:off x="1654653" y="2844050"/>
            <a:ext cx="1593301" cy="88209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C54615-098E-5541-96A4-29277B6034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161" t="11305" r="9566"/>
          <a:stretch/>
        </p:blipFill>
        <p:spPr>
          <a:xfrm>
            <a:off x="6702233" y="2816749"/>
            <a:ext cx="1234653" cy="97455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B93422-CED7-7544-9D61-7376E569A1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09" t="11754" r="37019" b="12742"/>
          <a:stretch/>
        </p:blipFill>
        <p:spPr>
          <a:xfrm rot="5400000">
            <a:off x="4530058" y="2615000"/>
            <a:ext cx="936691" cy="134018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63CFEA-2683-554F-9D61-E17E9ECD63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802" r="27542" b="11305"/>
          <a:stretch/>
        </p:blipFill>
        <p:spPr>
          <a:xfrm>
            <a:off x="1084734" y="5664408"/>
            <a:ext cx="869437" cy="97455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A05958-B776-4840-A01A-B58784F40EE9}"/>
              </a:ext>
            </a:extLst>
          </p:cNvPr>
          <p:cNvSpPr txBox="1"/>
          <p:nvPr/>
        </p:nvSpPr>
        <p:spPr>
          <a:xfrm>
            <a:off x="274116" y="119779"/>
            <a:ext cx="398462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In reverse order?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C171ACF-BFED-FD45-8112-624B2702B08E}"/>
              </a:ext>
            </a:extLst>
          </p:cNvPr>
          <p:cNvCxnSpPr/>
          <p:nvPr/>
        </p:nvCxnSpPr>
        <p:spPr>
          <a:xfrm flipV="1">
            <a:off x="2480153" y="827665"/>
            <a:ext cx="3206663" cy="55019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47C82B-4785-5341-8305-2FE244E59082}"/>
              </a:ext>
            </a:extLst>
          </p:cNvPr>
          <p:cNvSpPr txBox="1"/>
          <p:nvPr/>
        </p:nvSpPr>
        <p:spPr>
          <a:xfrm>
            <a:off x="5736922" y="403311"/>
            <a:ext cx="2893512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Hear &amp; Repeat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6D9C5C-4853-7042-B580-4AEA875678F7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2359414" y="3753440"/>
            <a:ext cx="11129" cy="56398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59C37C5-9B1F-6A4F-8E81-F55EE0852883}"/>
              </a:ext>
            </a:extLst>
          </p:cNvPr>
          <p:cNvSpPr txBox="1"/>
          <p:nvPr/>
        </p:nvSpPr>
        <p:spPr>
          <a:xfrm>
            <a:off x="1718203" y="4317422"/>
            <a:ext cx="1304680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Read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5AF11D4-3A96-9D4A-B507-A65D99884835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998403" y="3753440"/>
            <a:ext cx="0" cy="5516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2D46E1-B818-1848-9C22-6A4AA27FB764}"/>
              </a:ext>
            </a:extLst>
          </p:cNvPr>
          <p:cNvSpPr txBox="1"/>
          <p:nvPr/>
        </p:nvSpPr>
        <p:spPr>
          <a:xfrm>
            <a:off x="4083484" y="4317421"/>
            <a:ext cx="1954169" cy="5847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Clap/play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316200-C1A1-4649-8D81-D280760B6BA9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7319559" y="3791301"/>
            <a:ext cx="1" cy="5261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DABD6C8-E113-6743-965D-1E516067440C}"/>
              </a:ext>
            </a:extLst>
          </p:cNvPr>
          <p:cNvSpPr txBox="1"/>
          <p:nvPr/>
        </p:nvSpPr>
        <p:spPr>
          <a:xfrm>
            <a:off x="6539516" y="4317421"/>
            <a:ext cx="1743900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/>
              <a:t>Vocalise</a:t>
            </a:r>
            <a:endParaRPr lang="en-US" sz="3200" b="1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FE0E175-20D3-4A4C-81CD-27B382D16691}"/>
              </a:ext>
            </a:extLst>
          </p:cNvPr>
          <p:cNvCxnSpPr>
            <a:cxnSpLocks/>
            <a:stCxn id="7" idx="3"/>
            <a:endCxn id="27" idx="1"/>
          </p:cNvCxnSpPr>
          <p:nvPr/>
        </p:nvCxnSpPr>
        <p:spPr>
          <a:xfrm flipV="1">
            <a:off x="1954171" y="6077479"/>
            <a:ext cx="969524" cy="742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5D1D6E8-01AF-864E-B4C0-F93709F1B451}"/>
              </a:ext>
            </a:extLst>
          </p:cNvPr>
          <p:cNvSpPr txBox="1"/>
          <p:nvPr/>
        </p:nvSpPr>
        <p:spPr>
          <a:xfrm>
            <a:off x="2923695" y="5785091"/>
            <a:ext cx="1743900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Sniff?</a:t>
            </a:r>
          </a:p>
        </p:txBody>
      </p:sp>
    </p:spTree>
    <p:extLst>
      <p:ext uri="{BB962C8B-B14F-4D97-AF65-F5344CB8AC3E}">
        <p14:creationId xmlns:p14="http://schemas.microsoft.com/office/powerpoint/2010/main" val="400105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9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C38C0F-6221-7742-9425-05E326356AE4}"/>
              </a:ext>
            </a:extLst>
          </p:cNvPr>
          <p:cNvSpPr txBox="1"/>
          <p:nvPr/>
        </p:nvSpPr>
        <p:spPr>
          <a:xfrm>
            <a:off x="0" y="29308"/>
            <a:ext cx="1201246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/>
              <a:t>Let’s clap some rhythms through </a:t>
            </a:r>
            <a:r>
              <a:rPr lang="en-US" sz="4800" b="1" dirty="0">
                <a:solidFill>
                  <a:srgbClr val="FF0000"/>
                </a:solidFill>
              </a:rPr>
              <a:t>repetition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42F3A-6E3A-B14C-8818-8AF790459542}"/>
              </a:ext>
            </a:extLst>
          </p:cNvPr>
          <p:cNvSpPr txBox="1"/>
          <p:nvPr/>
        </p:nvSpPr>
        <p:spPr>
          <a:xfrm>
            <a:off x="0" y="1143000"/>
            <a:ext cx="12192000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You will hear several rhythms. Each one lasts for a </a:t>
            </a:r>
            <a:r>
              <a:rPr lang="en-US" sz="3200" b="1" dirty="0">
                <a:solidFill>
                  <a:srgbClr val="FF0000"/>
                </a:solidFill>
              </a:rPr>
              <a:t>count of 4</a:t>
            </a:r>
            <a:r>
              <a:rPr lang="en-US" sz="3200" b="1" dirty="0">
                <a:solidFill>
                  <a:schemeClr val="accent1"/>
                </a:solidFill>
              </a:rPr>
              <a:t>.</a:t>
            </a:r>
          </a:p>
          <a:p>
            <a:r>
              <a:rPr lang="en-US" sz="3200" b="1" dirty="0">
                <a:solidFill>
                  <a:schemeClr val="accent1"/>
                </a:solidFill>
              </a:rPr>
              <a:t>Repeat each rhythm immediately after you have heard it. </a:t>
            </a:r>
          </a:p>
          <a:p>
            <a:r>
              <a:rPr lang="en-US" sz="3200" b="1" dirty="0"/>
              <a:t>A bell sound is also provided to keep you in time.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3258B9-D389-0745-B999-48440A6ED767}"/>
              </a:ext>
            </a:extLst>
          </p:cNvPr>
          <p:cNvSpPr txBox="1"/>
          <p:nvPr/>
        </p:nvSpPr>
        <p:spPr>
          <a:xfrm>
            <a:off x="150312" y="4637782"/>
            <a:ext cx="11862148" cy="156966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Your ears are amazing! </a:t>
            </a:r>
          </a:p>
          <a:p>
            <a:r>
              <a:rPr lang="en-US" sz="3200" b="1" dirty="0"/>
              <a:t>With careful listening you can successfully clap simple-complex rhythms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4815BB-71DC-C540-B9BE-5B9F313E4657}"/>
              </a:ext>
            </a:extLst>
          </p:cNvPr>
          <p:cNvSpPr txBox="1"/>
          <p:nvPr/>
        </p:nvSpPr>
        <p:spPr>
          <a:xfrm>
            <a:off x="10696353" y="1358443"/>
            <a:ext cx="104199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Music audio 2</a:t>
            </a:r>
          </a:p>
        </p:txBody>
      </p:sp>
    </p:spTree>
    <p:extLst>
      <p:ext uri="{BB962C8B-B14F-4D97-AF65-F5344CB8AC3E}">
        <p14:creationId xmlns:p14="http://schemas.microsoft.com/office/powerpoint/2010/main" val="320896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807</Words>
  <Application>Microsoft Macintosh PowerPoint</Application>
  <PresentationFormat>Widescreen</PresentationFormat>
  <Paragraphs>134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35</cp:revision>
  <dcterms:created xsi:type="dcterms:W3CDTF">2020-08-27T10:33:49Z</dcterms:created>
  <dcterms:modified xsi:type="dcterms:W3CDTF">2020-09-24T17:14:35Z</dcterms:modified>
</cp:coreProperties>
</file>