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375" r:id="rId2"/>
    <p:sldId id="351" r:id="rId3"/>
    <p:sldId id="354" r:id="rId4"/>
    <p:sldId id="334" r:id="rId5"/>
    <p:sldId id="333" r:id="rId6"/>
    <p:sldId id="338" r:id="rId7"/>
    <p:sldId id="356" r:id="rId8"/>
    <p:sldId id="357" r:id="rId9"/>
    <p:sldId id="341" r:id="rId10"/>
    <p:sldId id="358" r:id="rId11"/>
    <p:sldId id="359" r:id="rId12"/>
    <p:sldId id="360" r:id="rId13"/>
    <p:sldId id="361" r:id="rId14"/>
    <p:sldId id="362" r:id="rId15"/>
    <p:sldId id="363" r:id="rId16"/>
    <p:sldId id="364" r:id="rId17"/>
    <p:sldId id="365" r:id="rId18"/>
    <p:sldId id="355" r:id="rId19"/>
    <p:sldId id="366" r:id="rId20"/>
    <p:sldId id="367" r:id="rId21"/>
    <p:sldId id="369" r:id="rId22"/>
    <p:sldId id="370" r:id="rId23"/>
    <p:sldId id="371" r:id="rId24"/>
    <p:sldId id="372" r:id="rId25"/>
    <p:sldId id="373" r:id="rId26"/>
    <p:sldId id="374" r:id="rId27"/>
    <p:sldId id="349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9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991"/>
    <p:restoredTop sz="86395"/>
  </p:normalViewPr>
  <p:slideViewPr>
    <p:cSldViewPr snapToGrid="0" snapToObjects="1">
      <p:cViewPr varScale="1">
        <p:scale>
          <a:sx n="76" d="100"/>
          <a:sy n="76" d="100"/>
        </p:scale>
        <p:origin x="224" y="1224"/>
      </p:cViewPr>
      <p:guideLst/>
    </p:cSldViewPr>
  </p:slideViewPr>
  <p:outlineViewPr>
    <p:cViewPr>
      <p:scale>
        <a:sx n="33" d="100"/>
        <a:sy n="33" d="100"/>
      </p:scale>
      <p:origin x="0" y="-239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89807-7703-3F48-B42B-E830CD641628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802057-DADE-734E-9F23-18FFD2986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12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AF46E-66F6-7649-8ECF-FF50EBA525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8AC57-7D2D-A34C-9D93-595933C1DE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0A226-970C-964A-BC42-9492182F5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08B0D9-F31C-4D45-A617-AC67B3018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818EF-D205-7840-AA0E-CD74098D9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2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D729E-C9E7-C24F-944D-6E082B598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6E3E40-7466-D648-817E-BDD643F623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6A2A6-8ACE-2B4E-9D5B-00C796FCD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A45AD-D79F-0448-828B-E51D60E4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4A1D5-51F4-4D4C-92AE-B5BE5ADE0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381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7E4FDE-4ABD-7D41-876F-C5B9C11651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CCE490-4F16-164A-B9B7-AE63676BE2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9B758-48F3-F645-AECF-7251EF6F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FCEE38-14DD-7A46-89FE-3CBB1C58B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EDB12-F3B2-A141-A069-E670FB4A0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603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51FD3-FDED-AE4C-8F5D-6AAEEF42B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8D00C-F123-B745-826D-8B93FD9A6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8B241-2927-F04F-AB63-DFECC69D4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AA97D-ED9D-294C-A23A-F958C89E6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1ECC1-28EC-BB41-9C5C-F3DB552EA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352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2A09E-C253-2449-9214-AC2B00497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44981-8749-464F-8DDF-0451CE236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C548D-A1AD-4D42-8DC5-860E197F0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04073C-2B7B-5746-8A71-F58CBEA7C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1C6F15-C0F1-C04B-A2B4-D04A01EE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8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80990-3B78-A543-A3B1-D4B2A2D1D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66AB7-FED4-EF4F-BF53-DE417ECA33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AE700C-40A4-5347-8299-FAA9FB1D4F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9B3D02-5B05-1C40-9DB8-967C80DA6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1DA914-20C4-0A42-A5AC-95859CCEE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F65F5-8014-E947-9688-0B1CDB3E1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82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8CD07-7F21-B444-8E42-040E83861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15E846-BE9D-D44C-BD33-FCBEB535A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86AD37-171C-3944-89EB-44941F6A4D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B54B0F-79E2-EB4B-9664-D2B74CEEC1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78B647-3826-4743-AC93-150946F9E9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260E1A-DCB9-EF4E-ACB1-A88C1675B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06EA28-BC92-C547-882F-48AF17862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02EC8D-2AAC-204D-A8F4-B48C26104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82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806B1-35CC-1A43-A065-30B87AB24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09FAB9-B17B-4D45-862C-03F0FB3F8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17793C-EEFF-5840-8A76-2717150BD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2440FC-0759-E64E-8847-185D5EA8F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77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0211DA-DF5F-8A44-AE63-916DB20E1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1FD463-BD65-9D42-AD07-A2EE8CA84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441424-25D2-9345-9A8A-0AA5A8BCA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22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AAE64-FE51-FB4D-9539-6384D33D1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090DD-9D13-BF49-9111-E4668AC68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A114E-5A5C-B644-90CE-A79068D642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78CF2A-E842-BD4C-A33D-0574E89B0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47EC-61C8-A745-B1ED-49C387F9B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6E6F67-D011-1A4E-B283-495741BB7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85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BD97D-D552-B844-8914-2633E5865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15351C-3813-004C-B01E-726DA84A1B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3C76D0-F554-CE4A-B3AD-BBDC03D4FE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6779A2-C9A9-1147-8A1F-DD89C65A7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8E53E2-E9CE-354C-B64F-69DA3FFCD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646ECD-F442-8F46-8B27-72A4C92B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44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BE5AC7-FDA7-9445-9AE0-72524FD48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BF0DA2-9B70-3F4C-8648-C58A17A9F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A813F-B209-A64C-9161-1E4540DF55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0E388-A6D7-5A40-9276-8EFF8C1D593C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C66415-56D9-3945-98E9-B987A8C354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56A5B7-C069-5245-BA9A-DFB8B25BC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89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9.png"/><Relationship Id="rId9" Type="http://schemas.openxmlformats.org/officeDocument/2006/relationships/image" Target="../media/image15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png"/><Relationship Id="rId7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06D09C-41D3-8947-8654-68A86242BCF6}"/>
              </a:ext>
            </a:extLst>
          </p:cNvPr>
          <p:cNvSpPr txBox="1"/>
          <p:nvPr/>
        </p:nvSpPr>
        <p:spPr>
          <a:xfrm>
            <a:off x="3586348" y="1947553"/>
            <a:ext cx="53082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Rhythm Lesson 6</a:t>
            </a:r>
          </a:p>
        </p:txBody>
      </p:sp>
    </p:spTree>
    <p:extLst>
      <p:ext uri="{BB962C8B-B14F-4D97-AF65-F5344CB8AC3E}">
        <p14:creationId xmlns:p14="http://schemas.microsoft.com/office/powerpoint/2010/main" val="190138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868F8EF9-6D86-AC49-B9EA-5BABB8185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155" y="2639091"/>
            <a:ext cx="1134822" cy="850120"/>
          </a:xfrm>
          <a:prstGeom prst="rect">
            <a:avLst/>
          </a:prstGeom>
        </p:spPr>
      </p:pic>
      <p:pic>
        <p:nvPicPr>
          <p:cNvPr id="19" name="Picture 18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066EDD10-4922-8B49-AC1F-F35FA1C7D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264" y="2714428"/>
            <a:ext cx="1362282" cy="77478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7249780-4F70-1541-BB44-BC002741B3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88" r="1" b="12847"/>
          <a:stretch/>
        </p:blipFill>
        <p:spPr>
          <a:xfrm>
            <a:off x="10791356" y="2739176"/>
            <a:ext cx="458559" cy="745818"/>
          </a:xfrm>
          <a:prstGeom prst="rect">
            <a:avLst/>
          </a:prstGeom>
        </p:spPr>
      </p:pic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75D135E1-BE6C-BE4F-8535-2622995769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0720" y="2639091"/>
            <a:ext cx="444558" cy="85012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A876671-5DC6-4843-89D6-BD5C5B82AB23}"/>
              </a:ext>
            </a:extLst>
          </p:cNvPr>
          <p:cNvSpPr txBox="1"/>
          <p:nvPr/>
        </p:nvSpPr>
        <p:spPr>
          <a:xfrm>
            <a:off x="80695" y="288246"/>
            <a:ext cx="11975820" cy="1077218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You can now see the notes that are </a:t>
            </a:r>
            <a:r>
              <a:rPr lang="en-US" sz="3200" b="1" dirty="0">
                <a:solidFill>
                  <a:srgbClr val="FFFF00"/>
                </a:solidFill>
              </a:rPr>
              <a:t>ON</a:t>
            </a:r>
            <a:r>
              <a:rPr lang="en-US" sz="3200" b="1" dirty="0">
                <a:solidFill>
                  <a:schemeClr val="bg1"/>
                </a:solidFill>
              </a:rPr>
              <a:t> the beat and those that are </a:t>
            </a:r>
            <a:r>
              <a:rPr lang="en-US" sz="3200" b="1" dirty="0">
                <a:solidFill>
                  <a:srgbClr val="FFFF00"/>
                </a:solidFill>
              </a:rPr>
              <a:t>OFF </a:t>
            </a:r>
            <a:r>
              <a:rPr lang="en-US" sz="3200" b="1" dirty="0">
                <a:solidFill>
                  <a:schemeClr val="bg1"/>
                </a:solidFill>
              </a:rPr>
              <a:t>the beat</a:t>
            </a:r>
            <a:endParaRPr lang="en-US" sz="3200" b="1" dirty="0">
              <a:solidFill>
                <a:srgbClr val="FFFF00"/>
              </a:solidFill>
            </a:endParaRPr>
          </a:p>
        </p:txBody>
      </p:sp>
      <p:pic>
        <p:nvPicPr>
          <p:cNvPr id="25" name="Picture 24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F0D2F0DF-A081-DD4A-90FC-BCEC15DD1D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5878" y="2642111"/>
            <a:ext cx="1134822" cy="850120"/>
          </a:xfrm>
          <a:prstGeom prst="rect">
            <a:avLst/>
          </a:prstGeom>
        </p:spPr>
      </p:pic>
      <p:pic>
        <p:nvPicPr>
          <p:cNvPr id="26" name="Picture 25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9FBFEDE6-EF26-B74D-839C-9FA6E9A236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3600" y="2699264"/>
            <a:ext cx="1092400" cy="791842"/>
          </a:xfrm>
          <a:prstGeom prst="rect">
            <a:avLst/>
          </a:prstGeom>
        </p:spPr>
      </p:pic>
      <p:pic>
        <p:nvPicPr>
          <p:cNvPr id="27" name="Picture 26" descr="A picture containing table&#10;&#10;Description automatically generated">
            <a:extLst>
              <a:ext uri="{FF2B5EF4-FFF2-40B4-BE49-F238E27FC236}">
                <a16:creationId xmlns:a16="http://schemas.microsoft.com/office/drawing/2014/main" id="{00851E0A-587D-934B-A08C-FB48274AB71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682"/>
          <a:stretch/>
        </p:blipFill>
        <p:spPr>
          <a:xfrm>
            <a:off x="7897478" y="2743394"/>
            <a:ext cx="1092400" cy="745818"/>
          </a:xfrm>
          <a:prstGeom prst="rect">
            <a:avLst/>
          </a:prstGeom>
        </p:spPr>
      </p:pic>
      <p:pic>
        <p:nvPicPr>
          <p:cNvPr id="28" name="Picture 27" descr="A close up of a device&#10;&#10;Description automatically generated">
            <a:extLst>
              <a:ext uri="{FF2B5EF4-FFF2-40B4-BE49-F238E27FC236}">
                <a16:creationId xmlns:a16="http://schemas.microsoft.com/office/drawing/2014/main" id="{F00B75AD-8A6B-9B46-9470-12EF176DB8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3205" y="2639091"/>
            <a:ext cx="444558" cy="8501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51805A-2D63-D942-B8AA-9FFEB1B6F768}"/>
              </a:ext>
            </a:extLst>
          </p:cNvPr>
          <p:cNvSpPr txBox="1"/>
          <p:nvPr/>
        </p:nvSpPr>
        <p:spPr>
          <a:xfrm>
            <a:off x="730998" y="1934642"/>
            <a:ext cx="11353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1 </a:t>
            </a:r>
            <a:r>
              <a:rPr lang="en-US" sz="3600" b="1" dirty="0">
                <a:solidFill>
                  <a:schemeClr val="bg1"/>
                </a:solidFill>
              </a:rPr>
              <a:t>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2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00B050"/>
                </a:solidFill>
              </a:rPr>
              <a:t>3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4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00B050"/>
                </a:solidFill>
              </a:rPr>
              <a:t>1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2</a:t>
            </a:r>
            <a:r>
              <a:rPr lang="en-US" sz="3600" b="1" dirty="0">
                <a:solidFill>
                  <a:schemeClr val="bg1"/>
                </a:solidFill>
              </a:rPr>
              <a:t>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  </a:t>
            </a:r>
            <a:r>
              <a:rPr lang="en-US" sz="3600" b="1" dirty="0">
                <a:solidFill>
                  <a:srgbClr val="00B050"/>
                </a:solidFill>
              </a:rPr>
              <a:t>3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 </a:t>
            </a:r>
            <a:r>
              <a:rPr lang="en-US" sz="3600" b="1" dirty="0">
                <a:solidFill>
                  <a:srgbClr val="00B050"/>
                </a:solidFill>
              </a:rPr>
              <a:t>4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6B647CD-A676-224A-A6D1-EBCFF65F498E}"/>
              </a:ext>
            </a:extLst>
          </p:cNvPr>
          <p:cNvSpPr txBox="1"/>
          <p:nvPr/>
        </p:nvSpPr>
        <p:spPr>
          <a:xfrm>
            <a:off x="79024" y="2536138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1321011-6ECD-1447-82FF-D2BA94D2B389}"/>
              </a:ext>
            </a:extLst>
          </p:cNvPr>
          <p:cNvSpPr txBox="1"/>
          <p:nvPr/>
        </p:nvSpPr>
        <p:spPr>
          <a:xfrm>
            <a:off x="80904" y="3008099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4F70EC-A13A-3A40-8B3C-763608B1655A}"/>
              </a:ext>
            </a:extLst>
          </p:cNvPr>
          <p:cNvSpPr/>
          <p:nvPr/>
        </p:nvSpPr>
        <p:spPr>
          <a:xfrm>
            <a:off x="6299196" y="2739176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45D302E-E019-EE43-9B82-3B5442BAAAD7}"/>
              </a:ext>
            </a:extLst>
          </p:cNvPr>
          <p:cNvSpPr/>
          <p:nvPr/>
        </p:nvSpPr>
        <p:spPr>
          <a:xfrm>
            <a:off x="12056515" y="2756112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7855FDD-9067-6B46-9A8A-7ECB15295DC2}"/>
              </a:ext>
            </a:extLst>
          </p:cNvPr>
          <p:cNvSpPr/>
          <p:nvPr/>
        </p:nvSpPr>
        <p:spPr>
          <a:xfrm>
            <a:off x="719123" y="3246204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2D049E2-C8BA-4447-BE41-686618242C85}"/>
              </a:ext>
            </a:extLst>
          </p:cNvPr>
          <p:cNvSpPr/>
          <p:nvPr/>
        </p:nvSpPr>
        <p:spPr>
          <a:xfrm>
            <a:off x="2213957" y="3266561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FCB9F3-E22B-2E4F-9A2A-EBEDA6A2162A}"/>
              </a:ext>
            </a:extLst>
          </p:cNvPr>
          <p:cNvSpPr/>
          <p:nvPr/>
        </p:nvSpPr>
        <p:spPr>
          <a:xfrm>
            <a:off x="3581334" y="3239417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A30870E-53CA-AA48-A285-09CA024310A0}"/>
              </a:ext>
            </a:extLst>
          </p:cNvPr>
          <p:cNvSpPr/>
          <p:nvPr/>
        </p:nvSpPr>
        <p:spPr>
          <a:xfrm>
            <a:off x="5071234" y="3248851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9B53C63-8D1E-0E48-8A2A-93ED55A34986}"/>
              </a:ext>
            </a:extLst>
          </p:cNvPr>
          <p:cNvSpPr/>
          <p:nvPr/>
        </p:nvSpPr>
        <p:spPr>
          <a:xfrm>
            <a:off x="6413289" y="3266561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982F09D-A45D-ED44-A8F4-FF4D90DA9501}"/>
              </a:ext>
            </a:extLst>
          </p:cNvPr>
          <p:cNvSpPr/>
          <p:nvPr/>
        </p:nvSpPr>
        <p:spPr>
          <a:xfrm>
            <a:off x="7907695" y="3239417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AC30A0C-1E81-4349-B60E-FE4DE88BC331}"/>
              </a:ext>
            </a:extLst>
          </p:cNvPr>
          <p:cNvSpPr/>
          <p:nvPr/>
        </p:nvSpPr>
        <p:spPr>
          <a:xfrm>
            <a:off x="9302933" y="3258079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1F1A11E-76D1-3646-9521-8D83C777A14A}"/>
              </a:ext>
            </a:extLst>
          </p:cNvPr>
          <p:cNvSpPr/>
          <p:nvPr/>
        </p:nvSpPr>
        <p:spPr>
          <a:xfrm>
            <a:off x="1417057" y="3242811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9DD1097-81EF-3649-9B5B-02B4A1B95068}"/>
              </a:ext>
            </a:extLst>
          </p:cNvPr>
          <p:cNvSpPr/>
          <p:nvPr/>
        </p:nvSpPr>
        <p:spPr>
          <a:xfrm>
            <a:off x="4264634" y="3239417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C2840D1-A10E-FD4C-A977-F8B43289D09A}"/>
              </a:ext>
            </a:extLst>
          </p:cNvPr>
          <p:cNvSpPr/>
          <p:nvPr/>
        </p:nvSpPr>
        <p:spPr>
          <a:xfrm>
            <a:off x="5761837" y="3258079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4565D1F-0EB6-7A4D-950D-B90730F8040E}"/>
              </a:ext>
            </a:extLst>
          </p:cNvPr>
          <p:cNvSpPr/>
          <p:nvPr/>
        </p:nvSpPr>
        <p:spPr>
          <a:xfrm>
            <a:off x="7075661" y="3269253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2717A49-E844-0740-883F-881DD980DD2D}"/>
              </a:ext>
            </a:extLst>
          </p:cNvPr>
          <p:cNvSpPr/>
          <p:nvPr/>
        </p:nvSpPr>
        <p:spPr>
          <a:xfrm>
            <a:off x="8358271" y="3246203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9F9FAE7-462A-8641-9D7B-91242BACED89}"/>
              </a:ext>
            </a:extLst>
          </p:cNvPr>
          <p:cNvSpPr txBox="1"/>
          <p:nvPr/>
        </p:nvSpPr>
        <p:spPr>
          <a:xfrm>
            <a:off x="64207" y="3902885"/>
            <a:ext cx="11975820" cy="1077218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Some of the quarter-beat semiquavers fall between the </a:t>
            </a:r>
            <a:r>
              <a:rPr lang="en-US" sz="3200" b="1" dirty="0">
                <a:solidFill>
                  <a:srgbClr val="FFFF00"/>
                </a:solidFill>
              </a:rPr>
              <a:t>ON</a:t>
            </a:r>
            <a:r>
              <a:rPr lang="en-US" sz="3200" b="1" dirty="0">
                <a:solidFill>
                  <a:schemeClr val="bg1"/>
                </a:solidFill>
              </a:rPr>
              <a:t> and the </a:t>
            </a:r>
            <a:r>
              <a:rPr lang="en-US" sz="3200" b="1" dirty="0">
                <a:solidFill>
                  <a:srgbClr val="FFFF00"/>
                </a:solidFill>
              </a:rPr>
              <a:t>OFF </a:t>
            </a:r>
            <a:r>
              <a:rPr lang="en-US" sz="3200" b="1" dirty="0">
                <a:solidFill>
                  <a:schemeClr val="bg1"/>
                </a:solidFill>
              </a:rPr>
              <a:t>beats – let’s not worry about these for now.</a:t>
            </a:r>
            <a:endParaRPr lang="en-US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880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4" grpId="0" animBg="1"/>
      <p:bldP spid="29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868F8EF9-6D86-AC49-B9EA-5BABB8185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155" y="2639091"/>
            <a:ext cx="1134822" cy="850120"/>
          </a:xfrm>
          <a:prstGeom prst="rect">
            <a:avLst/>
          </a:prstGeom>
        </p:spPr>
      </p:pic>
      <p:pic>
        <p:nvPicPr>
          <p:cNvPr id="19" name="Picture 18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066EDD10-4922-8B49-AC1F-F35FA1C7D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264" y="2714428"/>
            <a:ext cx="1362282" cy="77478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7249780-4F70-1541-BB44-BC002741B3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88" r="1" b="12847"/>
          <a:stretch/>
        </p:blipFill>
        <p:spPr>
          <a:xfrm>
            <a:off x="10791356" y="2739176"/>
            <a:ext cx="458559" cy="745818"/>
          </a:xfrm>
          <a:prstGeom prst="rect">
            <a:avLst/>
          </a:prstGeom>
        </p:spPr>
      </p:pic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75D135E1-BE6C-BE4F-8535-2622995769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0720" y="2639091"/>
            <a:ext cx="444558" cy="85012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A876671-5DC6-4843-89D6-BD5C5B82AB23}"/>
              </a:ext>
            </a:extLst>
          </p:cNvPr>
          <p:cNvSpPr txBox="1"/>
          <p:nvPr/>
        </p:nvSpPr>
        <p:spPr>
          <a:xfrm>
            <a:off x="80695" y="288246"/>
            <a:ext cx="11975820" cy="1077218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Can you see that whenever a note is played on the </a:t>
            </a:r>
            <a:r>
              <a:rPr lang="en-US" sz="3200" b="1" dirty="0">
                <a:solidFill>
                  <a:srgbClr val="FFFF00"/>
                </a:solidFill>
              </a:rPr>
              <a:t>OFF</a:t>
            </a:r>
            <a:r>
              <a:rPr lang="en-US" sz="3200" b="1" dirty="0">
                <a:solidFill>
                  <a:schemeClr val="bg1"/>
                </a:solidFill>
              </a:rPr>
              <a:t> beat, there is ALWAYS one on the </a:t>
            </a:r>
            <a:r>
              <a:rPr lang="en-US" sz="3200" b="1" dirty="0">
                <a:solidFill>
                  <a:srgbClr val="FFFF00"/>
                </a:solidFill>
              </a:rPr>
              <a:t>ON </a:t>
            </a:r>
            <a:r>
              <a:rPr lang="en-US" sz="3200" b="1" dirty="0">
                <a:solidFill>
                  <a:schemeClr val="bg1"/>
                </a:solidFill>
              </a:rPr>
              <a:t>beat before it?</a:t>
            </a:r>
            <a:endParaRPr lang="en-US" sz="3200" b="1" dirty="0">
              <a:solidFill>
                <a:srgbClr val="FFFF00"/>
              </a:solidFill>
            </a:endParaRPr>
          </a:p>
        </p:txBody>
      </p:sp>
      <p:pic>
        <p:nvPicPr>
          <p:cNvPr id="25" name="Picture 24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F0D2F0DF-A081-DD4A-90FC-BCEC15DD1D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5878" y="2642111"/>
            <a:ext cx="1134822" cy="850120"/>
          </a:xfrm>
          <a:prstGeom prst="rect">
            <a:avLst/>
          </a:prstGeom>
        </p:spPr>
      </p:pic>
      <p:pic>
        <p:nvPicPr>
          <p:cNvPr id="26" name="Picture 25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9FBFEDE6-EF26-B74D-839C-9FA6E9A236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3600" y="2699264"/>
            <a:ext cx="1092400" cy="791842"/>
          </a:xfrm>
          <a:prstGeom prst="rect">
            <a:avLst/>
          </a:prstGeom>
        </p:spPr>
      </p:pic>
      <p:pic>
        <p:nvPicPr>
          <p:cNvPr id="27" name="Picture 26" descr="A picture containing table&#10;&#10;Description automatically generated">
            <a:extLst>
              <a:ext uri="{FF2B5EF4-FFF2-40B4-BE49-F238E27FC236}">
                <a16:creationId xmlns:a16="http://schemas.microsoft.com/office/drawing/2014/main" id="{00851E0A-587D-934B-A08C-FB48274AB71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682"/>
          <a:stretch/>
        </p:blipFill>
        <p:spPr>
          <a:xfrm>
            <a:off x="7897478" y="2743394"/>
            <a:ext cx="1092400" cy="745818"/>
          </a:xfrm>
          <a:prstGeom prst="rect">
            <a:avLst/>
          </a:prstGeom>
        </p:spPr>
      </p:pic>
      <p:pic>
        <p:nvPicPr>
          <p:cNvPr id="28" name="Picture 27" descr="A close up of a device&#10;&#10;Description automatically generated">
            <a:extLst>
              <a:ext uri="{FF2B5EF4-FFF2-40B4-BE49-F238E27FC236}">
                <a16:creationId xmlns:a16="http://schemas.microsoft.com/office/drawing/2014/main" id="{F00B75AD-8A6B-9B46-9470-12EF176DB8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3205" y="2639091"/>
            <a:ext cx="444558" cy="8501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51805A-2D63-D942-B8AA-9FFEB1B6F768}"/>
              </a:ext>
            </a:extLst>
          </p:cNvPr>
          <p:cNvSpPr txBox="1"/>
          <p:nvPr/>
        </p:nvSpPr>
        <p:spPr>
          <a:xfrm>
            <a:off x="730998" y="1934642"/>
            <a:ext cx="11353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1 </a:t>
            </a:r>
            <a:r>
              <a:rPr lang="en-US" sz="3600" b="1" dirty="0">
                <a:solidFill>
                  <a:schemeClr val="bg1"/>
                </a:solidFill>
              </a:rPr>
              <a:t>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2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00B050"/>
                </a:solidFill>
              </a:rPr>
              <a:t>3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4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00B050"/>
                </a:solidFill>
              </a:rPr>
              <a:t>1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2</a:t>
            </a:r>
            <a:r>
              <a:rPr lang="en-US" sz="3600" b="1" dirty="0">
                <a:solidFill>
                  <a:schemeClr val="bg1"/>
                </a:solidFill>
              </a:rPr>
              <a:t>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  </a:t>
            </a:r>
            <a:r>
              <a:rPr lang="en-US" sz="3600" b="1" dirty="0">
                <a:solidFill>
                  <a:srgbClr val="00B050"/>
                </a:solidFill>
              </a:rPr>
              <a:t>3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 </a:t>
            </a:r>
            <a:r>
              <a:rPr lang="en-US" sz="3600" b="1" dirty="0">
                <a:solidFill>
                  <a:srgbClr val="00B050"/>
                </a:solidFill>
              </a:rPr>
              <a:t>4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6B647CD-A676-224A-A6D1-EBCFF65F498E}"/>
              </a:ext>
            </a:extLst>
          </p:cNvPr>
          <p:cNvSpPr txBox="1"/>
          <p:nvPr/>
        </p:nvSpPr>
        <p:spPr>
          <a:xfrm>
            <a:off x="79024" y="2536138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1321011-6ECD-1447-82FF-D2BA94D2B389}"/>
              </a:ext>
            </a:extLst>
          </p:cNvPr>
          <p:cNvSpPr txBox="1"/>
          <p:nvPr/>
        </p:nvSpPr>
        <p:spPr>
          <a:xfrm>
            <a:off x="80904" y="3008099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4F70EC-A13A-3A40-8B3C-763608B1655A}"/>
              </a:ext>
            </a:extLst>
          </p:cNvPr>
          <p:cNvSpPr/>
          <p:nvPr/>
        </p:nvSpPr>
        <p:spPr>
          <a:xfrm>
            <a:off x="6299196" y="2739176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45D302E-E019-EE43-9B82-3B5442BAAAD7}"/>
              </a:ext>
            </a:extLst>
          </p:cNvPr>
          <p:cNvSpPr/>
          <p:nvPr/>
        </p:nvSpPr>
        <p:spPr>
          <a:xfrm>
            <a:off x="12056515" y="2756112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7855FDD-9067-6B46-9A8A-7ECB15295DC2}"/>
              </a:ext>
            </a:extLst>
          </p:cNvPr>
          <p:cNvSpPr/>
          <p:nvPr/>
        </p:nvSpPr>
        <p:spPr>
          <a:xfrm>
            <a:off x="719123" y="3246204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2D049E2-C8BA-4447-BE41-686618242C85}"/>
              </a:ext>
            </a:extLst>
          </p:cNvPr>
          <p:cNvSpPr/>
          <p:nvPr/>
        </p:nvSpPr>
        <p:spPr>
          <a:xfrm>
            <a:off x="2213957" y="3266561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FCB9F3-E22B-2E4F-9A2A-EBEDA6A2162A}"/>
              </a:ext>
            </a:extLst>
          </p:cNvPr>
          <p:cNvSpPr/>
          <p:nvPr/>
        </p:nvSpPr>
        <p:spPr>
          <a:xfrm>
            <a:off x="3581334" y="3239417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A30870E-53CA-AA48-A285-09CA024310A0}"/>
              </a:ext>
            </a:extLst>
          </p:cNvPr>
          <p:cNvSpPr/>
          <p:nvPr/>
        </p:nvSpPr>
        <p:spPr>
          <a:xfrm>
            <a:off x="5071234" y="3248851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9B53C63-8D1E-0E48-8A2A-93ED55A34986}"/>
              </a:ext>
            </a:extLst>
          </p:cNvPr>
          <p:cNvSpPr/>
          <p:nvPr/>
        </p:nvSpPr>
        <p:spPr>
          <a:xfrm>
            <a:off x="6413289" y="3266561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982F09D-A45D-ED44-A8F4-FF4D90DA9501}"/>
              </a:ext>
            </a:extLst>
          </p:cNvPr>
          <p:cNvSpPr/>
          <p:nvPr/>
        </p:nvSpPr>
        <p:spPr>
          <a:xfrm>
            <a:off x="7907695" y="3239417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AC30A0C-1E81-4349-B60E-FE4DE88BC331}"/>
              </a:ext>
            </a:extLst>
          </p:cNvPr>
          <p:cNvSpPr/>
          <p:nvPr/>
        </p:nvSpPr>
        <p:spPr>
          <a:xfrm>
            <a:off x="9302933" y="3258079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1F1A11E-76D1-3646-9521-8D83C777A14A}"/>
              </a:ext>
            </a:extLst>
          </p:cNvPr>
          <p:cNvSpPr/>
          <p:nvPr/>
        </p:nvSpPr>
        <p:spPr>
          <a:xfrm>
            <a:off x="1417057" y="3242811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9DD1097-81EF-3649-9B5B-02B4A1B95068}"/>
              </a:ext>
            </a:extLst>
          </p:cNvPr>
          <p:cNvSpPr/>
          <p:nvPr/>
        </p:nvSpPr>
        <p:spPr>
          <a:xfrm>
            <a:off x="4264634" y="3239417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C2840D1-A10E-FD4C-A977-F8B43289D09A}"/>
              </a:ext>
            </a:extLst>
          </p:cNvPr>
          <p:cNvSpPr/>
          <p:nvPr/>
        </p:nvSpPr>
        <p:spPr>
          <a:xfrm>
            <a:off x="5761837" y="3258079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4565D1F-0EB6-7A4D-950D-B90730F8040E}"/>
              </a:ext>
            </a:extLst>
          </p:cNvPr>
          <p:cNvSpPr/>
          <p:nvPr/>
        </p:nvSpPr>
        <p:spPr>
          <a:xfrm>
            <a:off x="7075661" y="3269253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2717A49-E844-0740-883F-881DD980DD2D}"/>
              </a:ext>
            </a:extLst>
          </p:cNvPr>
          <p:cNvSpPr/>
          <p:nvPr/>
        </p:nvSpPr>
        <p:spPr>
          <a:xfrm>
            <a:off x="8358271" y="3246203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F0C471-11A2-B14A-B5D8-4ED78AD8EC8F}"/>
              </a:ext>
            </a:extLst>
          </p:cNvPr>
          <p:cNvSpPr txBox="1"/>
          <p:nvPr/>
        </p:nvSpPr>
        <p:spPr>
          <a:xfrm>
            <a:off x="44203" y="4050411"/>
            <a:ext cx="11975820" cy="1077218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However, there are </a:t>
            </a:r>
            <a:r>
              <a:rPr lang="en-US" sz="3200" b="1" dirty="0">
                <a:solidFill>
                  <a:srgbClr val="FFFF00"/>
                </a:solidFill>
              </a:rPr>
              <a:t>two </a:t>
            </a:r>
            <a:r>
              <a:rPr lang="en-US" sz="3200" b="1" dirty="0">
                <a:solidFill>
                  <a:schemeClr val="bg1"/>
                </a:solidFill>
              </a:rPr>
              <a:t>occasions when a note is played on the </a:t>
            </a:r>
            <a:r>
              <a:rPr lang="en-US" sz="3200" b="1" dirty="0">
                <a:solidFill>
                  <a:srgbClr val="FFFF00"/>
                </a:solidFill>
              </a:rPr>
              <a:t>ON </a:t>
            </a:r>
            <a:r>
              <a:rPr lang="en-US" sz="3200" b="1" dirty="0">
                <a:solidFill>
                  <a:schemeClr val="bg1"/>
                </a:solidFill>
              </a:rPr>
              <a:t>beat, but NOT on the following </a:t>
            </a:r>
            <a:r>
              <a:rPr lang="en-US" sz="3200" b="1" dirty="0">
                <a:solidFill>
                  <a:srgbClr val="FFFF00"/>
                </a:solidFill>
              </a:rPr>
              <a:t>OFF </a:t>
            </a:r>
            <a:r>
              <a:rPr lang="en-US" sz="3200" b="1" dirty="0">
                <a:solidFill>
                  <a:schemeClr val="bg1"/>
                </a:solidFill>
              </a:rPr>
              <a:t>beat</a:t>
            </a:r>
            <a:endParaRPr lang="en-US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788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868F8EF9-6D86-AC49-B9EA-5BABB8185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155" y="2639091"/>
            <a:ext cx="1134822" cy="850120"/>
          </a:xfrm>
          <a:prstGeom prst="rect">
            <a:avLst/>
          </a:prstGeom>
        </p:spPr>
      </p:pic>
      <p:pic>
        <p:nvPicPr>
          <p:cNvPr id="19" name="Picture 18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066EDD10-4922-8B49-AC1F-F35FA1C7D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264" y="2714428"/>
            <a:ext cx="1362282" cy="77478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7249780-4F70-1541-BB44-BC002741B3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88" r="1" b="12847"/>
          <a:stretch/>
        </p:blipFill>
        <p:spPr>
          <a:xfrm>
            <a:off x="10791356" y="2739176"/>
            <a:ext cx="458559" cy="745818"/>
          </a:xfrm>
          <a:prstGeom prst="rect">
            <a:avLst/>
          </a:prstGeom>
        </p:spPr>
      </p:pic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75D135E1-BE6C-BE4F-8535-2622995769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0720" y="2639091"/>
            <a:ext cx="444558" cy="85012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A876671-5DC6-4843-89D6-BD5C5B82AB23}"/>
              </a:ext>
            </a:extLst>
          </p:cNvPr>
          <p:cNvSpPr txBox="1"/>
          <p:nvPr/>
        </p:nvSpPr>
        <p:spPr>
          <a:xfrm>
            <a:off x="80695" y="288246"/>
            <a:ext cx="11975820" cy="1077218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This is because, in all the rhythms that we have looked at so far, the </a:t>
            </a:r>
            <a:r>
              <a:rPr lang="en-US" sz="3200" b="1" dirty="0">
                <a:solidFill>
                  <a:srgbClr val="FFFF00"/>
                </a:solidFill>
              </a:rPr>
              <a:t>ON </a:t>
            </a:r>
            <a:r>
              <a:rPr lang="en-US" sz="3200" b="1" dirty="0">
                <a:solidFill>
                  <a:schemeClr val="bg1"/>
                </a:solidFill>
              </a:rPr>
              <a:t>beat is the most important.</a:t>
            </a:r>
            <a:endParaRPr lang="en-US" sz="3200" b="1" dirty="0">
              <a:solidFill>
                <a:srgbClr val="FFFF00"/>
              </a:solidFill>
            </a:endParaRPr>
          </a:p>
        </p:txBody>
      </p:sp>
      <p:pic>
        <p:nvPicPr>
          <p:cNvPr id="25" name="Picture 24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F0D2F0DF-A081-DD4A-90FC-BCEC15DD1D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5878" y="2642111"/>
            <a:ext cx="1134822" cy="850120"/>
          </a:xfrm>
          <a:prstGeom prst="rect">
            <a:avLst/>
          </a:prstGeom>
        </p:spPr>
      </p:pic>
      <p:pic>
        <p:nvPicPr>
          <p:cNvPr id="26" name="Picture 25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9FBFEDE6-EF26-B74D-839C-9FA6E9A236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3600" y="2699264"/>
            <a:ext cx="1092400" cy="791842"/>
          </a:xfrm>
          <a:prstGeom prst="rect">
            <a:avLst/>
          </a:prstGeom>
        </p:spPr>
      </p:pic>
      <p:pic>
        <p:nvPicPr>
          <p:cNvPr id="27" name="Picture 26" descr="A picture containing table&#10;&#10;Description automatically generated">
            <a:extLst>
              <a:ext uri="{FF2B5EF4-FFF2-40B4-BE49-F238E27FC236}">
                <a16:creationId xmlns:a16="http://schemas.microsoft.com/office/drawing/2014/main" id="{00851E0A-587D-934B-A08C-FB48274AB71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682"/>
          <a:stretch/>
        </p:blipFill>
        <p:spPr>
          <a:xfrm>
            <a:off x="7897478" y="2743394"/>
            <a:ext cx="1092400" cy="745818"/>
          </a:xfrm>
          <a:prstGeom prst="rect">
            <a:avLst/>
          </a:prstGeom>
        </p:spPr>
      </p:pic>
      <p:pic>
        <p:nvPicPr>
          <p:cNvPr id="28" name="Picture 27" descr="A close up of a device&#10;&#10;Description automatically generated">
            <a:extLst>
              <a:ext uri="{FF2B5EF4-FFF2-40B4-BE49-F238E27FC236}">
                <a16:creationId xmlns:a16="http://schemas.microsoft.com/office/drawing/2014/main" id="{F00B75AD-8A6B-9B46-9470-12EF176DB8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3205" y="2639091"/>
            <a:ext cx="444558" cy="8501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51805A-2D63-D942-B8AA-9FFEB1B6F768}"/>
              </a:ext>
            </a:extLst>
          </p:cNvPr>
          <p:cNvSpPr txBox="1"/>
          <p:nvPr/>
        </p:nvSpPr>
        <p:spPr>
          <a:xfrm>
            <a:off x="730998" y="1934642"/>
            <a:ext cx="11353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1 </a:t>
            </a:r>
            <a:r>
              <a:rPr lang="en-US" sz="3600" b="1" dirty="0">
                <a:solidFill>
                  <a:schemeClr val="bg1"/>
                </a:solidFill>
              </a:rPr>
              <a:t>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2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00B050"/>
                </a:solidFill>
              </a:rPr>
              <a:t>3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4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00B050"/>
                </a:solidFill>
              </a:rPr>
              <a:t>1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2</a:t>
            </a:r>
            <a:r>
              <a:rPr lang="en-US" sz="3600" b="1" dirty="0">
                <a:solidFill>
                  <a:schemeClr val="bg1"/>
                </a:solidFill>
              </a:rPr>
              <a:t>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  </a:t>
            </a:r>
            <a:r>
              <a:rPr lang="en-US" sz="3600" b="1" dirty="0">
                <a:solidFill>
                  <a:srgbClr val="00B050"/>
                </a:solidFill>
              </a:rPr>
              <a:t>3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 </a:t>
            </a:r>
            <a:r>
              <a:rPr lang="en-US" sz="3600" b="1" dirty="0">
                <a:solidFill>
                  <a:srgbClr val="00B050"/>
                </a:solidFill>
              </a:rPr>
              <a:t>4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6B647CD-A676-224A-A6D1-EBCFF65F498E}"/>
              </a:ext>
            </a:extLst>
          </p:cNvPr>
          <p:cNvSpPr txBox="1"/>
          <p:nvPr/>
        </p:nvSpPr>
        <p:spPr>
          <a:xfrm>
            <a:off x="79024" y="2536138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1321011-6ECD-1447-82FF-D2BA94D2B389}"/>
              </a:ext>
            </a:extLst>
          </p:cNvPr>
          <p:cNvSpPr txBox="1"/>
          <p:nvPr/>
        </p:nvSpPr>
        <p:spPr>
          <a:xfrm>
            <a:off x="80904" y="3008099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4F70EC-A13A-3A40-8B3C-763608B1655A}"/>
              </a:ext>
            </a:extLst>
          </p:cNvPr>
          <p:cNvSpPr/>
          <p:nvPr/>
        </p:nvSpPr>
        <p:spPr>
          <a:xfrm>
            <a:off x="6299196" y="2739176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45D302E-E019-EE43-9B82-3B5442BAAAD7}"/>
              </a:ext>
            </a:extLst>
          </p:cNvPr>
          <p:cNvSpPr/>
          <p:nvPr/>
        </p:nvSpPr>
        <p:spPr>
          <a:xfrm>
            <a:off x="12056515" y="2756112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7855FDD-9067-6B46-9A8A-7ECB15295DC2}"/>
              </a:ext>
            </a:extLst>
          </p:cNvPr>
          <p:cNvSpPr/>
          <p:nvPr/>
        </p:nvSpPr>
        <p:spPr>
          <a:xfrm>
            <a:off x="719123" y="3246204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2D049E2-C8BA-4447-BE41-686618242C85}"/>
              </a:ext>
            </a:extLst>
          </p:cNvPr>
          <p:cNvSpPr/>
          <p:nvPr/>
        </p:nvSpPr>
        <p:spPr>
          <a:xfrm>
            <a:off x="2213957" y="3266561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FCB9F3-E22B-2E4F-9A2A-EBEDA6A2162A}"/>
              </a:ext>
            </a:extLst>
          </p:cNvPr>
          <p:cNvSpPr/>
          <p:nvPr/>
        </p:nvSpPr>
        <p:spPr>
          <a:xfrm>
            <a:off x="3581334" y="3239417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A30870E-53CA-AA48-A285-09CA024310A0}"/>
              </a:ext>
            </a:extLst>
          </p:cNvPr>
          <p:cNvSpPr/>
          <p:nvPr/>
        </p:nvSpPr>
        <p:spPr>
          <a:xfrm>
            <a:off x="5071234" y="3248851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9B53C63-8D1E-0E48-8A2A-93ED55A34986}"/>
              </a:ext>
            </a:extLst>
          </p:cNvPr>
          <p:cNvSpPr/>
          <p:nvPr/>
        </p:nvSpPr>
        <p:spPr>
          <a:xfrm>
            <a:off x="6413289" y="3266561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982F09D-A45D-ED44-A8F4-FF4D90DA9501}"/>
              </a:ext>
            </a:extLst>
          </p:cNvPr>
          <p:cNvSpPr/>
          <p:nvPr/>
        </p:nvSpPr>
        <p:spPr>
          <a:xfrm>
            <a:off x="7907695" y="3239417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AC30A0C-1E81-4349-B60E-FE4DE88BC331}"/>
              </a:ext>
            </a:extLst>
          </p:cNvPr>
          <p:cNvSpPr/>
          <p:nvPr/>
        </p:nvSpPr>
        <p:spPr>
          <a:xfrm>
            <a:off x="9302933" y="3258079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1F1A11E-76D1-3646-9521-8D83C777A14A}"/>
              </a:ext>
            </a:extLst>
          </p:cNvPr>
          <p:cNvSpPr/>
          <p:nvPr/>
        </p:nvSpPr>
        <p:spPr>
          <a:xfrm>
            <a:off x="1417057" y="3242811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9DD1097-81EF-3649-9B5B-02B4A1B95068}"/>
              </a:ext>
            </a:extLst>
          </p:cNvPr>
          <p:cNvSpPr/>
          <p:nvPr/>
        </p:nvSpPr>
        <p:spPr>
          <a:xfrm>
            <a:off x="4264634" y="3239417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C2840D1-A10E-FD4C-A977-F8B43289D09A}"/>
              </a:ext>
            </a:extLst>
          </p:cNvPr>
          <p:cNvSpPr/>
          <p:nvPr/>
        </p:nvSpPr>
        <p:spPr>
          <a:xfrm>
            <a:off x="5761837" y="3258079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4565D1F-0EB6-7A4D-950D-B90730F8040E}"/>
              </a:ext>
            </a:extLst>
          </p:cNvPr>
          <p:cNvSpPr/>
          <p:nvPr/>
        </p:nvSpPr>
        <p:spPr>
          <a:xfrm>
            <a:off x="7075661" y="3269253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2717A49-E844-0740-883F-881DD980DD2D}"/>
              </a:ext>
            </a:extLst>
          </p:cNvPr>
          <p:cNvSpPr/>
          <p:nvPr/>
        </p:nvSpPr>
        <p:spPr>
          <a:xfrm>
            <a:off x="8358271" y="3246203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81AD39C-9136-3540-827E-3EB03E27CFCF}"/>
              </a:ext>
            </a:extLst>
          </p:cNvPr>
          <p:cNvSpPr txBox="1"/>
          <p:nvPr/>
        </p:nvSpPr>
        <p:spPr>
          <a:xfrm>
            <a:off x="64207" y="4030591"/>
            <a:ext cx="11975820" cy="1077218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These rhythms are known as </a:t>
            </a:r>
            <a:r>
              <a:rPr lang="en-US" sz="3200" b="1" dirty="0">
                <a:solidFill>
                  <a:srgbClr val="FFFF00"/>
                </a:solidFill>
              </a:rPr>
              <a:t>ON-Beat </a:t>
            </a:r>
            <a:r>
              <a:rPr lang="en-US" sz="3200" b="1" dirty="0">
                <a:solidFill>
                  <a:schemeClr val="bg1"/>
                </a:solidFill>
              </a:rPr>
              <a:t>rhythms – sometimes called </a:t>
            </a:r>
            <a:r>
              <a:rPr lang="en-US" sz="3200" b="1" dirty="0">
                <a:solidFill>
                  <a:srgbClr val="FFFF00"/>
                </a:solidFill>
              </a:rPr>
              <a:t>STRAIGHT</a:t>
            </a:r>
            <a:r>
              <a:rPr lang="en-US" sz="3200" b="1" dirty="0">
                <a:solidFill>
                  <a:schemeClr val="bg1"/>
                </a:solidFill>
              </a:rPr>
              <a:t> rhythms.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C287F3E-3EB6-4B46-97AF-629FB104B8FD}"/>
              </a:ext>
            </a:extLst>
          </p:cNvPr>
          <p:cNvSpPr txBox="1"/>
          <p:nvPr/>
        </p:nvSpPr>
        <p:spPr>
          <a:xfrm>
            <a:off x="2160720" y="5448100"/>
            <a:ext cx="7758396" cy="76944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The emphasis is on the </a:t>
            </a:r>
            <a:r>
              <a:rPr lang="en-US" sz="4400" b="1" dirty="0">
                <a:solidFill>
                  <a:srgbClr val="FFFF00"/>
                </a:solidFill>
              </a:rPr>
              <a:t>ON-Beat</a:t>
            </a:r>
          </a:p>
        </p:txBody>
      </p:sp>
    </p:spTree>
    <p:extLst>
      <p:ext uri="{BB962C8B-B14F-4D97-AF65-F5344CB8AC3E}">
        <p14:creationId xmlns:p14="http://schemas.microsoft.com/office/powerpoint/2010/main" val="348697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9D082947-0D8B-0548-8A3F-A2A5BBEC05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38" t="5411" r="7601" b="5683"/>
          <a:stretch/>
        </p:blipFill>
        <p:spPr>
          <a:xfrm>
            <a:off x="4497014" y="3048010"/>
            <a:ext cx="2506133" cy="194733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508C82A-FBD9-574D-8ACF-73023388B213}"/>
              </a:ext>
            </a:extLst>
          </p:cNvPr>
          <p:cNvSpPr txBox="1"/>
          <p:nvPr/>
        </p:nvSpPr>
        <p:spPr>
          <a:xfrm>
            <a:off x="169829" y="211428"/>
            <a:ext cx="10950642" cy="132343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In this lesson, however, we are going </a:t>
            </a:r>
          </a:p>
          <a:p>
            <a:r>
              <a:rPr lang="en-US" sz="4000" b="1" dirty="0">
                <a:solidFill>
                  <a:schemeClr val="bg1"/>
                </a:solidFill>
              </a:rPr>
              <a:t>to look at changing the emphasis to the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CF8924-6E7D-A343-906F-13D22D05BE06}"/>
              </a:ext>
            </a:extLst>
          </p:cNvPr>
          <p:cNvSpPr txBox="1"/>
          <p:nvPr/>
        </p:nvSpPr>
        <p:spPr>
          <a:xfrm>
            <a:off x="4333478" y="5106064"/>
            <a:ext cx="1186789" cy="92333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ON</a:t>
            </a:r>
            <a:endParaRPr lang="en-US" sz="5400" b="1" dirty="0">
              <a:solidFill>
                <a:srgbClr val="FFFF00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3F34FB4-7171-4C45-9A28-6E137FB9C900}"/>
              </a:ext>
            </a:extLst>
          </p:cNvPr>
          <p:cNvSpPr/>
          <p:nvPr/>
        </p:nvSpPr>
        <p:spPr>
          <a:xfrm>
            <a:off x="4497015" y="4470411"/>
            <a:ext cx="768524" cy="52493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A96299-D771-A344-AD75-512CDD4FE887}"/>
              </a:ext>
            </a:extLst>
          </p:cNvPr>
          <p:cNvSpPr txBox="1"/>
          <p:nvPr/>
        </p:nvSpPr>
        <p:spPr>
          <a:xfrm>
            <a:off x="8815451" y="741676"/>
            <a:ext cx="2281270" cy="769441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‘</a:t>
            </a:r>
            <a:r>
              <a:rPr lang="en-US" sz="4000" b="1" dirty="0">
                <a:solidFill>
                  <a:schemeClr val="bg1"/>
                </a:solidFill>
              </a:rPr>
              <a:t>Off-beat</a:t>
            </a:r>
            <a:r>
              <a:rPr lang="en-US" sz="4400" b="1" dirty="0">
                <a:solidFill>
                  <a:schemeClr val="bg1"/>
                </a:solidFill>
              </a:rPr>
              <a:t>’</a:t>
            </a:r>
            <a:endParaRPr lang="en-US" sz="4400" b="1" dirty="0">
              <a:solidFill>
                <a:srgbClr val="FFFF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772BE3-D033-6F49-AF26-448B3DD5126A}"/>
              </a:ext>
            </a:extLst>
          </p:cNvPr>
          <p:cNvSpPr txBox="1"/>
          <p:nvPr/>
        </p:nvSpPr>
        <p:spPr>
          <a:xfrm>
            <a:off x="5994675" y="5106064"/>
            <a:ext cx="1354119" cy="92333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OFF</a:t>
            </a:r>
            <a:endParaRPr lang="en-US" sz="5400" b="1" dirty="0">
              <a:solidFill>
                <a:srgbClr val="FFFF00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1F71A87-3729-5E4B-995E-6CE6E4D7ACE8}"/>
              </a:ext>
            </a:extLst>
          </p:cNvPr>
          <p:cNvSpPr/>
          <p:nvPr/>
        </p:nvSpPr>
        <p:spPr>
          <a:xfrm>
            <a:off x="6096000" y="4470411"/>
            <a:ext cx="768524" cy="52493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31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D508C82A-FBD9-574D-8ACF-73023388B213}"/>
              </a:ext>
            </a:extLst>
          </p:cNvPr>
          <p:cNvSpPr txBox="1"/>
          <p:nvPr/>
        </p:nvSpPr>
        <p:spPr>
          <a:xfrm>
            <a:off x="186514" y="166886"/>
            <a:ext cx="11818972" cy="193899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Rhythms that give more importance to the</a:t>
            </a:r>
          </a:p>
          <a:p>
            <a:r>
              <a:rPr lang="en-US" sz="4000" b="1" dirty="0">
                <a:solidFill>
                  <a:schemeClr val="bg1"/>
                </a:solidFill>
              </a:rPr>
              <a:t>are known as</a:t>
            </a:r>
          </a:p>
          <a:p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A96299-D771-A344-AD75-512CDD4FE887}"/>
              </a:ext>
            </a:extLst>
          </p:cNvPr>
          <p:cNvSpPr txBox="1"/>
          <p:nvPr/>
        </p:nvSpPr>
        <p:spPr>
          <a:xfrm>
            <a:off x="9351929" y="211428"/>
            <a:ext cx="2281270" cy="769441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‘</a:t>
            </a:r>
            <a:r>
              <a:rPr lang="en-US" sz="4000" b="1" dirty="0">
                <a:solidFill>
                  <a:schemeClr val="bg1"/>
                </a:solidFill>
              </a:rPr>
              <a:t>Off-beat</a:t>
            </a:r>
            <a:r>
              <a:rPr lang="en-US" sz="4400" b="1" dirty="0">
                <a:solidFill>
                  <a:schemeClr val="bg1"/>
                </a:solidFill>
              </a:rPr>
              <a:t>’</a:t>
            </a:r>
            <a:endParaRPr lang="en-US" sz="4400" b="1" dirty="0">
              <a:solidFill>
                <a:srgbClr val="FFFF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E94A92-F040-4049-8A58-06159DB73B3E}"/>
              </a:ext>
            </a:extLst>
          </p:cNvPr>
          <p:cNvSpPr txBox="1"/>
          <p:nvPr/>
        </p:nvSpPr>
        <p:spPr>
          <a:xfrm>
            <a:off x="3513546" y="971599"/>
            <a:ext cx="5537198" cy="830997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Syncopated rhythms</a:t>
            </a:r>
            <a:endParaRPr lang="en-US" sz="4800" b="1" dirty="0">
              <a:solidFill>
                <a:srgbClr val="FFFF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CC96E9-8460-C548-899B-705CDAFC3CB3}"/>
              </a:ext>
            </a:extLst>
          </p:cNvPr>
          <p:cNvSpPr txBox="1"/>
          <p:nvPr/>
        </p:nvSpPr>
        <p:spPr>
          <a:xfrm>
            <a:off x="186514" y="3023041"/>
            <a:ext cx="11818972" cy="1538883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3825875"/>
            <a:endParaRPr lang="en-US" sz="1400" b="1" dirty="0">
              <a:solidFill>
                <a:schemeClr val="bg1"/>
              </a:solidFill>
            </a:endParaRPr>
          </a:p>
          <a:p>
            <a:pPr marL="3825875"/>
            <a:r>
              <a:rPr lang="en-US" sz="4000" b="1" dirty="0">
                <a:solidFill>
                  <a:schemeClr val="bg1"/>
                </a:solidFill>
              </a:rPr>
              <a:t>adds considerable interest to a rhythm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E3B166-8503-A947-8309-47887C1F9958}"/>
              </a:ext>
            </a:extLst>
          </p:cNvPr>
          <p:cNvSpPr txBox="1"/>
          <p:nvPr/>
        </p:nvSpPr>
        <p:spPr>
          <a:xfrm>
            <a:off x="313146" y="3156000"/>
            <a:ext cx="3683121" cy="830997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Syncopation</a:t>
            </a:r>
            <a:endParaRPr lang="en-US" sz="4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867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A81BF99-EA82-2540-A160-E7AD417DEB1E}"/>
              </a:ext>
            </a:extLst>
          </p:cNvPr>
          <p:cNvSpPr/>
          <p:nvPr/>
        </p:nvSpPr>
        <p:spPr>
          <a:xfrm>
            <a:off x="253995" y="101598"/>
            <a:ext cx="11692340" cy="1764373"/>
          </a:xfrm>
          <a:prstGeom prst="rect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08C82A-FBD9-574D-8ACF-73023388B213}"/>
              </a:ext>
            </a:extLst>
          </p:cNvPr>
          <p:cNvSpPr txBox="1"/>
          <p:nvPr/>
        </p:nvSpPr>
        <p:spPr>
          <a:xfrm>
            <a:off x="355844" y="225490"/>
            <a:ext cx="11692340" cy="1538883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                    or                           rhythms are quite easy </a:t>
            </a:r>
          </a:p>
          <a:p>
            <a:endParaRPr lang="en-US" sz="1400" b="1" dirty="0">
              <a:solidFill>
                <a:schemeClr val="bg1"/>
              </a:solidFill>
            </a:endParaRPr>
          </a:p>
          <a:p>
            <a:r>
              <a:rPr lang="en-US" sz="4000" b="1" dirty="0">
                <a:solidFill>
                  <a:schemeClr val="bg1"/>
                </a:solidFill>
              </a:rPr>
              <a:t>to create.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A96299-D771-A344-AD75-512CDD4FE887}"/>
              </a:ext>
            </a:extLst>
          </p:cNvPr>
          <p:cNvSpPr txBox="1"/>
          <p:nvPr/>
        </p:nvSpPr>
        <p:spPr>
          <a:xfrm>
            <a:off x="355844" y="238288"/>
            <a:ext cx="2281270" cy="769441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‘</a:t>
            </a:r>
            <a:r>
              <a:rPr lang="en-US" sz="4000" b="1" dirty="0">
                <a:solidFill>
                  <a:schemeClr val="bg1"/>
                </a:solidFill>
              </a:rPr>
              <a:t>Off-beat</a:t>
            </a:r>
            <a:r>
              <a:rPr lang="en-US" sz="4400" b="1" dirty="0">
                <a:solidFill>
                  <a:schemeClr val="bg1"/>
                </a:solidFill>
              </a:rPr>
              <a:t>’</a:t>
            </a:r>
            <a:endParaRPr lang="en-US" sz="4400" b="1" dirty="0">
              <a:solidFill>
                <a:srgbClr val="FFFF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E94A92-F040-4049-8A58-06159DB73B3E}"/>
              </a:ext>
            </a:extLst>
          </p:cNvPr>
          <p:cNvSpPr txBox="1"/>
          <p:nvPr/>
        </p:nvSpPr>
        <p:spPr>
          <a:xfrm>
            <a:off x="3344217" y="225490"/>
            <a:ext cx="2768720" cy="707886"/>
          </a:xfrm>
          <a:prstGeom prst="rect">
            <a:avLst/>
          </a:prstGeom>
          <a:solidFill>
            <a:srgbClr val="7030A0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Syncopated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3B64AC-45E4-3542-835C-515A331DC8CC}"/>
              </a:ext>
            </a:extLst>
          </p:cNvPr>
          <p:cNvSpPr txBox="1"/>
          <p:nvPr/>
        </p:nvSpPr>
        <p:spPr>
          <a:xfrm>
            <a:off x="253995" y="2463561"/>
            <a:ext cx="11692340" cy="132343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All you have to do is take out two or three </a:t>
            </a:r>
            <a:r>
              <a:rPr lang="en-US" sz="4000" b="1" dirty="0">
                <a:solidFill>
                  <a:srgbClr val="FFFF00"/>
                </a:solidFill>
              </a:rPr>
              <a:t>ON-</a:t>
            </a:r>
            <a:r>
              <a:rPr lang="en-US" sz="4000" b="1" dirty="0">
                <a:solidFill>
                  <a:schemeClr val="bg1"/>
                </a:solidFill>
              </a:rPr>
              <a:t>beat notes that are followed by </a:t>
            </a:r>
            <a:r>
              <a:rPr lang="en-US" sz="4000" b="1" dirty="0">
                <a:solidFill>
                  <a:srgbClr val="FFFF00"/>
                </a:solidFill>
              </a:rPr>
              <a:t>OFF-</a:t>
            </a:r>
            <a:r>
              <a:rPr lang="en-US" sz="4000" b="1" dirty="0">
                <a:solidFill>
                  <a:schemeClr val="bg1"/>
                </a:solidFill>
              </a:rPr>
              <a:t>beat notes</a:t>
            </a:r>
            <a:endParaRPr lang="en-US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97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868F8EF9-6D86-AC49-B9EA-5BABB8185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155" y="1772203"/>
            <a:ext cx="1134822" cy="850120"/>
          </a:xfrm>
          <a:prstGeom prst="rect">
            <a:avLst/>
          </a:prstGeom>
        </p:spPr>
      </p:pic>
      <p:pic>
        <p:nvPicPr>
          <p:cNvPr id="19" name="Picture 18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066EDD10-4922-8B49-AC1F-F35FA1C7D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264" y="1847540"/>
            <a:ext cx="1362282" cy="77478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7249780-4F70-1541-BB44-BC002741B3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88" r="1" b="12847"/>
          <a:stretch/>
        </p:blipFill>
        <p:spPr>
          <a:xfrm>
            <a:off x="10791356" y="1872288"/>
            <a:ext cx="458559" cy="745818"/>
          </a:xfrm>
          <a:prstGeom prst="rect">
            <a:avLst/>
          </a:prstGeom>
        </p:spPr>
      </p:pic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75D135E1-BE6C-BE4F-8535-2622995769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0720" y="1772203"/>
            <a:ext cx="444558" cy="85012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A876671-5DC6-4843-89D6-BD5C5B82AB23}"/>
              </a:ext>
            </a:extLst>
          </p:cNvPr>
          <p:cNvSpPr txBox="1"/>
          <p:nvPr/>
        </p:nvSpPr>
        <p:spPr>
          <a:xfrm>
            <a:off x="80695" y="86358"/>
            <a:ext cx="11975820" cy="584775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Which two or three notes might we take out from this rhythm?</a:t>
            </a:r>
            <a:endParaRPr lang="en-US" sz="3200" b="1" dirty="0">
              <a:solidFill>
                <a:srgbClr val="FFFF00"/>
              </a:solidFill>
            </a:endParaRPr>
          </a:p>
        </p:txBody>
      </p:sp>
      <p:pic>
        <p:nvPicPr>
          <p:cNvPr id="25" name="Picture 24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F0D2F0DF-A081-DD4A-90FC-BCEC15DD1D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5878" y="1775223"/>
            <a:ext cx="1134822" cy="850120"/>
          </a:xfrm>
          <a:prstGeom prst="rect">
            <a:avLst/>
          </a:prstGeom>
        </p:spPr>
      </p:pic>
      <p:pic>
        <p:nvPicPr>
          <p:cNvPr id="26" name="Picture 25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9FBFEDE6-EF26-B74D-839C-9FA6E9A236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3600" y="1832376"/>
            <a:ext cx="1092400" cy="791842"/>
          </a:xfrm>
          <a:prstGeom prst="rect">
            <a:avLst/>
          </a:prstGeom>
        </p:spPr>
      </p:pic>
      <p:pic>
        <p:nvPicPr>
          <p:cNvPr id="27" name="Picture 26" descr="A picture containing table&#10;&#10;Description automatically generated">
            <a:extLst>
              <a:ext uri="{FF2B5EF4-FFF2-40B4-BE49-F238E27FC236}">
                <a16:creationId xmlns:a16="http://schemas.microsoft.com/office/drawing/2014/main" id="{00851E0A-587D-934B-A08C-FB48274AB71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682"/>
          <a:stretch/>
        </p:blipFill>
        <p:spPr>
          <a:xfrm>
            <a:off x="7897478" y="1876506"/>
            <a:ext cx="1092400" cy="745818"/>
          </a:xfrm>
          <a:prstGeom prst="rect">
            <a:avLst/>
          </a:prstGeom>
        </p:spPr>
      </p:pic>
      <p:pic>
        <p:nvPicPr>
          <p:cNvPr id="28" name="Picture 27" descr="A close up of a device&#10;&#10;Description automatically generated">
            <a:extLst>
              <a:ext uri="{FF2B5EF4-FFF2-40B4-BE49-F238E27FC236}">
                <a16:creationId xmlns:a16="http://schemas.microsoft.com/office/drawing/2014/main" id="{F00B75AD-8A6B-9B46-9470-12EF176DB8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3205" y="1772203"/>
            <a:ext cx="444558" cy="8501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51805A-2D63-D942-B8AA-9FFEB1B6F768}"/>
              </a:ext>
            </a:extLst>
          </p:cNvPr>
          <p:cNvSpPr txBox="1"/>
          <p:nvPr/>
        </p:nvSpPr>
        <p:spPr>
          <a:xfrm>
            <a:off x="730998" y="1067754"/>
            <a:ext cx="11353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1 </a:t>
            </a:r>
            <a:r>
              <a:rPr lang="en-US" sz="3600" b="1" dirty="0">
                <a:solidFill>
                  <a:schemeClr val="bg1"/>
                </a:solidFill>
              </a:rPr>
              <a:t>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2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00B050"/>
                </a:solidFill>
              </a:rPr>
              <a:t>3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4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00B050"/>
                </a:solidFill>
              </a:rPr>
              <a:t>1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2</a:t>
            </a:r>
            <a:r>
              <a:rPr lang="en-US" sz="3600" b="1" dirty="0">
                <a:solidFill>
                  <a:schemeClr val="bg1"/>
                </a:solidFill>
              </a:rPr>
              <a:t>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  </a:t>
            </a:r>
            <a:r>
              <a:rPr lang="en-US" sz="3600" b="1" dirty="0">
                <a:solidFill>
                  <a:srgbClr val="00B050"/>
                </a:solidFill>
              </a:rPr>
              <a:t>3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 </a:t>
            </a:r>
            <a:r>
              <a:rPr lang="en-US" sz="3600" b="1" dirty="0">
                <a:solidFill>
                  <a:srgbClr val="00B050"/>
                </a:solidFill>
              </a:rPr>
              <a:t>4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6B647CD-A676-224A-A6D1-EBCFF65F498E}"/>
              </a:ext>
            </a:extLst>
          </p:cNvPr>
          <p:cNvSpPr txBox="1"/>
          <p:nvPr/>
        </p:nvSpPr>
        <p:spPr>
          <a:xfrm>
            <a:off x="79024" y="1669250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1321011-6ECD-1447-82FF-D2BA94D2B389}"/>
              </a:ext>
            </a:extLst>
          </p:cNvPr>
          <p:cNvSpPr txBox="1"/>
          <p:nvPr/>
        </p:nvSpPr>
        <p:spPr>
          <a:xfrm>
            <a:off x="80904" y="2141211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4F70EC-A13A-3A40-8B3C-763608B1655A}"/>
              </a:ext>
            </a:extLst>
          </p:cNvPr>
          <p:cNvSpPr/>
          <p:nvPr/>
        </p:nvSpPr>
        <p:spPr>
          <a:xfrm>
            <a:off x="6299196" y="1872288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45D302E-E019-EE43-9B82-3B5442BAAAD7}"/>
              </a:ext>
            </a:extLst>
          </p:cNvPr>
          <p:cNvSpPr/>
          <p:nvPr/>
        </p:nvSpPr>
        <p:spPr>
          <a:xfrm>
            <a:off x="12056515" y="1889224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7855FDD-9067-6B46-9A8A-7ECB15295DC2}"/>
              </a:ext>
            </a:extLst>
          </p:cNvPr>
          <p:cNvSpPr/>
          <p:nvPr/>
        </p:nvSpPr>
        <p:spPr>
          <a:xfrm>
            <a:off x="719123" y="2379316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2D049E2-C8BA-4447-BE41-686618242C85}"/>
              </a:ext>
            </a:extLst>
          </p:cNvPr>
          <p:cNvSpPr/>
          <p:nvPr/>
        </p:nvSpPr>
        <p:spPr>
          <a:xfrm>
            <a:off x="2213957" y="2399673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FCB9F3-E22B-2E4F-9A2A-EBEDA6A2162A}"/>
              </a:ext>
            </a:extLst>
          </p:cNvPr>
          <p:cNvSpPr/>
          <p:nvPr/>
        </p:nvSpPr>
        <p:spPr>
          <a:xfrm>
            <a:off x="3581334" y="2372529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A30870E-53CA-AA48-A285-09CA024310A0}"/>
              </a:ext>
            </a:extLst>
          </p:cNvPr>
          <p:cNvSpPr/>
          <p:nvPr/>
        </p:nvSpPr>
        <p:spPr>
          <a:xfrm>
            <a:off x="5071234" y="2381963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9B53C63-8D1E-0E48-8A2A-93ED55A34986}"/>
              </a:ext>
            </a:extLst>
          </p:cNvPr>
          <p:cNvSpPr/>
          <p:nvPr/>
        </p:nvSpPr>
        <p:spPr>
          <a:xfrm>
            <a:off x="6413289" y="2399673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982F09D-A45D-ED44-A8F4-FF4D90DA9501}"/>
              </a:ext>
            </a:extLst>
          </p:cNvPr>
          <p:cNvSpPr/>
          <p:nvPr/>
        </p:nvSpPr>
        <p:spPr>
          <a:xfrm>
            <a:off x="7907695" y="2372529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AC30A0C-1E81-4349-B60E-FE4DE88BC331}"/>
              </a:ext>
            </a:extLst>
          </p:cNvPr>
          <p:cNvSpPr/>
          <p:nvPr/>
        </p:nvSpPr>
        <p:spPr>
          <a:xfrm>
            <a:off x="9302933" y="2391191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1F1A11E-76D1-3646-9521-8D83C777A14A}"/>
              </a:ext>
            </a:extLst>
          </p:cNvPr>
          <p:cNvSpPr/>
          <p:nvPr/>
        </p:nvSpPr>
        <p:spPr>
          <a:xfrm>
            <a:off x="1417057" y="2375923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9DD1097-81EF-3649-9B5B-02B4A1B95068}"/>
              </a:ext>
            </a:extLst>
          </p:cNvPr>
          <p:cNvSpPr/>
          <p:nvPr/>
        </p:nvSpPr>
        <p:spPr>
          <a:xfrm>
            <a:off x="4264634" y="2372529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C2840D1-A10E-FD4C-A977-F8B43289D09A}"/>
              </a:ext>
            </a:extLst>
          </p:cNvPr>
          <p:cNvSpPr/>
          <p:nvPr/>
        </p:nvSpPr>
        <p:spPr>
          <a:xfrm>
            <a:off x="5761837" y="2391191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4565D1F-0EB6-7A4D-950D-B90730F8040E}"/>
              </a:ext>
            </a:extLst>
          </p:cNvPr>
          <p:cNvSpPr/>
          <p:nvPr/>
        </p:nvSpPr>
        <p:spPr>
          <a:xfrm>
            <a:off x="7075661" y="2402365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2717A49-E844-0740-883F-881DD980DD2D}"/>
              </a:ext>
            </a:extLst>
          </p:cNvPr>
          <p:cNvSpPr/>
          <p:nvPr/>
        </p:nvSpPr>
        <p:spPr>
          <a:xfrm>
            <a:off x="8358271" y="2379315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A59BFC9-A2AC-D643-A52A-14F529471769}"/>
              </a:ext>
            </a:extLst>
          </p:cNvPr>
          <p:cNvSpPr/>
          <p:nvPr/>
        </p:nvSpPr>
        <p:spPr>
          <a:xfrm>
            <a:off x="588232" y="2241906"/>
            <a:ext cx="564879" cy="501732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C3B7C96-C095-2341-B8C1-5F6D9799B276}"/>
              </a:ext>
            </a:extLst>
          </p:cNvPr>
          <p:cNvSpPr/>
          <p:nvPr/>
        </p:nvSpPr>
        <p:spPr>
          <a:xfrm>
            <a:off x="3432627" y="2241906"/>
            <a:ext cx="564879" cy="501732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DB7FAD42-9A34-EC4A-83F1-CDA1CB5FB857}"/>
              </a:ext>
            </a:extLst>
          </p:cNvPr>
          <p:cNvSpPr/>
          <p:nvPr/>
        </p:nvSpPr>
        <p:spPr>
          <a:xfrm>
            <a:off x="7747984" y="2223437"/>
            <a:ext cx="564879" cy="501732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C4977B-B0D5-334E-948A-DA20C57461AE}"/>
              </a:ext>
            </a:extLst>
          </p:cNvPr>
          <p:cNvSpPr txBox="1"/>
          <p:nvPr/>
        </p:nvSpPr>
        <p:spPr>
          <a:xfrm>
            <a:off x="80695" y="3542653"/>
            <a:ext cx="11975820" cy="1077218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It’s probably best to ignore the ones where the 1</a:t>
            </a:r>
            <a:r>
              <a:rPr lang="en-US" sz="3200" b="1" baseline="30000" dirty="0">
                <a:solidFill>
                  <a:schemeClr val="bg1"/>
                </a:solidFill>
              </a:rPr>
              <a:t>st</a:t>
            </a:r>
            <a:r>
              <a:rPr lang="en-US" sz="3200" b="1" dirty="0">
                <a:solidFill>
                  <a:schemeClr val="bg1"/>
                </a:solidFill>
              </a:rPr>
              <a:t> half of the beat has been split into 2 quarters.</a:t>
            </a:r>
            <a:endParaRPr lang="en-US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256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3" grpId="0" animBg="1"/>
      <p:bldP spid="44" grpId="0" animBg="1"/>
      <p:bldP spid="4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868F8EF9-6D86-AC49-B9EA-5BABB8185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155" y="1772203"/>
            <a:ext cx="1134822" cy="850120"/>
          </a:xfrm>
          <a:prstGeom prst="rect">
            <a:avLst/>
          </a:prstGeom>
        </p:spPr>
      </p:pic>
      <p:pic>
        <p:nvPicPr>
          <p:cNvPr id="19" name="Picture 18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066EDD10-4922-8B49-AC1F-F35FA1C7D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264" y="1847540"/>
            <a:ext cx="1362282" cy="77478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7249780-4F70-1541-BB44-BC002741B3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88" r="1" b="12847"/>
          <a:stretch/>
        </p:blipFill>
        <p:spPr>
          <a:xfrm>
            <a:off x="10791356" y="1872288"/>
            <a:ext cx="458559" cy="745818"/>
          </a:xfrm>
          <a:prstGeom prst="rect">
            <a:avLst/>
          </a:prstGeom>
        </p:spPr>
      </p:pic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75D135E1-BE6C-BE4F-8535-2622995769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0720" y="1772203"/>
            <a:ext cx="444558" cy="85012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A876671-5DC6-4843-89D6-BD5C5B82AB23}"/>
              </a:ext>
            </a:extLst>
          </p:cNvPr>
          <p:cNvSpPr txBox="1"/>
          <p:nvPr/>
        </p:nvSpPr>
        <p:spPr>
          <a:xfrm>
            <a:off x="80695" y="86358"/>
            <a:ext cx="11975820" cy="584775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If we take the notes out, how will the note symbols change?</a:t>
            </a:r>
            <a:endParaRPr lang="en-US" sz="3200" b="1" dirty="0">
              <a:solidFill>
                <a:srgbClr val="FFFF00"/>
              </a:solidFill>
            </a:endParaRPr>
          </a:p>
        </p:txBody>
      </p:sp>
      <p:pic>
        <p:nvPicPr>
          <p:cNvPr id="25" name="Picture 24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F0D2F0DF-A081-DD4A-90FC-BCEC15DD1D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5878" y="1775223"/>
            <a:ext cx="1134822" cy="850120"/>
          </a:xfrm>
          <a:prstGeom prst="rect">
            <a:avLst/>
          </a:prstGeom>
        </p:spPr>
      </p:pic>
      <p:pic>
        <p:nvPicPr>
          <p:cNvPr id="26" name="Picture 25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9FBFEDE6-EF26-B74D-839C-9FA6E9A236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3600" y="1832376"/>
            <a:ext cx="1092400" cy="791842"/>
          </a:xfrm>
          <a:prstGeom prst="rect">
            <a:avLst/>
          </a:prstGeom>
        </p:spPr>
      </p:pic>
      <p:pic>
        <p:nvPicPr>
          <p:cNvPr id="27" name="Picture 26" descr="A picture containing table&#10;&#10;Description automatically generated">
            <a:extLst>
              <a:ext uri="{FF2B5EF4-FFF2-40B4-BE49-F238E27FC236}">
                <a16:creationId xmlns:a16="http://schemas.microsoft.com/office/drawing/2014/main" id="{00851E0A-587D-934B-A08C-FB48274AB71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682"/>
          <a:stretch/>
        </p:blipFill>
        <p:spPr>
          <a:xfrm>
            <a:off x="7897478" y="1876506"/>
            <a:ext cx="1092400" cy="745818"/>
          </a:xfrm>
          <a:prstGeom prst="rect">
            <a:avLst/>
          </a:prstGeom>
        </p:spPr>
      </p:pic>
      <p:pic>
        <p:nvPicPr>
          <p:cNvPr id="28" name="Picture 27" descr="A close up of a device&#10;&#10;Description automatically generated">
            <a:extLst>
              <a:ext uri="{FF2B5EF4-FFF2-40B4-BE49-F238E27FC236}">
                <a16:creationId xmlns:a16="http://schemas.microsoft.com/office/drawing/2014/main" id="{F00B75AD-8A6B-9B46-9470-12EF176DB8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3205" y="1772203"/>
            <a:ext cx="444558" cy="8501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51805A-2D63-D942-B8AA-9FFEB1B6F768}"/>
              </a:ext>
            </a:extLst>
          </p:cNvPr>
          <p:cNvSpPr txBox="1"/>
          <p:nvPr/>
        </p:nvSpPr>
        <p:spPr>
          <a:xfrm>
            <a:off x="730998" y="1067754"/>
            <a:ext cx="11353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1 </a:t>
            </a:r>
            <a:r>
              <a:rPr lang="en-US" sz="3600" b="1" dirty="0">
                <a:solidFill>
                  <a:schemeClr val="bg1"/>
                </a:solidFill>
              </a:rPr>
              <a:t>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2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00B050"/>
                </a:solidFill>
              </a:rPr>
              <a:t>3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4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00B050"/>
                </a:solidFill>
              </a:rPr>
              <a:t>1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2</a:t>
            </a:r>
            <a:r>
              <a:rPr lang="en-US" sz="3600" b="1" dirty="0">
                <a:solidFill>
                  <a:schemeClr val="bg1"/>
                </a:solidFill>
              </a:rPr>
              <a:t>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  </a:t>
            </a:r>
            <a:r>
              <a:rPr lang="en-US" sz="3600" b="1" dirty="0">
                <a:solidFill>
                  <a:srgbClr val="00B050"/>
                </a:solidFill>
              </a:rPr>
              <a:t>3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 </a:t>
            </a:r>
            <a:r>
              <a:rPr lang="en-US" sz="3600" b="1" dirty="0">
                <a:solidFill>
                  <a:srgbClr val="00B050"/>
                </a:solidFill>
              </a:rPr>
              <a:t>4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6B647CD-A676-224A-A6D1-EBCFF65F498E}"/>
              </a:ext>
            </a:extLst>
          </p:cNvPr>
          <p:cNvSpPr txBox="1"/>
          <p:nvPr/>
        </p:nvSpPr>
        <p:spPr>
          <a:xfrm>
            <a:off x="79024" y="1669250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1321011-6ECD-1447-82FF-D2BA94D2B389}"/>
              </a:ext>
            </a:extLst>
          </p:cNvPr>
          <p:cNvSpPr txBox="1"/>
          <p:nvPr/>
        </p:nvSpPr>
        <p:spPr>
          <a:xfrm>
            <a:off x="80904" y="2141211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4F70EC-A13A-3A40-8B3C-763608B1655A}"/>
              </a:ext>
            </a:extLst>
          </p:cNvPr>
          <p:cNvSpPr/>
          <p:nvPr/>
        </p:nvSpPr>
        <p:spPr>
          <a:xfrm>
            <a:off x="6299196" y="1872288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45D302E-E019-EE43-9B82-3B5442BAAAD7}"/>
              </a:ext>
            </a:extLst>
          </p:cNvPr>
          <p:cNvSpPr/>
          <p:nvPr/>
        </p:nvSpPr>
        <p:spPr>
          <a:xfrm>
            <a:off x="12056515" y="1889224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7855FDD-9067-6B46-9A8A-7ECB15295DC2}"/>
              </a:ext>
            </a:extLst>
          </p:cNvPr>
          <p:cNvSpPr/>
          <p:nvPr/>
        </p:nvSpPr>
        <p:spPr>
          <a:xfrm>
            <a:off x="719123" y="2379316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2D049E2-C8BA-4447-BE41-686618242C85}"/>
              </a:ext>
            </a:extLst>
          </p:cNvPr>
          <p:cNvSpPr/>
          <p:nvPr/>
        </p:nvSpPr>
        <p:spPr>
          <a:xfrm>
            <a:off x="2213957" y="2399673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FCB9F3-E22B-2E4F-9A2A-EBEDA6A2162A}"/>
              </a:ext>
            </a:extLst>
          </p:cNvPr>
          <p:cNvSpPr/>
          <p:nvPr/>
        </p:nvSpPr>
        <p:spPr>
          <a:xfrm>
            <a:off x="3581334" y="2372529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A30870E-53CA-AA48-A285-09CA024310A0}"/>
              </a:ext>
            </a:extLst>
          </p:cNvPr>
          <p:cNvSpPr/>
          <p:nvPr/>
        </p:nvSpPr>
        <p:spPr>
          <a:xfrm>
            <a:off x="5071234" y="2381963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9B53C63-8D1E-0E48-8A2A-93ED55A34986}"/>
              </a:ext>
            </a:extLst>
          </p:cNvPr>
          <p:cNvSpPr/>
          <p:nvPr/>
        </p:nvSpPr>
        <p:spPr>
          <a:xfrm>
            <a:off x="6413289" y="2399673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982F09D-A45D-ED44-A8F4-FF4D90DA9501}"/>
              </a:ext>
            </a:extLst>
          </p:cNvPr>
          <p:cNvSpPr/>
          <p:nvPr/>
        </p:nvSpPr>
        <p:spPr>
          <a:xfrm>
            <a:off x="7907695" y="2372529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AC30A0C-1E81-4349-B60E-FE4DE88BC331}"/>
              </a:ext>
            </a:extLst>
          </p:cNvPr>
          <p:cNvSpPr/>
          <p:nvPr/>
        </p:nvSpPr>
        <p:spPr>
          <a:xfrm>
            <a:off x="9302933" y="2391191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1F1A11E-76D1-3646-9521-8D83C777A14A}"/>
              </a:ext>
            </a:extLst>
          </p:cNvPr>
          <p:cNvSpPr/>
          <p:nvPr/>
        </p:nvSpPr>
        <p:spPr>
          <a:xfrm>
            <a:off x="1417057" y="2375923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9DD1097-81EF-3649-9B5B-02B4A1B95068}"/>
              </a:ext>
            </a:extLst>
          </p:cNvPr>
          <p:cNvSpPr/>
          <p:nvPr/>
        </p:nvSpPr>
        <p:spPr>
          <a:xfrm>
            <a:off x="4264634" y="2372529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C2840D1-A10E-FD4C-A977-F8B43289D09A}"/>
              </a:ext>
            </a:extLst>
          </p:cNvPr>
          <p:cNvSpPr/>
          <p:nvPr/>
        </p:nvSpPr>
        <p:spPr>
          <a:xfrm>
            <a:off x="5761837" y="2391191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4565D1F-0EB6-7A4D-950D-B90730F8040E}"/>
              </a:ext>
            </a:extLst>
          </p:cNvPr>
          <p:cNvSpPr/>
          <p:nvPr/>
        </p:nvSpPr>
        <p:spPr>
          <a:xfrm>
            <a:off x="7075661" y="2402365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2717A49-E844-0740-883F-881DD980DD2D}"/>
              </a:ext>
            </a:extLst>
          </p:cNvPr>
          <p:cNvSpPr/>
          <p:nvPr/>
        </p:nvSpPr>
        <p:spPr>
          <a:xfrm>
            <a:off x="8358271" y="2379315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A59BFC9-A2AC-D643-A52A-14F529471769}"/>
              </a:ext>
            </a:extLst>
          </p:cNvPr>
          <p:cNvSpPr/>
          <p:nvPr/>
        </p:nvSpPr>
        <p:spPr>
          <a:xfrm>
            <a:off x="588232" y="2241906"/>
            <a:ext cx="564879" cy="501732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C3B7C96-C095-2341-B8C1-5F6D9799B276}"/>
              </a:ext>
            </a:extLst>
          </p:cNvPr>
          <p:cNvSpPr/>
          <p:nvPr/>
        </p:nvSpPr>
        <p:spPr>
          <a:xfrm>
            <a:off x="3432627" y="2241906"/>
            <a:ext cx="564879" cy="501732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DB7FAD42-9A34-EC4A-83F1-CDA1CB5FB857}"/>
              </a:ext>
            </a:extLst>
          </p:cNvPr>
          <p:cNvSpPr/>
          <p:nvPr/>
        </p:nvSpPr>
        <p:spPr>
          <a:xfrm>
            <a:off x="7747984" y="2223437"/>
            <a:ext cx="564879" cy="501732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7515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28FC64D-3A93-C042-96DD-1578FC166FDE}"/>
              </a:ext>
            </a:extLst>
          </p:cNvPr>
          <p:cNvSpPr/>
          <p:nvPr/>
        </p:nvSpPr>
        <p:spPr>
          <a:xfrm>
            <a:off x="4714512" y="2303814"/>
            <a:ext cx="72000" cy="251888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8167E06-DAEA-8343-AD12-369B40BC1E82}"/>
              </a:ext>
            </a:extLst>
          </p:cNvPr>
          <p:cNvSpPr/>
          <p:nvPr/>
        </p:nvSpPr>
        <p:spPr>
          <a:xfrm>
            <a:off x="6695704" y="2301839"/>
            <a:ext cx="72000" cy="251888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61C399-3232-D742-B78F-9F5AB7AE8384}"/>
              </a:ext>
            </a:extLst>
          </p:cNvPr>
          <p:cNvSpPr/>
          <p:nvPr/>
        </p:nvSpPr>
        <p:spPr>
          <a:xfrm>
            <a:off x="4714512" y="2303814"/>
            <a:ext cx="1981192" cy="1781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634C60-F6F8-0949-B441-4B33E7982C37}"/>
              </a:ext>
            </a:extLst>
          </p:cNvPr>
          <p:cNvSpPr txBox="1"/>
          <p:nvPr/>
        </p:nvSpPr>
        <p:spPr>
          <a:xfrm>
            <a:off x="249830" y="123285"/>
            <a:ext cx="11692340" cy="132343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With a pair of quavers, if we remove the first quaver we are left with an unsupported beam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F8757E3-46EE-0A40-A764-132AC3B0BB0C}"/>
              </a:ext>
            </a:extLst>
          </p:cNvPr>
          <p:cNvSpPr/>
          <p:nvPr/>
        </p:nvSpPr>
        <p:spPr>
          <a:xfrm>
            <a:off x="3918864" y="4524498"/>
            <a:ext cx="866898" cy="72439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9DCA23D-38B1-2C4E-867F-0CF999CBE57B}"/>
              </a:ext>
            </a:extLst>
          </p:cNvPr>
          <p:cNvSpPr/>
          <p:nvPr/>
        </p:nvSpPr>
        <p:spPr>
          <a:xfrm>
            <a:off x="5900056" y="4522523"/>
            <a:ext cx="866898" cy="72439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158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8167E06-DAEA-8343-AD12-369B40BC1E82}"/>
              </a:ext>
            </a:extLst>
          </p:cNvPr>
          <p:cNvSpPr/>
          <p:nvPr/>
        </p:nvSpPr>
        <p:spPr>
          <a:xfrm>
            <a:off x="6695704" y="2301839"/>
            <a:ext cx="72000" cy="251888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61C399-3232-D742-B78F-9F5AB7AE8384}"/>
              </a:ext>
            </a:extLst>
          </p:cNvPr>
          <p:cNvSpPr/>
          <p:nvPr/>
        </p:nvSpPr>
        <p:spPr>
          <a:xfrm>
            <a:off x="4714512" y="2303814"/>
            <a:ext cx="1981192" cy="1781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634C60-F6F8-0949-B441-4B33E7982C37}"/>
              </a:ext>
            </a:extLst>
          </p:cNvPr>
          <p:cNvSpPr txBox="1"/>
          <p:nvPr/>
        </p:nvSpPr>
        <p:spPr>
          <a:xfrm>
            <a:off x="249830" y="123285"/>
            <a:ext cx="11692340" cy="132343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Because the beam is unsupported by a stem, it makes sense that the beam drops down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9DCA23D-38B1-2C4E-867F-0CF999CBE57B}"/>
              </a:ext>
            </a:extLst>
          </p:cNvPr>
          <p:cNvSpPr/>
          <p:nvPr/>
        </p:nvSpPr>
        <p:spPr>
          <a:xfrm>
            <a:off x="5900056" y="4522523"/>
            <a:ext cx="866898" cy="72439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FB235A6-315E-D94A-B7D5-DA2A0595452E}"/>
              </a:ext>
            </a:extLst>
          </p:cNvPr>
          <p:cNvSpPr/>
          <p:nvPr/>
        </p:nvSpPr>
        <p:spPr>
          <a:xfrm rot="18169027">
            <a:off x="5195031" y="3142176"/>
            <a:ext cx="1980000" cy="10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79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810DFF-243C-894B-8333-F973665CC38E}"/>
              </a:ext>
            </a:extLst>
          </p:cNvPr>
          <p:cNvSpPr txBox="1"/>
          <p:nvPr/>
        </p:nvSpPr>
        <p:spPr>
          <a:xfrm>
            <a:off x="54935" y="66417"/>
            <a:ext cx="12082130" cy="954107"/>
          </a:xfrm>
          <a:prstGeom prst="rect">
            <a:avLst/>
          </a:prstGeom>
          <a:solidFill>
            <a:srgbClr val="FFFF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Do now: </a:t>
            </a:r>
            <a:r>
              <a:rPr lang="en-US" sz="2400" b="1" dirty="0"/>
              <a:t>You will hear </a:t>
            </a:r>
            <a:r>
              <a:rPr lang="en-US" sz="2400" b="1" dirty="0">
                <a:solidFill>
                  <a:srgbClr val="0070C0"/>
                </a:solidFill>
              </a:rPr>
              <a:t>four very short excerpts of music</a:t>
            </a:r>
            <a:r>
              <a:rPr lang="en-US" sz="2400" b="1" dirty="0"/>
              <a:t>. For each excerpt </a:t>
            </a:r>
            <a:r>
              <a:rPr lang="en-US" sz="2400" b="1" dirty="0">
                <a:solidFill>
                  <a:srgbClr val="0070C0"/>
                </a:solidFill>
              </a:rPr>
              <a:t>choose the rhythm </a:t>
            </a:r>
            <a:r>
              <a:rPr lang="en-US" sz="2400" b="1" dirty="0"/>
              <a:t>that </a:t>
            </a:r>
            <a:r>
              <a:rPr lang="en-US" sz="2400" b="1" dirty="0">
                <a:solidFill>
                  <a:srgbClr val="0070C0"/>
                </a:solidFill>
              </a:rPr>
              <a:t>best matches the music </a:t>
            </a:r>
            <a:r>
              <a:rPr lang="en-US" sz="2400" b="1" dirty="0"/>
              <a:t>and the </a:t>
            </a:r>
            <a:r>
              <a:rPr lang="en-US" sz="2400" b="1" dirty="0">
                <a:solidFill>
                  <a:srgbClr val="0070C0"/>
                </a:solidFill>
              </a:rPr>
              <a:t>instruction</a:t>
            </a:r>
            <a:r>
              <a:rPr lang="en-US" sz="2400" b="1" dirty="0"/>
              <a:t>. </a:t>
            </a:r>
            <a:r>
              <a:rPr lang="en-US" sz="2400" b="1" dirty="0">
                <a:solidFill>
                  <a:srgbClr val="0070C0"/>
                </a:solidFill>
              </a:rPr>
              <a:t>Two </a:t>
            </a:r>
            <a:r>
              <a:rPr lang="en-US" sz="2400" b="1" dirty="0"/>
              <a:t>of them have the </a:t>
            </a:r>
            <a:r>
              <a:rPr lang="en-US" sz="2400" b="1" dirty="0">
                <a:solidFill>
                  <a:srgbClr val="0070C0"/>
                </a:solidFill>
              </a:rPr>
              <a:t>same rhythm</a:t>
            </a:r>
            <a:r>
              <a:rPr lang="en-US" sz="2400" b="1" dirty="0"/>
              <a:t>.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23B8A80-AF60-B840-ACA5-480A4EA9D7F2}"/>
              </a:ext>
            </a:extLst>
          </p:cNvPr>
          <p:cNvSpPr txBox="1"/>
          <p:nvPr/>
        </p:nvSpPr>
        <p:spPr>
          <a:xfrm>
            <a:off x="179028" y="1160473"/>
            <a:ext cx="8466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a. </a:t>
            </a:r>
            <a:r>
              <a:rPr lang="en-US" sz="2800" dirty="0"/>
              <a:t>Rhythm of the </a:t>
            </a:r>
            <a:r>
              <a:rPr lang="en-US" sz="2800" b="1" dirty="0"/>
              <a:t>bass </a:t>
            </a:r>
            <a:r>
              <a:rPr lang="en-US" sz="2800" dirty="0"/>
              <a:t>and</a:t>
            </a:r>
            <a:r>
              <a:rPr lang="en-US" sz="2800" b="1" dirty="0"/>
              <a:t> drums </a:t>
            </a:r>
            <a:r>
              <a:rPr lang="en-US" sz="2800" dirty="0"/>
              <a:t>when they </a:t>
            </a:r>
            <a:r>
              <a:rPr lang="en-US" sz="2800" b="1" dirty="0"/>
              <a:t>first enter</a:t>
            </a:r>
            <a:r>
              <a:rPr lang="en-US" sz="2800" dirty="0"/>
              <a:t>.</a:t>
            </a:r>
            <a:endParaRPr lang="en-US" sz="28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5B91EF8-6C0C-A247-9C9B-BD3705D516DF}"/>
              </a:ext>
            </a:extLst>
          </p:cNvPr>
          <p:cNvSpPr txBox="1"/>
          <p:nvPr/>
        </p:nvSpPr>
        <p:spPr>
          <a:xfrm>
            <a:off x="179028" y="1833352"/>
            <a:ext cx="7409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b. </a:t>
            </a:r>
            <a:r>
              <a:rPr lang="en-US" sz="2800" dirty="0"/>
              <a:t>Rhythm of the repeated, low </a:t>
            </a:r>
            <a:r>
              <a:rPr lang="en-US" sz="2800" b="1" dirty="0"/>
              <a:t>guitar melody</a:t>
            </a:r>
            <a:r>
              <a:rPr lang="en-US" sz="2800" dirty="0"/>
              <a:t>.</a:t>
            </a:r>
            <a:r>
              <a:rPr lang="en-US" sz="2800" b="1" dirty="0"/>
              <a:t>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766CF2C-BAB3-BB4D-9907-720DC3D431A7}"/>
              </a:ext>
            </a:extLst>
          </p:cNvPr>
          <p:cNvSpPr txBox="1"/>
          <p:nvPr/>
        </p:nvSpPr>
        <p:spPr>
          <a:xfrm>
            <a:off x="179027" y="2508639"/>
            <a:ext cx="7539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c. </a:t>
            </a:r>
            <a:r>
              <a:rPr lang="en-US" sz="2800" dirty="0"/>
              <a:t>Rhythm of the repeated, high </a:t>
            </a:r>
            <a:r>
              <a:rPr lang="en-US" sz="2800" b="1" dirty="0"/>
              <a:t>guitar melody</a:t>
            </a:r>
            <a:r>
              <a:rPr lang="en-US" sz="2800" dirty="0"/>
              <a:t>.</a:t>
            </a:r>
            <a:r>
              <a:rPr lang="en-US" sz="2800" b="1" dirty="0"/>
              <a:t>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87CF373-867A-6E4B-B01E-3666E78B5A80}"/>
              </a:ext>
            </a:extLst>
          </p:cNvPr>
          <p:cNvSpPr txBox="1"/>
          <p:nvPr/>
        </p:nvSpPr>
        <p:spPr>
          <a:xfrm>
            <a:off x="179027" y="3101035"/>
            <a:ext cx="8550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d. </a:t>
            </a:r>
            <a:r>
              <a:rPr lang="en-US" sz="2800" dirty="0"/>
              <a:t>Rhythm of the opening part of the </a:t>
            </a:r>
            <a:r>
              <a:rPr lang="en-US" sz="2800" b="1" dirty="0"/>
              <a:t>xylophone melody</a:t>
            </a:r>
            <a:r>
              <a:rPr lang="en-US" sz="2800" dirty="0"/>
              <a:t>.</a:t>
            </a:r>
            <a:r>
              <a:rPr lang="en-US" sz="2800" b="1" dirty="0"/>
              <a:t>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16E486F-FD98-B548-853E-5F34D7CDF5C6}"/>
              </a:ext>
            </a:extLst>
          </p:cNvPr>
          <p:cNvSpPr txBox="1"/>
          <p:nvPr/>
        </p:nvSpPr>
        <p:spPr>
          <a:xfrm>
            <a:off x="179026" y="3697796"/>
            <a:ext cx="8550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e. </a:t>
            </a:r>
            <a:r>
              <a:rPr lang="en-US" sz="2800" dirty="0"/>
              <a:t>Repeated rhythm of the </a:t>
            </a:r>
            <a:r>
              <a:rPr lang="en-US" sz="2800" b="1" dirty="0"/>
              <a:t>guitar</a:t>
            </a:r>
            <a:r>
              <a:rPr lang="en-US" sz="2800" dirty="0"/>
              <a:t>.</a:t>
            </a:r>
            <a:r>
              <a:rPr lang="en-US" sz="2800" b="1" dirty="0"/>
              <a:t>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04E99BB-F471-AD44-95BD-A4E5C387D5EC}"/>
              </a:ext>
            </a:extLst>
          </p:cNvPr>
          <p:cNvSpPr txBox="1"/>
          <p:nvPr/>
        </p:nvSpPr>
        <p:spPr>
          <a:xfrm>
            <a:off x="1895608" y="4556672"/>
            <a:ext cx="7652153" cy="1785104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endParaRPr lang="en-US" sz="1400" b="1" dirty="0"/>
          </a:p>
          <a:p>
            <a:pPr marL="457200" indent="-457200">
              <a:buAutoNum type="arabicPeriod"/>
            </a:pPr>
            <a:r>
              <a:rPr lang="en-US" sz="2400" b="1" dirty="0"/>
              <a:t>3                                                   3.</a:t>
            </a:r>
          </a:p>
          <a:p>
            <a:endParaRPr lang="en-US" sz="2400" b="1" dirty="0"/>
          </a:p>
          <a:p>
            <a:endParaRPr lang="en-US" sz="2400" b="1" dirty="0"/>
          </a:p>
          <a:p>
            <a:r>
              <a:rPr lang="en-US" sz="2400" b="1" dirty="0"/>
              <a:t>2.                                                         4.</a:t>
            </a:r>
            <a:endParaRPr lang="en-US" sz="3200" b="1" dirty="0"/>
          </a:p>
        </p:txBody>
      </p:sp>
      <p:pic>
        <p:nvPicPr>
          <p:cNvPr id="34" name="Picture 33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02BFC203-12A2-E643-905F-310333FD2B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5922" y="4639167"/>
            <a:ext cx="760647" cy="669239"/>
          </a:xfrm>
          <a:prstGeom prst="rect">
            <a:avLst/>
          </a:prstGeom>
        </p:spPr>
      </p:pic>
      <p:pic>
        <p:nvPicPr>
          <p:cNvPr id="35" name="Picture 34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15A99A93-00EB-7845-8424-D55520671F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2167" y="4692710"/>
            <a:ext cx="930564" cy="609932"/>
          </a:xfrm>
          <a:prstGeom prst="rect">
            <a:avLst/>
          </a:prstGeom>
        </p:spPr>
      </p:pic>
      <p:pic>
        <p:nvPicPr>
          <p:cNvPr id="36" name="Picture 35" descr="A close up of a device&#10;&#10;Description automatically generated">
            <a:extLst>
              <a:ext uri="{FF2B5EF4-FFF2-40B4-BE49-F238E27FC236}">
                <a16:creationId xmlns:a16="http://schemas.microsoft.com/office/drawing/2014/main" id="{932F7E1C-D74D-544C-90BB-8AF510E3BC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2199" y="4715357"/>
            <a:ext cx="311759" cy="596168"/>
          </a:xfrm>
          <a:prstGeom prst="rect">
            <a:avLst/>
          </a:prstGeom>
        </p:spPr>
      </p:pic>
      <p:pic>
        <p:nvPicPr>
          <p:cNvPr id="37" name="Picture 36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C78D0D4B-7F19-5649-B36C-53CB97641F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1520" y="4649749"/>
            <a:ext cx="760647" cy="669239"/>
          </a:xfrm>
          <a:prstGeom prst="rect">
            <a:avLst/>
          </a:prstGeom>
        </p:spPr>
      </p:pic>
      <p:pic>
        <p:nvPicPr>
          <p:cNvPr id="38" name="Picture 37" descr="A close up of a device&#10;&#10;Description automatically generated">
            <a:extLst>
              <a:ext uri="{FF2B5EF4-FFF2-40B4-BE49-F238E27FC236}">
                <a16:creationId xmlns:a16="http://schemas.microsoft.com/office/drawing/2014/main" id="{B2A54E66-E560-FF4E-AB2C-1D728D9F75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5922" y="5641895"/>
            <a:ext cx="311759" cy="596168"/>
          </a:xfrm>
          <a:prstGeom prst="rect">
            <a:avLst/>
          </a:prstGeom>
        </p:spPr>
      </p:pic>
      <p:pic>
        <p:nvPicPr>
          <p:cNvPr id="39" name="Picture 38" descr="A close up of a device&#10;&#10;Description automatically generated">
            <a:extLst>
              <a:ext uri="{FF2B5EF4-FFF2-40B4-BE49-F238E27FC236}">
                <a16:creationId xmlns:a16="http://schemas.microsoft.com/office/drawing/2014/main" id="{E9C86750-F302-7F43-9D86-EAE06EF9B2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2115" y="5641895"/>
            <a:ext cx="311759" cy="596168"/>
          </a:xfrm>
          <a:prstGeom prst="rect">
            <a:avLst/>
          </a:prstGeom>
        </p:spPr>
      </p:pic>
      <p:pic>
        <p:nvPicPr>
          <p:cNvPr id="40" name="Picture 39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844927FF-76C5-2442-A067-2B4573C2AE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673" y="5605359"/>
            <a:ext cx="760647" cy="669239"/>
          </a:xfrm>
          <a:prstGeom prst="rect">
            <a:avLst/>
          </a:prstGeom>
        </p:spPr>
      </p:pic>
      <p:pic>
        <p:nvPicPr>
          <p:cNvPr id="41" name="Picture 40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44131A85-CE8C-E245-A3C6-824F65255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2119" y="5612113"/>
            <a:ext cx="760647" cy="669239"/>
          </a:xfrm>
          <a:prstGeom prst="rect">
            <a:avLst/>
          </a:prstGeom>
        </p:spPr>
      </p:pic>
      <p:pic>
        <p:nvPicPr>
          <p:cNvPr id="42" name="Picture 41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3313E944-7DCA-CC48-9C92-B0CF066B00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9454" y="4633364"/>
            <a:ext cx="760647" cy="669239"/>
          </a:xfrm>
          <a:prstGeom prst="rect">
            <a:avLst/>
          </a:prstGeom>
        </p:spPr>
      </p:pic>
      <p:pic>
        <p:nvPicPr>
          <p:cNvPr id="43" name="Picture 42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C970564D-9586-B64F-A3C3-E092F2BC0E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6045" y="4642286"/>
            <a:ext cx="760647" cy="669239"/>
          </a:xfrm>
          <a:prstGeom prst="rect">
            <a:avLst/>
          </a:prstGeom>
        </p:spPr>
      </p:pic>
      <p:pic>
        <p:nvPicPr>
          <p:cNvPr id="44" name="Picture 43" descr="A picture containing mirror&#10;&#10;Description automatically generated">
            <a:extLst>
              <a:ext uri="{FF2B5EF4-FFF2-40B4-BE49-F238E27FC236}">
                <a16:creationId xmlns:a16="http://schemas.microsoft.com/office/drawing/2014/main" id="{102B6CB5-AD75-2B44-BE0D-CC960670D8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02636" y="4661979"/>
            <a:ext cx="364496" cy="669239"/>
          </a:xfrm>
          <a:prstGeom prst="rect">
            <a:avLst/>
          </a:prstGeom>
        </p:spPr>
      </p:pic>
      <p:pic>
        <p:nvPicPr>
          <p:cNvPr id="45" name="Picture 44" descr="A close up of a device&#10;&#10;Description automatically generated">
            <a:extLst>
              <a:ext uri="{FF2B5EF4-FFF2-40B4-BE49-F238E27FC236}">
                <a16:creationId xmlns:a16="http://schemas.microsoft.com/office/drawing/2014/main" id="{39193170-4CB6-BD43-AFC3-5C7DA95B70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9454" y="5648648"/>
            <a:ext cx="311759" cy="596168"/>
          </a:xfrm>
          <a:prstGeom prst="rect">
            <a:avLst/>
          </a:prstGeom>
        </p:spPr>
      </p:pic>
      <p:pic>
        <p:nvPicPr>
          <p:cNvPr id="46" name="Picture 45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A884D6D3-D4F9-E748-B03D-56ECFF4B4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4062" y="5612113"/>
            <a:ext cx="760647" cy="669239"/>
          </a:xfrm>
          <a:prstGeom prst="rect">
            <a:avLst/>
          </a:prstGeom>
        </p:spPr>
      </p:pic>
      <p:pic>
        <p:nvPicPr>
          <p:cNvPr id="47" name="Picture 46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59957C6F-CBC0-044E-B23D-CA315691F1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3508" y="5618867"/>
            <a:ext cx="760647" cy="669239"/>
          </a:xfrm>
          <a:prstGeom prst="rect">
            <a:avLst/>
          </a:prstGeom>
        </p:spPr>
      </p:pic>
      <p:pic>
        <p:nvPicPr>
          <p:cNvPr id="48" name="Picture 47" descr="A close up of a device&#10;&#10;Description automatically generated">
            <a:extLst>
              <a:ext uri="{FF2B5EF4-FFF2-40B4-BE49-F238E27FC236}">
                <a16:creationId xmlns:a16="http://schemas.microsoft.com/office/drawing/2014/main" id="{BACE3AFC-E6F3-2946-85AF-06340D8BE6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5366" y="5673231"/>
            <a:ext cx="311759" cy="5961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FCE876C-DE51-4C41-A66B-220B34182E36}"/>
              </a:ext>
            </a:extLst>
          </p:cNvPr>
          <p:cNvSpPr txBox="1"/>
          <p:nvPr/>
        </p:nvSpPr>
        <p:spPr>
          <a:xfrm>
            <a:off x="8834155" y="1160473"/>
            <a:ext cx="2037045" cy="461665"/>
          </a:xfrm>
          <a:prstGeom prst="rect">
            <a:avLst/>
          </a:prstGeom>
          <a:solidFill>
            <a:srgbClr val="FF00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Music Audio 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09494EB-F6C8-5949-A8E5-D57315FE96B7}"/>
              </a:ext>
            </a:extLst>
          </p:cNvPr>
          <p:cNvSpPr txBox="1"/>
          <p:nvPr/>
        </p:nvSpPr>
        <p:spPr>
          <a:xfrm>
            <a:off x="8834155" y="1839663"/>
            <a:ext cx="2037045" cy="461665"/>
          </a:xfrm>
          <a:prstGeom prst="rect">
            <a:avLst/>
          </a:prstGeom>
          <a:solidFill>
            <a:srgbClr val="FF00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Music Audio 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B34E069-7D5A-124B-BFBC-66D27D3F0FBA}"/>
              </a:ext>
            </a:extLst>
          </p:cNvPr>
          <p:cNvSpPr txBox="1"/>
          <p:nvPr/>
        </p:nvSpPr>
        <p:spPr>
          <a:xfrm>
            <a:off x="8834154" y="2504693"/>
            <a:ext cx="2037045" cy="461665"/>
          </a:xfrm>
          <a:prstGeom prst="rect">
            <a:avLst/>
          </a:prstGeom>
          <a:solidFill>
            <a:srgbClr val="FF00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Music Audio 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3A530A2-D0A8-6240-9FFF-2EEC468DA64C}"/>
              </a:ext>
            </a:extLst>
          </p:cNvPr>
          <p:cNvSpPr txBox="1"/>
          <p:nvPr/>
        </p:nvSpPr>
        <p:spPr>
          <a:xfrm>
            <a:off x="8869902" y="3133084"/>
            <a:ext cx="2037045" cy="461665"/>
          </a:xfrm>
          <a:prstGeom prst="rect">
            <a:avLst/>
          </a:prstGeom>
          <a:solidFill>
            <a:srgbClr val="FF00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Music Audio 4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47125A9-85B3-9946-8D88-D25CD79A41F3}"/>
              </a:ext>
            </a:extLst>
          </p:cNvPr>
          <p:cNvSpPr txBox="1"/>
          <p:nvPr/>
        </p:nvSpPr>
        <p:spPr>
          <a:xfrm>
            <a:off x="8869901" y="3759365"/>
            <a:ext cx="2037045" cy="461665"/>
          </a:xfrm>
          <a:prstGeom prst="rect">
            <a:avLst/>
          </a:prstGeom>
          <a:solidFill>
            <a:srgbClr val="FF00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Music Audio 5</a:t>
            </a:r>
          </a:p>
        </p:txBody>
      </p:sp>
    </p:spTree>
    <p:extLst>
      <p:ext uri="{BB962C8B-B14F-4D97-AF65-F5344CB8AC3E}">
        <p14:creationId xmlns:p14="http://schemas.microsoft.com/office/powerpoint/2010/main" val="22779903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8167E06-DAEA-8343-AD12-369B40BC1E82}"/>
              </a:ext>
            </a:extLst>
          </p:cNvPr>
          <p:cNvSpPr/>
          <p:nvPr/>
        </p:nvSpPr>
        <p:spPr>
          <a:xfrm>
            <a:off x="6695704" y="2301839"/>
            <a:ext cx="72000" cy="251888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61C399-3232-D742-B78F-9F5AB7AE8384}"/>
              </a:ext>
            </a:extLst>
          </p:cNvPr>
          <p:cNvSpPr/>
          <p:nvPr/>
        </p:nvSpPr>
        <p:spPr>
          <a:xfrm>
            <a:off x="4714512" y="2303814"/>
            <a:ext cx="1981192" cy="1781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634C60-F6F8-0949-B441-4B33E7982C37}"/>
              </a:ext>
            </a:extLst>
          </p:cNvPr>
          <p:cNvSpPr txBox="1"/>
          <p:nvPr/>
        </p:nvSpPr>
        <p:spPr>
          <a:xfrm>
            <a:off x="249830" y="123285"/>
            <a:ext cx="11692340" cy="132343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However (magically), the beam actually drops down on the right-hand side and shortens a little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9DCA23D-38B1-2C4E-867F-0CF999CBE57B}"/>
              </a:ext>
            </a:extLst>
          </p:cNvPr>
          <p:cNvSpPr/>
          <p:nvPr/>
        </p:nvSpPr>
        <p:spPr>
          <a:xfrm>
            <a:off x="5900056" y="4522523"/>
            <a:ext cx="866898" cy="72439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FB235A6-315E-D94A-B7D5-DA2A0595452E}"/>
              </a:ext>
            </a:extLst>
          </p:cNvPr>
          <p:cNvSpPr/>
          <p:nvPr/>
        </p:nvSpPr>
        <p:spPr>
          <a:xfrm rot="14618058">
            <a:off x="6287685" y="2991441"/>
            <a:ext cx="1584000" cy="7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66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8167E06-DAEA-8343-AD12-369B40BC1E82}"/>
              </a:ext>
            </a:extLst>
          </p:cNvPr>
          <p:cNvSpPr/>
          <p:nvPr/>
        </p:nvSpPr>
        <p:spPr>
          <a:xfrm>
            <a:off x="6695704" y="2301839"/>
            <a:ext cx="72000" cy="251888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9DCA23D-38B1-2C4E-867F-0CF999CBE57B}"/>
              </a:ext>
            </a:extLst>
          </p:cNvPr>
          <p:cNvSpPr/>
          <p:nvPr/>
        </p:nvSpPr>
        <p:spPr>
          <a:xfrm>
            <a:off x="5900056" y="4522523"/>
            <a:ext cx="866898" cy="72439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FB235A6-315E-D94A-B7D5-DA2A0595452E}"/>
              </a:ext>
            </a:extLst>
          </p:cNvPr>
          <p:cNvSpPr/>
          <p:nvPr/>
        </p:nvSpPr>
        <p:spPr>
          <a:xfrm rot="14618058">
            <a:off x="6287685" y="2991441"/>
            <a:ext cx="1584000" cy="7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8626BB-6696-B44B-8E6C-115A84DD97C6}"/>
              </a:ext>
            </a:extLst>
          </p:cNvPr>
          <p:cNvSpPr txBox="1"/>
          <p:nvPr/>
        </p:nvSpPr>
        <p:spPr>
          <a:xfrm>
            <a:off x="249830" y="123285"/>
            <a:ext cx="11692340" cy="1446550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So, this is what a quaver looks like when not part of a pair:</a:t>
            </a:r>
            <a:endParaRPr lang="en-US" sz="4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654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F58626BB-6696-B44B-8E6C-115A84DD97C6}"/>
              </a:ext>
            </a:extLst>
          </p:cNvPr>
          <p:cNvSpPr txBox="1"/>
          <p:nvPr/>
        </p:nvSpPr>
        <p:spPr>
          <a:xfrm>
            <a:off x="249830" y="123285"/>
            <a:ext cx="6625983" cy="76944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So, we’ve moved from this:</a:t>
            </a:r>
            <a:endParaRPr lang="en-US" sz="4400" b="1" dirty="0">
              <a:solidFill>
                <a:srgbClr val="FFFF00"/>
              </a:solidFill>
            </a:endParaRPr>
          </a:p>
        </p:txBody>
      </p:sp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EA052560-C620-0D4B-AE30-4F715E2A29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2263" y="123285"/>
            <a:ext cx="1869620" cy="16000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A4EBB93-8F90-3C47-A3F9-6A14A7E31C3F}"/>
              </a:ext>
            </a:extLst>
          </p:cNvPr>
          <p:cNvSpPr txBox="1"/>
          <p:nvPr/>
        </p:nvSpPr>
        <p:spPr>
          <a:xfrm>
            <a:off x="4845581" y="2664760"/>
            <a:ext cx="2030232" cy="76944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To this:</a:t>
            </a:r>
            <a:endParaRPr lang="en-US" sz="4400" b="1" dirty="0">
              <a:solidFill>
                <a:srgbClr val="FFFF00"/>
              </a:solidFill>
            </a:endParaRPr>
          </a:p>
        </p:txBody>
      </p:sp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33C2CD2C-84AB-BF45-8840-6C89FD3F02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7073" y="1856674"/>
            <a:ext cx="1028289" cy="15723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CF76CDB-3F75-D547-AAB8-47431BDB2C78}"/>
              </a:ext>
            </a:extLst>
          </p:cNvPr>
          <p:cNvSpPr txBox="1"/>
          <p:nvPr/>
        </p:nvSpPr>
        <p:spPr>
          <a:xfrm>
            <a:off x="392113" y="3785049"/>
            <a:ext cx="6483700" cy="76944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But we’re not finished yet.</a:t>
            </a:r>
            <a:endParaRPr lang="en-US" sz="4400" b="1" dirty="0">
              <a:solidFill>
                <a:srgbClr val="FFFF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5469F1-2321-DD4E-B7B7-7C5A15F4B8DF}"/>
              </a:ext>
            </a:extLst>
          </p:cNvPr>
          <p:cNvSpPr txBox="1"/>
          <p:nvPr/>
        </p:nvSpPr>
        <p:spPr>
          <a:xfrm>
            <a:off x="392113" y="4868813"/>
            <a:ext cx="11325754" cy="144655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If we take a note out of a bar, What do we need to replace it with?</a:t>
            </a:r>
            <a:endParaRPr lang="en-US" sz="4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35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F58626BB-6696-B44B-8E6C-115A84DD97C6}"/>
              </a:ext>
            </a:extLst>
          </p:cNvPr>
          <p:cNvSpPr txBox="1"/>
          <p:nvPr/>
        </p:nvSpPr>
        <p:spPr>
          <a:xfrm>
            <a:off x="249830" y="123285"/>
            <a:ext cx="2205503" cy="1015663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</a:rPr>
              <a:t>A rest</a:t>
            </a:r>
            <a:endParaRPr lang="en-US" sz="6000" b="1" dirty="0">
              <a:solidFill>
                <a:srgbClr val="FFFF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4EBB93-8F90-3C47-A3F9-6A14A7E31C3F}"/>
              </a:ext>
            </a:extLst>
          </p:cNvPr>
          <p:cNvSpPr txBox="1"/>
          <p:nvPr/>
        </p:nvSpPr>
        <p:spPr>
          <a:xfrm>
            <a:off x="337464" y="1692557"/>
            <a:ext cx="11630715" cy="2123658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But we can’t use a crotchet rest       because it’s worth a full beat, and the note that we are replacing is worth half of a beat.</a:t>
            </a:r>
            <a:endParaRPr lang="en-US" sz="4400" b="1" dirty="0">
              <a:solidFill>
                <a:srgbClr val="FFFF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5E56664-743F-4A41-8DF8-A85929AB01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8860" y="1786080"/>
            <a:ext cx="432183" cy="62975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151E067-2606-4B42-BCE8-1197784ECB82}"/>
              </a:ext>
            </a:extLst>
          </p:cNvPr>
          <p:cNvSpPr txBox="1"/>
          <p:nvPr/>
        </p:nvSpPr>
        <p:spPr>
          <a:xfrm>
            <a:off x="337464" y="4442168"/>
            <a:ext cx="11325754" cy="144655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Any ideas what a half-beat quaver rest looks like?</a:t>
            </a:r>
            <a:endParaRPr lang="en-US" sz="4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58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C549498-A7FC-EA41-B0D6-78DFA772E9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3080" y="89079"/>
            <a:ext cx="623987" cy="11249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BBAF8C4-A42C-AE44-B481-40622805EFC5}"/>
              </a:ext>
            </a:extLst>
          </p:cNvPr>
          <p:cNvSpPr txBox="1"/>
          <p:nvPr/>
        </p:nvSpPr>
        <p:spPr>
          <a:xfrm>
            <a:off x="249830" y="122449"/>
            <a:ext cx="4203637" cy="1015663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</a:rPr>
              <a:t>Quaver rest:</a:t>
            </a:r>
            <a:endParaRPr lang="en-US" sz="6000" b="1" dirty="0">
              <a:solidFill>
                <a:srgbClr val="FFFF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CD6BF4-744F-1C40-8EF8-C0A7B571252B}"/>
              </a:ext>
            </a:extLst>
          </p:cNvPr>
          <p:cNvSpPr txBox="1"/>
          <p:nvPr/>
        </p:nvSpPr>
        <p:spPr>
          <a:xfrm>
            <a:off x="3105181" y="1491699"/>
            <a:ext cx="5981637" cy="76944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So, we started with this:</a:t>
            </a:r>
            <a:endParaRPr lang="en-US" sz="4400" b="1" dirty="0">
              <a:solidFill>
                <a:srgbClr val="FFFF00"/>
              </a:solidFill>
            </a:endParaRPr>
          </a:p>
        </p:txBody>
      </p:sp>
      <p:pic>
        <p:nvPicPr>
          <p:cNvPr id="6" name="Picture 5" descr="Shape&#10;&#10;Description automatically generated">
            <a:extLst>
              <a:ext uri="{FF2B5EF4-FFF2-40B4-BE49-F238E27FC236}">
                <a16:creationId xmlns:a16="http://schemas.microsoft.com/office/drawing/2014/main" id="{C2123E49-5B57-1949-A534-E2264DE66C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3463" y="1138112"/>
            <a:ext cx="1869620" cy="12999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0879E23-4A28-D944-B6D5-7AF213558FFF}"/>
              </a:ext>
            </a:extLst>
          </p:cNvPr>
          <p:cNvSpPr txBox="1"/>
          <p:nvPr/>
        </p:nvSpPr>
        <p:spPr>
          <a:xfrm>
            <a:off x="3117945" y="3248551"/>
            <a:ext cx="5968873" cy="76944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Took out the 1</a:t>
            </a:r>
            <a:r>
              <a:rPr lang="en-US" sz="4400" b="1" baseline="30000" dirty="0">
                <a:solidFill>
                  <a:schemeClr val="bg1"/>
                </a:solidFill>
              </a:rPr>
              <a:t>st</a:t>
            </a:r>
            <a:r>
              <a:rPr lang="en-US" sz="4400" b="1" dirty="0">
                <a:solidFill>
                  <a:schemeClr val="bg1"/>
                </a:solidFill>
              </a:rPr>
              <a:t> quaver:</a:t>
            </a:r>
            <a:endParaRPr lang="en-US" sz="4400" b="1" dirty="0">
              <a:solidFill>
                <a:srgbClr val="FFFF00"/>
              </a:solidFill>
            </a:endParaRPr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5DDDAC54-4153-6245-9EEB-69FDAD29D3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24407" y="2890551"/>
            <a:ext cx="1028289" cy="12774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4677DE-531A-9B4B-BD78-F55FAFBE575D}"/>
              </a:ext>
            </a:extLst>
          </p:cNvPr>
          <p:cNvSpPr txBox="1"/>
          <p:nvPr/>
        </p:nvSpPr>
        <p:spPr>
          <a:xfrm>
            <a:off x="3105181" y="5089510"/>
            <a:ext cx="5968873" cy="76944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Replaced it with a rest:</a:t>
            </a:r>
            <a:endParaRPr lang="en-US" sz="4400" b="1" dirty="0">
              <a:solidFill>
                <a:srgbClr val="FFFF00"/>
              </a:solidFill>
            </a:endParaRPr>
          </a:p>
        </p:txBody>
      </p:sp>
      <p:pic>
        <p:nvPicPr>
          <p:cNvPr id="10" name="Picture 9" descr="Shape&#10;&#10;Description automatically generated">
            <a:extLst>
              <a:ext uri="{FF2B5EF4-FFF2-40B4-BE49-F238E27FC236}">
                <a16:creationId xmlns:a16="http://schemas.microsoft.com/office/drawing/2014/main" id="{1EF759C9-852F-B841-B24A-5957341C29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24407" y="4767032"/>
            <a:ext cx="1028289" cy="12774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AC51436-5E87-8C49-9F72-C6F21FFFB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6078" y="4981580"/>
            <a:ext cx="494295" cy="891124"/>
          </a:xfrm>
          <a:prstGeom prst="rect">
            <a:avLst/>
          </a:prstGeom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233AA7B0-8A19-854C-8C08-37CBE877EA2B}"/>
              </a:ext>
            </a:extLst>
          </p:cNvPr>
          <p:cNvSpPr/>
          <p:nvPr/>
        </p:nvSpPr>
        <p:spPr>
          <a:xfrm>
            <a:off x="9723463" y="1060252"/>
            <a:ext cx="1869620" cy="1503799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A7C8AB7-937E-E34D-928C-4B5571A1B06E}"/>
              </a:ext>
            </a:extLst>
          </p:cNvPr>
          <p:cNvSpPr/>
          <p:nvPr/>
        </p:nvSpPr>
        <p:spPr>
          <a:xfrm>
            <a:off x="9723463" y="2784965"/>
            <a:ext cx="1869620" cy="1503799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EB09DCD-9D7D-E844-BFA0-B872563EA8F1}"/>
              </a:ext>
            </a:extLst>
          </p:cNvPr>
          <p:cNvSpPr/>
          <p:nvPr/>
        </p:nvSpPr>
        <p:spPr>
          <a:xfrm>
            <a:off x="9730670" y="4653868"/>
            <a:ext cx="1869620" cy="1503799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41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2" grpId="0" animBg="1"/>
      <p:bldP spid="13" grpId="0" animBg="1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868F8EF9-6D86-AC49-B9EA-5BABB8185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155" y="1772203"/>
            <a:ext cx="1134822" cy="850120"/>
          </a:xfrm>
          <a:prstGeom prst="rect">
            <a:avLst/>
          </a:prstGeom>
        </p:spPr>
      </p:pic>
      <p:pic>
        <p:nvPicPr>
          <p:cNvPr id="19" name="Picture 18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066EDD10-4922-8B49-AC1F-F35FA1C7D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264" y="1847540"/>
            <a:ext cx="1362282" cy="77478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7249780-4F70-1541-BB44-BC002741B3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88" r="1" b="12847"/>
          <a:stretch/>
        </p:blipFill>
        <p:spPr>
          <a:xfrm>
            <a:off x="10791356" y="1872288"/>
            <a:ext cx="458559" cy="745818"/>
          </a:xfrm>
          <a:prstGeom prst="rect">
            <a:avLst/>
          </a:prstGeom>
        </p:spPr>
      </p:pic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75D135E1-BE6C-BE4F-8535-2622995769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0720" y="1772203"/>
            <a:ext cx="444558" cy="85012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A876671-5DC6-4843-89D6-BD5C5B82AB23}"/>
              </a:ext>
            </a:extLst>
          </p:cNvPr>
          <p:cNvSpPr txBox="1"/>
          <p:nvPr/>
        </p:nvSpPr>
        <p:spPr>
          <a:xfrm>
            <a:off x="80695" y="86358"/>
            <a:ext cx="5845972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So, let’s take out those </a:t>
            </a:r>
            <a:r>
              <a:rPr lang="en-US" sz="3200" b="1" dirty="0">
                <a:solidFill>
                  <a:srgbClr val="FFFF00"/>
                </a:solidFill>
              </a:rPr>
              <a:t>ON-</a:t>
            </a:r>
            <a:r>
              <a:rPr lang="en-US" sz="3200" b="1" dirty="0">
                <a:solidFill>
                  <a:schemeClr val="bg1"/>
                </a:solidFill>
              </a:rPr>
              <a:t>beats</a:t>
            </a:r>
            <a:endParaRPr lang="en-US" sz="3200" b="1" dirty="0">
              <a:solidFill>
                <a:srgbClr val="FFFF00"/>
              </a:solidFill>
            </a:endParaRPr>
          </a:p>
        </p:txBody>
      </p:sp>
      <p:pic>
        <p:nvPicPr>
          <p:cNvPr id="25" name="Picture 24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F0D2F0DF-A081-DD4A-90FC-BCEC15DD1D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5878" y="1775223"/>
            <a:ext cx="1134822" cy="850120"/>
          </a:xfrm>
          <a:prstGeom prst="rect">
            <a:avLst/>
          </a:prstGeom>
        </p:spPr>
      </p:pic>
      <p:pic>
        <p:nvPicPr>
          <p:cNvPr id="26" name="Picture 25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9FBFEDE6-EF26-B74D-839C-9FA6E9A236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3600" y="1832376"/>
            <a:ext cx="1092400" cy="791842"/>
          </a:xfrm>
          <a:prstGeom prst="rect">
            <a:avLst/>
          </a:prstGeom>
        </p:spPr>
      </p:pic>
      <p:pic>
        <p:nvPicPr>
          <p:cNvPr id="27" name="Picture 26" descr="A picture containing table&#10;&#10;Description automatically generated">
            <a:extLst>
              <a:ext uri="{FF2B5EF4-FFF2-40B4-BE49-F238E27FC236}">
                <a16:creationId xmlns:a16="http://schemas.microsoft.com/office/drawing/2014/main" id="{00851E0A-587D-934B-A08C-FB48274AB71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682"/>
          <a:stretch/>
        </p:blipFill>
        <p:spPr>
          <a:xfrm>
            <a:off x="7897478" y="1876506"/>
            <a:ext cx="1092400" cy="745818"/>
          </a:xfrm>
          <a:prstGeom prst="rect">
            <a:avLst/>
          </a:prstGeom>
        </p:spPr>
      </p:pic>
      <p:pic>
        <p:nvPicPr>
          <p:cNvPr id="28" name="Picture 27" descr="A close up of a device&#10;&#10;Description automatically generated">
            <a:extLst>
              <a:ext uri="{FF2B5EF4-FFF2-40B4-BE49-F238E27FC236}">
                <a16:creationId xmlns:a16="http://schemas.microsoft.com/office/drawing/2014/main" id="{F00B75AD-8A6B-9B46-9470-12EF176DB8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3205" y="1772203"/>
            <a:ext cx="444558" cy="8501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51805A-2D63-D942-B8AA-9FFEB1B6F768}"/>
              </a:ext>
            </a:extLst>
          </p:cNvPr>
          <p:cNvSpPr txBox="1"/>
          <p:nvPr/>
        </p:nvSpPr>
        <p:spPr>
          <a:xfrm>
            <a:off x="730998" y="1067754"/>
            <a:ext cx="11353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1 </a:t>
            </a:r>
            <a:r>
              <a:rPr lang="en-US" sz="3600" b="1" dirty="0">
                <a:solidFill>
                  <a:schemeClr val="bg1"/>
                </a:solidFill>
              </a:rPr>
              <a:t>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2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00B050"/>
                </a:solidFill>
              </a:rPr>
              <a:t>3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4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00B050"/>
                </a:solidFill>
              </a:rPr>
              <a:t>1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2</a:t>
            </a:r>
            <a:r>
              <a:rPr lang="en-US" sz="3600" b="1" dirty="0">
                <a:solidFill>
                  <a:schemeClr val="bg1"/>
                </a:solidFill>
              </a:rPr>
              <a:t>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  </a:t>
            </a:r>
            <a:r>
              <a:rPr lang="en-US" sz="3600" b="1" dirty="0">
                <a:solidFill>
                  <a:srgbClr val="00B050"/>
                </a:solidFill>
              </a:rPr>
              <a:t>3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 </a:t>
            </a:r>
            <a:r>
              <a:rPr lang="en-US" sz="3600" b="1" dirty="0">
                <a:solidFill>
                  <a:srgbClr val="00B050"/>
                </a:solidFill>
              </a:rPr>
              <a:t>4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6B647CD-A676-224A-A6D1-EBCFF65F498E}"/>
              </a:ext>
            </a:extLst>
          </p:cNvPr>
          <p:cNvSpPr txBox="1"/>
          <p:nvPr/>
        </p:nvSpPr>
        <p:spPr>
          <a:xfrm>
            <a:off x="79024" y="1669250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1321011-6ECD-1447-82FF-D2BA94D2B389}"/>
              </a:ext>
            </a:extLst>
          </p:cNvPr>
          <p:cNvSpPr txBox="1"/>
          <p:nvPr/>
        </p:nvSpPr>
        <p:spPr>
          <a:xfrm>
            <a:off x="80904" y="2141211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4F70EC-A13A-3A40-8B3C-763608B1655A}"/>
              </a:ext>
            </a:extLst>
          </p:cNvPr>
          <p:cNvSpPr/>
          <p:nvPr/>
        </p:nvSpPr>
        <p:spPr>
          <a:xfrm>
            <a:off x="6299196" y="1872288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45D302E-E019-EE43-9B82-3B5442BAAAD7}"/>
              </a:ext>
            </a:extLst>
          </p:cNvPr>
          <p:cNvSpPr/>
          <p:nvPr/>
        </p:nvSpPr>
        <p:spPr>
          <a:xfrm>
            <a:off x="12056515" y="1889224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7855FDD-9067-6B46-9A8A-7ECB15295DC2}"/>
              </a:ext>
            </a:extLst>
          </p:cNvPr>
          <p:cNvSpPr/>
          <p:nvPr/>
        </p:nvSpPr>
        <p:spPr>
          <a:xfrm>
            <a:off x="719123" y="2379316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2D049E2-C8BA-4447-BE41-686618242C85}"/>
              </a:ext>
            </a:extLst>
          </p:cNvPr>
          <p:cNvSpPr/>
          <p:nvPr/>
        </p:nvSpPr>
        <p:spPr>
          <a:xfrm>
            <a:off x="2213957" y="2399673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FCB9F3-E22B-2E4F-9A2A-EBEDA6A2162A}"/>
              </a:ext>
            </a:extLst>
          </p:cNvPr>
          <p:cNvSpPr/>
          <p:nvPr/>
        </p:nvSpPr>
        <p:spPr>
          <a:xfrm>
            <a:off x="3581334" y="2372529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A30870E-53CA-AA48-A285-09CA024310A0}"/>
              </a:ext>
            </a:extLst>
          </p:cNvPr>
          <p:cNvSpPr/>
          <p:nvPr/>
        </p:nvSpPr>
        <p:spPr>
          <a:xfrm>
            <a:off x="5071234" y="2381963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9B53C63-8D1E-0E48-8A2A-93ED55A34986}"/>
              </a:ext>
            </a:extLst>
          </p:cNvPr>
          <p:cNvSpPr/>
          <p:nvPr/>
        </p:nvSpPr>
        <p:spPr>
          <a:xfrm>
            <a:off x="6413289" y="2399673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982F09D-A45D-ED44-A8F4-FF4D90DA9501}"/>
              </a:ext>
            </a:extLst>
          </p:cNvPr>
          <p:cNvSpPr/>
          <p:nvPr/>
        </p:nvSpPr>
        <p:spPr>
          <a:xfrm>
            <a:off x="7907695" y="2372529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AC30A0C-1E81-4349-B60E-FE4DE88BC331}"/>
              </a:ext>
            </a:extLst>
          </p:cNvPr>
          <p:cNvSpPr/>
          <p:nvPr/>
        </p:nvSpPr>
        <p:spPr>
          <a:xfrm>
            <a:off x="9302933" y="2391191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1F1A11E-76D1-3646-9521-8D83C777A14A}"/>
              </a:ext>
            </a:extLst>
          </p:cNvPr>
          <p:cNvSpPr/>
          <p:nvPr/>
        </p:nvSpPr>
        <p:spPr>
          <a:xfrm>
            <a:off x="1417057" y="2375923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9DD1097-81EF-3649-9B5B-02B4A1B95068}"/>
              </a:ext>
            </a:extLst>
          </p:cNvPr>
          <p:cNvSpPr/>
          <p:nvPr/>
        </p:nvSpPr>
        <p:spPr>
          <a:xfrm>
            <a:off x="4264634" y="2372529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C2840D1-A10E-FD4C-A977-F8B43289D09A}"/>
              </a:ext>
            </a:extLst>
          </p:cNvPr>
          <p:cNvSpPr/>
          <p:nvPr/>
        </p:nvSpPr>
        <p:spPr>
          <a:xfrm>
            <a:off x="5761837" y="2391191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4565D1F-0EB6-7A4D-950D-B90730F8040E}"/>
              </a:ext>
            </a:extLst>
          </p:cNvPr>
          <p:cNvSpPr/>
          <p:nvPr/>
        </p:nvSpPr>
        <p:spPr>
          <a:xfrm>
            <a:off x="7075661" y="2402365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2717A49-E844-0740-883F-881DD980DD2D}"/>
              </a:ext>
            </a:extLst>
          </p:cNvPr>
          <p:cNvSpPr/>
          <p:nvPr/>
        </p:nvSpPr>
        <p:spPr>
          <a:xfrm>
            <a:off x="8358271" y="2379315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A59BFC9-A2AC-D643-A52A-14F529471769}"/>
              </a:ext>
            </a:extLst>
          </p:cNvPr>
          <p:cNvSpPr/>
          <p:nvPr/>
        </p:nvSpPr>
        <p:spPr>
          <a:xfrm>
            <a:off x="588232" y="2241906"/>
            <a:ext cx="564879" cy="501732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C3B7C96-C095-2341-B8C1-5F6D9799B276}"/>
              </a:ext>
            </a:extLst>
          </p:cNvPr>
          <p:cNvSpPr/>
          <p:nvPr/>
        </p:nvSpPr>
        <p:spPr>
          <a:xfrm>
            <a:off x="3432627" y="2241906"/>
            <a:ext cx="564879" cy="501732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DB7FAD42-9A34-EC4A-83F1-CDA1CB5FB857}"/>
              </a:ext>
            </a:extLst>
          </p:cNvPr>
          <p:cNvSpPr/>
          <p:nvPr/>
        </p:nvSpPr>
        <p:spPr>
          <a:xfrm>
            <a:off x="7747984" y="2223437"/>
            <a:ext cx="564879" cy="501732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73756D59-E5FC-C649-8EAC-8F47F811D9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7133" y="4082729"/>
            <a:ext cx="1362282" cy="774783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336D9729-D68B-BC4A-B839-86F5A4D553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88" r="1" b="12847"/>
          <a:stretch/>
        </p:blipFill>
        <p:spPr>
          <a:xfrm>
            <a:off x="10825225" y="4107477"/>
            <a:ext cx="458559" cy="745818"/>
          </a:xfrm>
          <a:prstGeom prst="rect">
            <a:avLst/>
          </a:prstGeom>
        </p:spPr>
      </p:pic>
      <p:pic>
        <p:nvPicPr>
          <p:cNvPr id="47" name="Picture 46" descr="A close up of a device&#10;&#10;Description automatically generated">
            <a:extLst>
              <a:ext uri="{FF2B5EF4-FFF2-40B4-BE49-F238E27FC236}">
                <a16:creationId xmlns:a16="http://schemas.microsoft.com/office/drawing/2014/main" id="{5D0F8A3F-87D7-984B-A626-ECEFF2DB58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4589" y="4007392"/>
            <a:ext cx="444558" cy="850120"/>
          </a:xfrm>
          <a:prstGeom prst="rect">
            <a:avLst/>
          </a:prstGeom>
        </p:spPr>
      </p:pic>
      <p:pic>
        <p:nvPicPr>
          <p:cNvPr id="49" name="Picture 48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371332A9-28B5-6045-B6B1-2BA827EE0D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7469" y="4067565"/>
            <a:ext cx="1092400" cy="791842"/>
          </a:xfrm>
          <a:prstGeom prst="rect">
            <a:avLst/>
          </a:prstGeom>
        </p:spPr>
      </p:pic>
      <p:pic>
        <p:nvPicPr>
          <p:cNvPr id="51" name="Picture 50" descr="A close up of a device&#10;&#10;Description automatically generated">
            <a:extLst>
              <a:ext uri="{FF2B5EF4-FFF2-40B4-BE49-F238E27FC236}">
                <a16:creationId xmlns:a16="http://schemas.microsoft.com/office/drawing/2014/main" id="{D3C371F0-AFB5-CE4F-9A71-5928E4C718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7074" y="4007392"/>
            <a:ext cx="444558" cy="850120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9CEC2BCC-D354-1A4E-9387-4996E9462260}"/>
              </a:ext>
            </a:extLst>
          </p:cNvPr>
          <p:cNvSpPr txBox="1"/>
          <p:nvPr/>
        </p:nvSpPr>
        <p:spPr>
          <a:xfrm>
            <a:off x="764867" y="3302943"/>
            <a:ext cx="11353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1 </a:t>
            </a:r>
            <a:r>
              <a:rPr lang="en-US" sz="3600" b="1" dirty="0">
                <a:solidFill>
                  <a:schemeClr val="bg1"/>
                </a:solidFill>
              </a:rPr>
              <a:t>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2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00B050"/>
                </a:solidFill>
              </a:rPr>
              <a:t>3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4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00B050"/>
                </a:solidFill>
              </a:rPr>
              <a:t>1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2</a:t>
            </a:r>
            <a:r>
              <a:rPr lang="en-US" sz="3600" b="1" dirty="0">
                <a:solidFill>
                  <a:schemeClr val="bg1"/>
                </a:solidFill>
              </a:rPr>
              <a:t>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  </a:t>
            </a:r>
            <a:r>
              <a:rPr lang="en-US" sz="3600" b="1" dirty="0">
                <a:solidFill>
                  <a:srgbClr val="00B050"/>
                </a:solidFill>
              </a:rPr>
              <a:t>3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 </a:t>
            </a:r>
            <a:r>
              <a:rPr lang="en-US" sz="3600" b="1" dirty="0">
                <a:solidFill>
                  <a:srgbClr val="00B050"/>
                </a:solidFill>
              </a:rPr>
              <a:t>4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6B853AF-BEDF-704C-82C9-36DBAF9110C0}"/>
              </a:ext>
            </a:extLst>
          </p:cNvPr>
          <p:cNvSpPr txBox="1"/>
          <p:nvPr/>
        </p:nvSpPr>
        <p:spPr>
          <a:xfrm>
            <a:off x="112893" y="3904439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5775FD7-0ECC-B04C-9ED2-C708394E7C5E}"/>
              </a:ext>
            </a:extLst>
          </p:cNvPr>
          <p:cNvSpPr txBox="1"/>
          <p:nvPr/>
        </p:nvSpPr>
        <p:spPr>
          <a:xfrm>
            <a:off x="114773" y="4376400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9C217D5-19CD-934A-B2DC-593D02952A4C}"/>
              </a:ext>
            </a:extLst>
          </p:cNvPr>
          <p:cNvSpPr/>
          <p:nvPr/>
        </p:nvSpPr>
        <p:spPr>
          <a:xfrm>
            <a:off x="6333065" y="4107477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2B65D5B-CF8B-7E46-8B9A-6236A28AEBE5}"/>
              </a:ext>
            </a:extLst>
          </p:cNvPr>
          <p:cNvSpPr/>
          <p:nvPr/>
        </p:nvSpPr>
        <p:spPr>
          <a:xfrm>
            <a:off x="12090384" y="4124413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BF831782-DD2D-0144-A731-4CC67726665E}"/>
              </a:ext>
            </a:extLst>
          </p:cNvPr>
          <p:cNvSpPr/>
          <p:nvPr/>
        </p:nvSpPr>
        <p:spPr>
          <a:xfrm>
            <a:off x="2247826" y="4634862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E29E21F5-5160-4B44-9DEC-1C93B07F78E2}"/>
              </a:ext>
            </a:extLst>
          </p:cNvPr>
          <p:cNvSpPr/>
          <p:nvPr/>
        </p:nvSpPr>
        <p:spPr>
          <a:xfrm>
            <a:off x="5105103" y="4617152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D6B6708-1586-A646-A9F9-8C9D40797D31}"/>
              </a:ext>
            </a:extLst>
          </p:cNvPr>
          <p:cNvSpPr/>
          <p:nvPr/>
        </p:nvSpPr>
        <p:spPr>
          <a:xfrm>
            <a:off x="6447158" y="4634862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64FE7806-6C8C-7541-8BD7-A3B124DA13B9}"/>
              </a:ext>
            </a:extLst>
          </p:cNvPr>
          <p:cNvSpPr/>
          <p:nvPr/>
        </p:nvSpPr>
        <p:spPr>
          <a:xfrm>
            <a:off x="9336802" y="4626380"/>
            <a:ext cx="290280" cy="22691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C1258E4E-D633-4D4D-9E7B-5A6E78046A7B}"/>
              </a:ext>
            </a:extLst>
          </p:cNvPr>
          <p:cNvSpPr/>
          <p:nvPr/>
        </p:nvSpPr>
        <p:spPr>
          <a:xfrm>
            <a:off x="5795706" y="4626380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2300F08-D5A2-3A46-9619-5BE46CC1BB8A}"/>
              </a:ext>
            </a:extLst>
          </p:cNvPr>
          <p:cNvSpPr/>
          <p:nvPr/>
        </p:nvSpPr>
        <p:spPr>
          <a:xfrm>
            <a:off x="7109530" y="4637554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2" name="Picture 71" descr="Shape&#10;&#10;Description automatically generated">
            <a:extLst>
              <a:ext uri="{FF2B5EF4-FFF2-40B4-BE49-F238E27FC236}">
                <a16:creationId xmlns:a16="http://schemas.microsoft.com/office/drawing/2014/main" id="{1C7F5491-9101-1547-A996-43ED6D66E4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05732" y="3996812"/>
            <a:ext cx="718680" cy="892834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4C003A05-5F53-A741-8779-467CC56832B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6708" y="4234019"/>
            <a:ext cx="304590" cy="549120"/>
          </a:xfrm>
          <a:prstGeom prst="rect">
            <a:avLst/>
          </a:prstGeom>
        </p:spPr>
      </p:pic>
      <p:pic>
        <p:nvPicPr>
          <p:cNvPr id="74" name="Picture 73" descr="Shape&#10;&#10;Description automatically generated">
            <a:extLst>
              <a:ext uri="{FF2B5EF4-FFF2-40B4-BE49-F238E27FC236}">
                <a16:creationId xmlns:a16="http://schemas.microsoft.com/office/drawing/2014/main" id="{174FAC28-F76D-C640-B5F8-AF7EC4E62F7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82164" y="4014025"/>
            <a:ext cx="718680" cy="892834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7E5D6EBC-9612-ED4C-BB28-D5BBC800E84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23140" y="4251232"/>
            <a:ext cx="304590" cy="549120"/>
          </a:xfrm>
          <a:prstGeom prst="rect">
            <a:avLst/>
          </a:prstGeom>
        </p:spPr>
      </p:pic>
      <p:pic>
        <p:nvPicPr>
          <p:cNvPr id="76" name="Picture 75" descr="A picture containing table&#10;&#10;Description automatically generated">
            <a:extLst>
              <a:ext uri="{FF2B5EF4-FFF2-40B4-BE49-F238E27FC236}">
                <a16:creationId xmlns:a16="http://schemas.microsoft.com/office/drawing/2014/main" id="{D1F5C955-32EF-D94B-865B-2352BA2E632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1247" t="2682" r="934"/>
          <a:stretch/>
        </p:blipFill>
        <p:spPr>
          <a:xfrm>
            <a:off x="8312863" y="4161041"/>
            <a:ext cx="631607" cy="745818"/>
          </a:xfrm>
          <a:prstGeom prst="rect">
            <a:avLst/>
          </a:prstGeom>
        </p:spPr>
      </p:pic>
      <p:sp>
        <p:nvSpPr>
          <p:cNvPr id="77" name="Oval 76">
            <a:extLst>
              <a:ext uri="{FF2B5EF4-FFF2-40B4-BE49-F238E27FC236}">
                <a16:creationId xmlns:a16="http://schemas.microsoft.com/office/drawing/2014/main" id="{004D1E0C-329D-F645-8BCD-DCE032BB294D}"/>
              </a:ext>
            </a:extLst>
          </p:cNvPr>
          <p:cNvSpPr/>
          <p:nvPr/>
        </p:nvSpPr>
        <p:spPr>
          <a:xfrm>
            <a:off x="8323080" y="4663850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7AD8B2-58ED-1749-AC0A-B8D58C413DA9}"/>
              </a:ext>
            </a:extLst>
          </p:cNvPr>
          <p:cNvSpPr/>
          <p:nvPr/>
        </p:nvSpPr>
        <p:spPr>
          <a:xfrm>
            <a:off x="8244920" y="4161043"/>
            <a:ext cx="317289" cy="2269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05166416-A90E-4944-B7C2-DDC1C711CB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54209" y="4289159"/>
            <a:ext cx="304590" cy="54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31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F58626BB-6696-B44B-8E6C-115A84DD97C6}"/>
              </a:ext>
            </a:extLst>
          </p:cNvPr>
          <p:cNvSpPr txBox="1"/>
          <p:nvPr/>
        </p:nvSpPr>
        <p:spPr>
          <a:xfrm>
            <a:off x="2254560" y="168127"/>
            <a:ext cx="4051237" cy="76944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Notice that this:</a:t>
            </a:r>
            <a:endParaRPr lang="en-US" sz="4400" b="1" dirty="0">
              <a:solidFill>
                <a:srgbClr val="FFFF00"/>
              </a:solidFill>
            </a:endParaRPr>
          </a:p>
        </p:txBody>
      </p:sp>
      <p:pic>
        <p:nvPicPr>
          <p:cNvPr id="4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1AA0FC83-00A6-E849-9CA7-2064F3089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7245" y="168127"/>
            <a:ext cx="2258167" cy="133815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35FCCEB-8C25-3B42-A706-5CD8C3D50C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7783" y="2671948"/>
            <a:ext cx="466820" cy="841591"/>
          </a:xfrm>
          <a:prstGeom prst="rect">
            <a:avLst/>
          </a:prstGeom>
        </p:spPr>
      </p:pic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F5ABD2B0-3579-8B48-A243-B3543C3ADD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1358" y="2393799"/>
            <a:ext cx="1150720" cy="126224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1A1320F-98B2-EA49-9521-4A868FE219C2}"/>
              </a:ext>
            </a:extLst>
          </p:cNvPr>
          <p:cNvSpPr txBox="1"/>
          <p:nvPr/>
        </p:nvSpPr>
        <p:spPr>
          <a:xfrm>
            <a:off x="249829" y="2279911"/>
            <a:ext cx="6055968" cy="1446550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(with the </a:t>
            </a:r>
            <a:r>
              <a:rPr lang="en-US" sz="4400" b="1" dirty="0">
                <a:solidFill>
                  <a:srgbClr val="FFFF00"/>
                </a:solidFill>
              </a:rPr>
              <a:t>ON-</a:t>
            </a:r>
            <a:r>
              <a:rPr lang="en-US" sz="4400" b="1" dirty="0">
                <a:solidFill>
                  <a:schemeClr val="bg1"/>
                </a:solidFill>
              </a:rPr>
              <a:t>beat removed) becomes this:</a:t>
            </a:r>
            <a:endParaRPr lang="en-US" sz="4400" b="1" dirty="0">
              <a:solidFill>
                <a:srgbClr val="FFFF00"/>
              </a:solidFill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09094CED-B105-2A48-94B2-7BD197A56EC0}"/>
              </a:ext>
            </a:extLst>
          </p:cNvPr>
          <p:cNvSpPr/>
          <p:nvPr/>
        </p:nvSpPr>
        <p:spPr>
          <a:xfrm>
            <a:off x="7107244" y="85302"/>
            <a:ext cx="2393015" cy="1503799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64B0C52D-21DB-D744-8A47-A2E59F778C7F}"/>
              </a:ext>
            </a:extLst>
          </p:cNvPr>
          <p:cNvSpPr/>
          <p:nvPr/>
        </p:nvSpPr>
        <p:spPr>
          <a:xfrm>
            <a:off x="7124005" y="2293343"/>
            <a:ext cx="2393015" cy="1503799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266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3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2A29BD4-D6E2-5342-A16D-9FE43C07194E}"/>
              </a:ext>
            </a:extLst>
          </p:cNvPr>
          <p:cNvSpPr txBox="1"/>
          <p:nvPr/>
        </p:nvSpPr>
        <p:spPr>
          <a:xfrm>
            <a:off x="296202" y="159067"/>
            <a:ext cx="11599596" cy="1919116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noAutofit/>
          </a:bodyPr>
          <a:lstStyle/>
          <a:p>
            <a:r>
              <a:rPr lang="en-US" sz="3200" b="1" dirty="0"/>
              <a:t>TASK: Add syncopation to the following rhythms by removing two, three, or four </a:t>
            </a:r>
            <a:r>
              <a:rPr lang="en-US" sz="3200" b="1" dirty="0">
                <a:solidFill>
                  <a:schemeClr val="accent1"/>
                </a:solidFill>
              </a:rPr>
              <a:t>ON-beat notes</a:t>
            </a:r>
            <a:r>
              <a:rPr lang="en-US" sz="3200" b="1" dirty="0"/>
              <a:t>.</a:t>
            </a:r>
          </a:p>
          <a:p>
            <a:endParaRPr lang="en-US" b="1" dirty="0">
              <a:solidFill>
                <a:srgbClr val="002060"/>
              </a:solidFill>
            </a:endParaRPr>
          </a:p>
          <a:p>
            <a:r>
              <a:rPr lang="en-US" sz="3200" b="1" dirty="0">
                <a:solidFill>
                  <a:srgbClr val="002060"/>
                </a:solidFill>
              </a:rPr>
              <a:t>Remember: </a:t>
            </a:r>
            <a:r>
              <a:rPr lang="en-US" sz="3200" b="1" dirty="0"/>
              <a:t>Don’t remove any semiquavers</a:t>
            </a:r>
          </a:p>
        </p:txBody>
      </p:sp>
      <p:pic>
        <p:nvPicPr>
          <p:cNvPr id="4" name="Picture 3" descr="A close up of a device&#10;&#10;Description automatically generated">
            <a:extLst>
              <a:ext uri="{FF2B5EF4-FFF2-40B4-BE49-F238E27FC236}">
                <a16:creationId xmlns:a16="http://schemas.microsoft.com/office/drawing/2014/main" id="{B97D531D-5411-4247-B8AF-5E7DB46CF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8168" y="2862877"/>
            <a:ext cx="335681" cy="641915"/>
          </a:xfrm>
          <a:prstGeom prst="rect">
            <a:avLst/>
          </a:prstGeom>
        </p:spPr>
      </p:pic>
      <p:pic>
        <p:nvPicPr>
          <p:cNvPr id="6" name="Picture 5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46EDED48-0C2B-2249-8D94-CE8BE6B130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862" y="2862878"/>
            <a:ext cx="856891" cy="641915"/>
          </a:xfrm>
          <a:prstGeom prst="rect">
            <a:avLst/>
          </a:prstGeom>
        </p:spPr>
      </p:pic>
      <p:pic>
        <p:nvPicPr>
          <p:cNvPr id="7" name="Picture 6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AE2CE930-1146-494A-BCFA-BC34413024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7016" y="2919762"/>
            <a:ext cx="1028644" cy="585030"/>
          </a:xfrm>
          <a:prstGeom prst="rect">
            <a:avLst/>
          </a:prstGeom>
        </p:spPr>
      </p:pic>
      <p:pic>
        <p:nvPicPr>
          <p:cNvPr id="8" name="Picture 7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502DC4E2-C7E6-3240-876E-1517DA39F8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5703" y="2891911"/>
            <a:ext cx="868786" cy="629752"/>
          </a:xfrm>
          <a:prstGeom prst="rect">
            <a:avLst/>
          </a:prstGeom>
        </p:spPr>
      </p:pic>
      <p:pic>
        <p:nvPicPr>
          <p:cNvPr id="9" name="Picture 8" descr="A picture containing table&#10;&#10;Description automatically generated">
            <a:extLst>
              <a:ext uri="{FF2B5EF4-FFF2-40B4-BE49-F238E27FC236}">
                <a16:creationId xmlns:a16="http://schemas.microsoft.com/office/drawing/2014/main" id="{1E24A3D6-1B5E-1544-ABD0-578D0DB6CF8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2581264" y="2930824"/>
            <a:ext cx="746035" cy="5908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39C4175-93FA-E54F-A6C2-7604D14612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24704" y="2891910"/>
            <a:ext cx="432183" cy="6297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8B3D6AB-FE41-7048-895A-DEF4FC003443}"/>
              </a:ext>
            </a:extLst>
          </p:cNvPr>
          <p:cNvSpPr txBox="1"/>
          <p:nvPr/>
        </p:nvSpPr>
        <p:spPr>
          <a:xfrm>
            <a:off x="355577" y="2677812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B92AE5-8788-274D-A559-F64A3FC1E711}"/>
              </a:ext>
            </a:extLst>
          </p:cNvPr>
          <p:cNvSpPr txBox="1"/>
          <p:nvPr/>
        </p:nvSpPr>
        <p:spPr>
          <a:xfrm>
            <a:off x="362515" y="3098973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AFF1A47-8AAB-424C-8D1E-DF38806EF21D}"/>
              </a:ext>
            </a:extLst>
          </p:cNvPr>
          <p:cNvSpPr/>
          <p:nvPr/>
        </p:nvSpPr>
        <p:spPr>
          <a:xfrm flipH="1">
            <a:off x="4532893" y="2930824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168A6601-009E-9F49-A26C-34C5F8518D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4064" y="2885829"/>
            <a:ext cx="856891" cy="641915"/>
          </a:xfrm>
          <a:prstGeom prst="rect">
            <a:avLst/>
          </a:prstGeom>
        </p:spPr>
      </p:pic>
      <p:pic>
        <p:nvPicPr>
          <p:cNvPr id="15" name="Picture 14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C94305FC-6224-BB4D-AC1F-675C2E1AD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6789" y="2896850"/>
            <a:ext cx="856891" cy="64191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CD5E25-B8C7-2540-AC4C-553E947C9915}"/>
              </a:ext>
            </a:extLst>
          </p:cNvPr>
          <p:cNvSpPr/>
          <p:nvPr/>
        </p:nvSpPr>
        <p:spPr>
          <a:xfrm flipH="1">
            <a:off x="8394423" y="2919762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A picture containing table&#10;&#10;Description automatically generated">
            <a:extLst>
              <a:ext uri="{FF2B5EF4-FFF2-40B4-BE49-F238E27FC236}">
                <a16:creationId xmlns:a16="http://schemas.microsoft.com/office/drawing/2014/main" id="{D2926FCD-9A35-A84D-8B59-E7A79123EEB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8669010" y="2903325"/>
            <a:ext cx="746035" cy="590839"/>
          </a:xfrm>
          <a:prstGeom prst="rect">
            <a:avLst/>
          </a:prstGeom>
        </p:spPr>
      </p:pic>
      <p:pic>
        <p:nvPicPr>
          <p:cNvPr id="18" name="Picture 17" descr="A close up of a device&#10;&#10;Description automatically generated">
            <a:extLst>
              <a:ext uri="{FF2B5EF4-FFF2-40B4-BE49-F238E27FC236}">
                <a16:creationId xmlns:a16="http://schemas.microsoft.com/office/drawing/2014/main" id="{F7921071-B7C8-B446-834B-2567ECCC3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0641" y="2836094"/>
            <a:ext cx="335681" cy="64191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0855050-5652-0F4E-9554-CBB60C6AAF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94540" y="2911869"/>
            <a:ext cx="432183" cy="629752"/>
          </a:xfrm>
          <a:prstGeom prst="rect">
            <a:avLst/>
          </a:prstGeom>
        </p:spPr>
      </p:pic>
      <p:pic>
        <p:nvPicPr>
          <p:cNvPr id="20" name="Picture 19" descr="A close up of a device&#10;&#10;Description automatically generated">
            <a:extLst>
              <a:ext uri="{FF2B5EF4-FFF2-40B4-BE49-F238E27FC236}">
                <a16:creationId xmlns:a16="http://schemas.microsoft.com/office/drawing/2014/main" id="{7385CE4C-F91F-4B41-8730-762B42329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7181" y="2870210"/>
            <a:ext cx="335681" cy="641915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084A84E-BB63-4A49-8D25-A3E9E36EC7D5}"/>
              </a:ext>
            </a:extLst>
          </p:cNvPr>
          <p:cNvSpPr/>
          <p:nvPr/>
        </p:nvSpPr>
        <p:spPr>
          <a:xfrm flipH="1">
            <a:off x="11436692" y="2904183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58F3B92-9E91-794F-877C-1FF03EB5EA1E}"/>
              </a:ext>
            </a:extLst>
          </p:cNvPr>
          <p:cNvSpPr txBox="1"/>
          <p:nvPr/>
        </p:nvSpPr>
        <p:spPr>
          <a:xfrm>
            <a:off x="369101" y="3802750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E8F10E-B3E4-4748-BAA6-57DABA68EA70}"/>
              </a:ext>
            </a:extLst>
          </p:cNvPr>
          <p:cNvSpPr txBox="1"/>
          <p:nvPr/>
        </p:nvSpPr>
        <p:spPr>
          <a:xfrm>
            <a:off x="364164" y="4223911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24" name="Picture 23" descr="A close up of a device&#10;&#10;Description automatically generated">
            <a:extLst>
              <a:ext uri="{FF2B5EF4-FFF2-40B4-BE49-F238E27FC236}">
                <a16:creationId xmlns:a16="http://schemas.microsoft.com/office/drawing/2014/main" id="{E39C1E77-5927-B746-9B44-2A97CEF630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039" y="3902953"/>
            <a:ext cx="335681" cy="641915"/>
          </a:xfrm>
          <a:prstGeom prst="rect">
            <a:avLst/>
          </a:prstGeom>
        </p:spPr>
      </p:pic>
      <p:pic>
        <p:nvPicPr>
          <p:cNvPr id="25" name="Picture 24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2426E19D-ED20-BE4F-94AE-9BBEA40285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2620" y="3962981"/>
            <a:ext cx="1028644" cy="585030"/>
          </a:xfrm>
          <a:prstGeom prst="rect">
            <a:avLst/>
          </a:prstGeom>
        </p:spPr>
      </p:pic>
      <p:pic>
        <p:nvPicPr>
          <p:cNvPr id="26" name="Picture 25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9365E90F-9437-B340-B0F7-38A8729C1D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6810" y="3934538"/>
            <a:ext cx="856891" cy="641915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FAA1BC94-59CC-AB4B-8C5A-26882B35449D}"/>
              </a:ext>
            </a:extLst>
          </p:cNvPr>
          <p:cNvSpPr/>
          <p:nvPr/>
        </p:nvSpPr>
        <p:spPr>
          <a:xfrm flipH="1">
            <a:off x="3907236" y="3967054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E85D77DF-1E1B-A445-9978-8944F7BE9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900" y="3914126"/>
            <a:ext cx="856891" cy="641915"/>
          </a:xfrm>
          <a:prstGeom prst="rect">
            <a:avLst/>
          </a:prstGeom>
        </p:spPr>
      </p:pic>
      <p:pic>
        <p:nvPicPr>
          <p:cNvPr id="29" name="Picture 28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77E9EA3C-D394-7E44-B555-CD1C527415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742" y="3962980"/>
            <a:ext cx="1028644" cy="585030"/>
          </a:xfrm>
          <a:prstGeom prst="rect">
            <a:avLst/>
          </a:prstGeom>
        </p:spPr>
      </p:pic>
      <p:pic>
        <p:nvPicPr>
          <p:cNvPr id="30" name="Picture 29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C79F55E4-A385-AB41-8FCB-2D21187CDF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5301" y="3946701"/>
            <a:ext cx="868786" cy="629752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78DBD659-0B11-3147-803B-56F4235C4C7D}"/>
              </a:ext>
            </a:extLst>
          </p:cNvPr>
          <p:cNvSpPr/>
          <p:nvPr/>
        </p:nvSpPr>
        <p:spPr>
          <a:xfrm flipH="1">
            <a:off x="7760820" y="3984426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 descr="A close up of a device&#10;&#10;Description automatically generated">
            <a:extLst>
              <a:ext uri="{FF2B5EF4-FFF2-40B4-BE49-F238E27FC236}">
                <a16:creationId xmlns:a16="http://schemas.microsoft.com/office/drawing/2014/main" id="{24263358-09B7-7B40-AB66-B1390A24B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8843" y="3889020"/>
            <a:ext cx="335681" cy="641915"/>
          </a:xfrm>
          <a:prstGeom prst="rect">
            <a:avLst/>
          </a:prstGeom>
        </p:spPr>
      </p:pic>
      <p:pic>
        <p:nvPicPr>
          <p:cNvPr id="33" name="Picture 32" descr="A picture containing table&#10;&#10;Description automatically generated">
            <a:extLst>
              <a:ext uri="{FF2B5EF4-FFF2-40B4-BE49-F238E27FC236}">
                <a16:creationId xmlns:a16="http://schemas.microsoft.com/office/drawing/2014/main" id="{6148E508-8F87-634D-870F-F67691A7ED2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8635487" y="3973595"/>
            <a:ext cx="746035" cy="590839"/>
          </a:xfrm>
          <a:prstGeom prst="rect">
            <a:avLst/>
          </a:prstGeom>
        </p:spPr>
      </p:pic>
      <p:pic>
        <p:nvPicPr>
          <p:cNvPr id="34" name="Picture 33" descr="A close up of a device&#10;&#10;Description automatically generated">
            <a:extLst>
              <a:ext uri="{FF2B5EF4-FFF2-40B4-BE49-F238E27FC236}">
                <a16:creationId xmlns:a16="http://schemas.microsoft.com/office/drawing/2014/main" id="{2C3D4A7D-CF45-1B4A-BE11-AF5AECE7EC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0640" y="3889020"/>
            <a:ext cx="335681" cy="641915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5CBEA571-7C71-0B43-AF30-E670161E8BBA}"/>
              </a:ext>
            </a:extLst>
          </p:cNvPr>
          <p:cNvSpPr/>
          <p:nvPr/>
        </p:nvSpPr>
        <p:spPr>
          <a:xfrm flipH="1">
            <a:off x="10310441" y="3968705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BD597FE-0F8F-4243-8AE6-4270A41029D4}"/>
              </a:ext>
            </a:extLst>
          </p:cNvPr>
          <p:cNvSpPr txBox="1"/>
          <p:nvPr/>
        </p:nvSpPr>
        <p:spPr>
          <a:xfrm>
            <a:off x="345351" y="5076552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8A37D1E-4C24-6848-B62F-74446E8ECA04}"/>
              </a:ext>
            </a:extLst>
          </p:cNvPr>
          <p:cNvSpPr txBox="1"/>
          <p:nvPr/>
        </p:nvSpPr>
        <p:spPr>
          <a:xfrm>
            <a:off x="352289" y="5497713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38" name="Picture 37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6A16FEAA-589A-A143-A7B3-7B5771B5D8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597" y="5290061"/>
            <a:ext cx="1028644" cy="585030"/>
          </a:xfrm>
          <a:prstGeom prst="rect">
            <a:avLst/>
          </a:prstGeom>
        </p:spPr>
      </p:pic>
      <p:pic>
        <p:nvPicPr>
          <p:cNvPr id="39" name="Picture 38" descr="A picture containing table&#10;&#10;Description automatically generated">
            <a:extLst>
              <a:ext uri="{FF2B5EF4-FFF2-40B4-BE49-F238E27FC236}">
                <a16:creationId xmlns:a16="http://schemas.microsoft.com/office/drawing/2014/main" id="{DB4641C3-D55F-1746-A3D0-CAC1F5497C4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2208246" y="5290626"/>
            <a:ext cx="746035" cy="590839"/>
          </a:xfrm>
          <a:prstGeom prst="rect">
            <a:avLst/>
          </a:prstGeom>
        </p:spPr>
      </p:pic>
      <p:pic>
        <p:nvPicPr>
          <p:cNvPr id="40" name="Picture 39" descr="A picture containing table&#10;&#10;Description automatically generated">
            <a:extLst>
              <a:ext uri="{FF2B5EF4-FFF2-40B4-BE49-F238E27FC236}">
                <a16:creationId xmlns:a16="http://schemas.microsoft.com/office/drawing/2014/main" id="{BB1BA45C-A331-304D-AFB7-6061D6D7E40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3206920" y="5272302"/>
            <a:ext cx="746035" cy="590839"/>
          </a:xfrm>
          <a:prstGeom prst="rect">
            <a:avLst/>
          </a:prstGeom>
        </p:spPr>
      </p:pic>
      <p:pic>
        <p:nvPicPr>
          <p:cNvPr id="41" name="Picture 40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B0F70A46-F402-434D-ABD6-68B57C63B2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5594" y="5221226"/>
            <a:ext cx="856891" cy="641915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862E29E-5E95-9849-B1EF-C04ECDB2D36B}"/>
              </a:ext>
            </a:extLst>
          </p:cNvPr>
          <p:cNvSpPr/>
          <p:nvPr/>
        </p:nvSpPr>
        <p:spPr>
          <a:xfrm flipH="1">
            <a:off x="5249004" y="5255199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 descr="A picture containing mirror&#10;&#10;Description automatically generated">
            <a:extLst>
              <a:ext uri="{FF2B5EF4-FFF2-40B4-BE49-F238E27FC236}">
                <a16:creationId xmlns:a16="http://schemas.microsoft.com/office/drawing/2014/main" id="{502D1321-BECB-9242-A445-07AE4C56B7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81243" y="5285434"/>
            <a:ext cx="371384" cy="577707"/>
          </a:xfrm>
          <a:prstGeom prst="rect">
            <a:avLst/>
          </a:prstGeom>
        </p:spPr>
      </p:pic>
      <p:pic>
        <p:nvPicPr>
          <p:cNvPr id="44" name="Picture 43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8F051C04-7703-A142-95DB-C567003A4D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2034" y="5259411"/>
            <a:ext cx="868786" cy="629752"/>
          </a:xfrm>
          <a:prstGeom prst="rect">
            <a:avLst/>
          </a:prstGeom>
        </p:spPr>
      </p:pic>
      <p:pic>
        <p:nvPicPr>
          <p:cNvPr id="45" name="Picture 44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85E1AFC6-AFF2-5D45-96A1-9B62098ECB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0795" y="5253329"/>
            <a:ext cx="856891" cy="641915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D4964627-855B-B34A-8C84-0521D0E040E2}"/>
              </a:ext>
            </a:extLst>
          </p:cNvPr>
          <p:cNvSpPr/>
          <p:nvPr/>
        </p:nvSpPr>
        <p:spPr>
          <a:xfrm flipH="1">
            <a:off x="7978704" y="5289173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3D4CF5E0-672A-3D42-B026-D687391BA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2476" y="5239550"/>
            <a:ext cx="856891" cy="641915"/>
          </a:xfrm>
          <a:prstGeom prst="rect">
            <a:avLst/>
          </a:prstGeom>
        </p:spPr>
      </p:pic>
      <p:pic>
        <p:nvPicPr>
          <p:cNvPr id="48" name="Picture 47" descr="A picture containing mirror&#10;&#10;Description automatically generated">
            <a:extLst>
              <a:ext uri="{FF2B5EF4-FFF2-40B4-BE49-F238E27FC236}">
                <a16:creationId xmlns:a16="http://schemas.microsoft.com/office/drawing/2014/main" id="{A7F9F10F-28FD-FF4B-9D28-394DA1B0F1D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79902" y="5199582"/>
            <a:ext cx="361404" cy="663559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2C5686C-F780-0944-BF36-80B06B00F323}"/>
              </a:ext>
            </a:extLst>
          </p:cNvPr>
          <p:cNvSpPr/>
          <p:nvPr/>
        </p:nvSpPr>
        <p:spPr>
          <a:xfrm flipH="1">
            <a:off x="11057014" y="5261600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6C8641-EC22-684C-BB58-8CA87416530C}"/>
              </a:ext>
            </a:extLst>
          </p:cNvPr>
          <p:cNvSpPr txBox="1"/>
          <p:nvPr/>
        </p:nvSpPr>
        <p:spPr>
          <a:xfrm>
            <a:off x="12289" y="2957745"/>
            <a:ext cx="434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3A02067-54AE-7B49-9AA2-B46DF66379B1}"/>
              </a:ext>
            </a:extLst>
          </p:cNvPr>
          <p:cNvSpPr txBox="1"/>
          <p:nvPr/>
        </p:nvSpPr>
        <p:spPr>
          <a:xfrm>
            <a:off x="12288" y="4074787"/>
            <a:ext cx="434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B66EBF8-FF0B-EE42-A39B-C841AFFE7130}"/>
              </a:ext>
            </a:extLst>
          </p:cNvPr>
          <p:cNvSpPr txBox="1"/>
          <p:nvPr/>
        </p:nvSpPr>
        <p:spPr>
          <a:xfrm>
            <a:off x="-681" y="5351743"/>
            <a:ext cx="434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c.</a:t>
            </a:r>
          </a:p>
        </p:txBody>
      </p:sp>
    </p:spTree>
    <p:extLst>
      <p:ext uri="{BB962C8B-B14F-4D97-AF65-F5344CB8AC3E}">
        <p14:creationId xmlns:p14="http://schemas.microsoft.com/office/powerpoint/2010/main" val="1653021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810DFF-243C-894B-8333-F973665CC38E}"/>
              </a:ext>
            </a:extLst>
          </p:cNvPr>
          <p:cNvSpPr txBox="1"/>
          <p:nvPr/>
        </p:nvSpPr>
        <p:spPr>
          <a:xfrm>
            <a:off x="54935" y="66417"/>
            <a:ext cx="1840673" cy="584775"/>
          </a:xfrm>
          <a:prstGeom prst="rect">
            <a:avLst/>
          </a:prstGeom>
          <a:solidFill>
            <a:srgbClr val="FF00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Answers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23B8A80-AF60-B840-ACA5-480A4EA9D7F2}"/>
              </a:ext>
            </a:extLst>
          </p:cNvPr>
          <p:cNvSpPr txBox="1"/>
          <p:nvPr/>
        </p:nvSpPr>
        <p:spPr>
          <a:xfrm>
            <a:off x="179026" y="851500"/>
            <a:ext cx="8466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a. </a:t>
            </a:r>
            <a:r>
              <a:rPr lang="en-US" sz="2800" dirty="0"/>
              <a:t>Rhythm of the </a:t>
            </a:r>
            <a:r>
              <a:rPr lang="en-US" sz="2800" b="1" dirty="0"/>
              <a:t>bass </a:t>
            </a:r>
            <a:r>
              <a:rPr lang="en-US" sz="2800" dirty="0"/>
              <a:t>and</a:t>
            </a:r>
            <a:r>
              <a:rPr lang="en-US" sz="2800" b="1" dirty="0"/>
              <a:t> drums </a:t>
            </a:r>
            <a:r>
              <a:rPr lang="en-US" sz="2800" dirty="0"/>
              <a:t>when they </a:t>
            </a:r>
            <a:r>
              <a:rPr lang="en-US" sz="2800" b="1" dirty="0"/>
              <a:t>first enter</a:t>
            </a:r>
            <a:r>
              <a:rPr lang="en-US" sz="2800" dirty="0"/>
              <a:t>.</a:t>
            </a:r>
            <a:endParaRPr lang="en-US" sz="28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5B91EF8-6C0C-A247-9C9B-BD3705D516DF}"/>
              </a:ext>
            </a:extLst>
          </p:cNvPr>
          <p:cNvSpPr txBox="1"/>
          <p:nvPr/>
        </p:nvSpPr>
        <p:spPr>
          <a:xfrm>
            <a:off x="179028" y="1833352"/>
            <a:ext cx="7409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b. </a:t>
            </a:r>
            <a:r>
              <a:rPr lang="en-US" sz="2800" dirty="0"/>
              <a:t>Rhythm of the repeated, low </a:t>
            </a:r>
            <a:r>
              <a:rPr lang="en-US" sz="2800" b="1" dirty="0"/>
              <a:t>guitar melody</a:t>
            </a:r>
            <a:r>
              <a:rPr lang="en-US" sz="2800" dirty="0"/>
              <a:t>.</a:t>
            </a:r>
            <a:r>
              <a:rPr lang="en-US" sz="2800" b="1" dirty="0"/>
              <a:t>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766CF2C-BAB3-BB4D-9907-720DC3D431A7}"/>
              </a:ext>
            </a:extLst>
          </p:cNvPr>
          <p:cNvSpPr txBox="1"/>
          <p:nvPr/>
        </p:nvSpPr>
        <p:spPr>
          <a:xfrm>
            <a:off x="179027" y="2780211"/>
            <a:ext cx="7539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c. </a:t>
            </a:r>
            <a:r>
              <a:rPr lang="en-US" sz="2800" dirty="0"/>
              <a:t>Rhythm of the repeated, high </a:t>
            </a:r>
            <a:r>
              <a:rPr lang="en-US" sz="2800" b="1" dirty="0"/>
              <a:t>guitar melody</a:t>
            </a:r>
            <a:r>
              <a:rPr lang="en-US" sz="2800" dirty="0"/>
              <a:t>.</a:t>
            </a:r>
            <a:r>
              <a:rPr lang="en-US" sz="2800" b="1" dirty="0"/>
              <a:t>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87CF373-867A-6E4B-B01E-3666E78B5A80}"/>
              </a:ext>
            </a:extLst>
          </p:cNvPr>
          <p:cNvSpPr txBox="1"/>
          <p:nvPr/>
        </p:nvSpPr>
        <p:spPr>
          <a:xfrm>
            <a:off x="179027" y="3761390"/>
            <a:ext cx="8550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d. </a:t>
            </a:r>
            <a:r>
              <a:rPr lang="en-US" sz="2800" dirty="0"/>
              <a:t>Rhythm of the opening part of the </a:t>
            </a:r>
            <a:r>
              <a:rPr lang="en-US" sz="2800" b="1" dirty="0"/>
              <a:t>xylophone melody</a:t>
            </a:r>
            <a:r>
              <a:rPr lang="en-US" sz="2800" dirty="0"/>
              <a:t>.</a:t>
            </a:r>
            <a:r>
              <a:rPr lang="en-US" sz="2800" b="1" dirty="0"/>
              <a:t>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16E486F-FD98-B548-853E-5F34D7CDF5C6}"/>
              </a:ext>
            </a:extLst>
          </p:cNvPr>
          <p:cNvSpPr txBox="1"/>
          <p:nvPr/>
        </p:nvSpPr>
        <p:spPr>
          <a:xfrm>
            <a:off x="179026" y="4849639"/>
            <a:ext cx="8550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e. </a:t>
            </a:r>
            <a:r>
              <a:rPr lang="en-US" sz="2800" dirty="0"/>
              <a:t>Repeated rhythm of the </a:t>
            </a:r>
            <a:r>
              <a:rPr lang="en-US" sz="2800" b="1" dirty="0"/>
              <a:t>guitar</a:t>
            </a:r>
            <a:r>
              <a:rPr lang="en-US" sz="2800" dirty="0"/>
              <a:t>.</a:t>
            </a:r>
            <a:r>
              <a:rPr lang="en-US" sz="2800" b="1" dirty="0"/>
              <a:t> </a:t>
            </a:r>
          </a:p>
        </p:txBody>
      </p:sp>
      <p:pic>
        <p:nvPicPr>
          <p:cNvPr id="34" name="Picture 33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02BFC203-12A2-E643-905F-310333FD2B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7363" y="3631588"/>
            <a:ext cx="760647" cy="669239"/>
          </a:xfrm>
          <a:prstGeom prst="rect">
            <a:avLst/>
          </a:prstGeom>
        </p:spPr>
      </p:pic>
      <p:pic>
        <p:nvPicPr>
          <p:cNvPr id="35" name="Picture 34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15A99A93-00EB-7845-8424-D55520671F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3608" y="3685131"/>
            <a:ext cx="930564" cy="609932"/>
          </a:xfrm>
          <a:prstGeom prst="rect">
            <a:avLst/>
          </a:prstGeom>
        </p:spPr>
      </p:pic>
      <p:pic>
        <p:nvPicPr>
          <p:cNvPr id="36" name="Picture 35" descr="A close up of a device&#10;&#10;Description automatically generated">
            <a:extLst>
              <a:ext uri="{FF2B5EF4-FFF2-40B4-BE49-F238E27FC236}">
                <a16:creationId xmlns:a16="http://schemas.microsoft.com/office/drawing/2014/main" id="{932F7E1C-D74D-544C-90BB-8AF510E3BC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90116" y="3707778"/>
            <a:ext cx="311759" cy="596168"/>
          </a:xfrm>
          <a:prstGeom prst="rect">
            <a:avLst/>
          </a:prstGeom>
        </p:spPr>
      </p:pic>
      <p:pic>
        <p:nvPicPr>
          <p:cNvPr id="37" name="Picture 36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C78D0D4B-7F19-5649-B36C-53CB97641F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2961" y="3642170"/>
            <a:ext cx="760647" cy="669239"/>
          </a:xfrm>
          <a:prstGeom prst="rect">
            <a:avLst/>
          </a:prstGeom>
        </p:spPr>
      </p:pic>
      <p:pic>
        <p:nvPicPr>
          <p:cNvPr id="38" name="Picture 37" descr="A close up of a device&#10;&#10;Description automatically generated">
            <a:extLst>
              <a:ext uri="{FF2B5EF4-FFF2-40B4-BE49-F238E27FC236}">
                <a16:creationId xmlns:a16="http://schemas.microsoft.com/office/drawing/2014/main" id="{B2A54E66-E560-FF4E-AB2C-1D728D9F75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5366" y="865041"/>
            <a:ext cx="311759" cy="596168"/>
          </a:xfrm>
          <a:prstGeom prst="rect">
            <a:avLst/>
          </a:prstGeom>
        </p:spPr>
      </p:pic>
      <p:pic>
        <p:nvPicPr>
          <p:cNvPr id="39" name="Picture 38" descr="A close up of a device&#10;&#10;Description automatically generated">
            <a:extLst>
              <a:ext uri="{FF2B5EF4-FFF2-40B4-BE49-F238E27FC236}">
                <a16:creationId xmlns:a16="http://schemas.microsoft.com/office/drawing/2014/main" id="{E9C86750-F302-7F43-9D86-EAE06EF9B2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1559" y="865041"/>
            <a:ext cx="311759" cy="596168"/>
          </a:xfrm>
          <a:prstGeom prst="rect">
            <a:avLst/>
          </a:prstGeom>
        </p:spPr>
      </p:pic>
      <p:pic>
        <p:nvPicPr>
          <p:cNvPr id="40" name="Picture 39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844927FF-76C5-2442-A067-2B4573C2AE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2117" y="828505"/>
            <a:ext cx="760647" cy="669239"/>
          </a:xfrm>
          <a:prstGeom prst="rect">
            <a:avLst/>
          </a:prstGeom>
        </p:spPr>
      </p:pic>
      <p:pic>
        <p:nvPicPr>
          <p:cNvPr id="41" name="Picture 40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44131A85-CE8C-E245-A3C6-824F65255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1563" y="835259"/>
            <a:ext cx="760647" cy="669239"/>
          </a:xfrm>
          <a:prstGeom prst="rect">
            <a:avLst/>
          </a:prstGeom>
        </p:spPr>
      </p:pic>
      <p:pic>
        <p:nvPicPr>
          <p:cNvPr id="42" name="Picture 41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3313E944-7DCA-CC48-9C92-B0CF066B00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676" y="4721792"/>
            <a:ext cx="760647" cy="669239"/>
          </a:xfrm>
          <a:prstGeom prst="rect">
            <a:avLst/>
          </a:prstGeom>
        </p:spPr>
      </p:pic>
      <p:pic>
        <p:nvPicPr>
          <p:cNvPr id="43" name="Picture 42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C970564D-9586-B64F-A3C3-E092F2BC0E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2267" y="4730714"/>
            <a:ext cx="760647" cy="669239"/>
          </a:xfrm>
          <a:prstGeom prst="rect">
            <a:avLst/>
          </a:prstGeom>
        </p:spPr>
      </p:pic>
      <p:pic>
        <p:nvPicPr>
          <p:cNvPr id="44" name="Picture 43" descr="A picture containing mirror&#10;&#10;Description automatically generated">
            <a:extLst>
              <a:ext uri="{FF2B5EF4-FFF2-40B4-BE49-F238E27FC236}">
                <a16:creationId xmlns:a16="http://schemas.microsoft.com/office/drawing/2014/main" id="{102B6CB5-AD75-2B44-BE0D-CC960670D8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8858" y="4750407"/>
            <a:ext cx="364496" cy="669239"/>
          </a:xfrm>
          <a:prstGeom prst="rect">
            <a:avLst/>
          </a:prstGeom>
        </p:spPr>
      </p:pic>
      <p:pic>
        <p:nvPicPr>
          <p:cNvPr id="45" name="Picture 44" descr="A close up of a device&#10;&#10;Description automatically generated">
            <a:extLst>
              <a:ext uri="{FF2B5EF4-FFF2-40B4-BE49-F238E27FC236}">
                <a16:creationId xmlns:a16="http://schemas.microsoft.com/office/drawing/2014/main" id="{39193170-4CB6-BD43-AFC3-5C7DA95B70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0626" y="1753296"/>
            <a:ext cx="311759" cy="596168"/>
          </a:xfrm>
          <a:prstGeom prst="rect">
            <a:avLst/>
          </a:prstGeom>
        </p:spPr>
      </p:pic>
      <p:pic>
        <p:nvPicPr>
          <p:cNvPr id="46" name="Picture 45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A884D6D3-D4F9-E748-B03D-56ECFF4B4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5234" y="1716761"/>
            <a:ext cx="760647" cy="669239"/>
          </a:xfrm>
          <a:prstGeom prst="rect">
            <a:avLst/>
          </a:prstGeom>
        </p:spPr>
      </p:pic>
      <p:pic>
        <p:nvPicPr>
          <p:cNvPr id="47" name="Picture 46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59957C6F-CBC0-044E-B23D-CA315691F1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4680" y="1723515"/>
            <a:ext cx="760647" cy="669239"/>
          </a:xfrm>
          <a:prstGeom prst="rect">
            <a:avLst/>
          </a:prstGeom>
        </p:spPr>
      </p:pic>
      <p:pic>
        <p:nvPicPr>
          <p:cNvPr id="48" name="Picture 47" descr="A close up of a device&#10;&#10;Description automatically generated">
            <a:extLst>
              <a:ext uri="{FF2B5EF4-FFF2-40B4-BE49-F238E27FC236}">
                <a16:creationId xmlns:a16="http://schemas.microsoft.com/office/drawing/2014/main" id="{BACE3AFC-E6F3-2946-85AF-06340D8BE6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6538" y="1777879"/>
            <a:ext cx="311759" cy="5961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C7770E9-3F7F-FF43-93E6-54D96AAA9A08}"/>
              </a:ext>
            </a:extLst>
          </p:cNvPr>
          <p:cNvSpPr txBox="1"/>
          <p:nvPr/>
        </p:nvSpPr>
        <p:spPr>
          <a:xfrm>
            <a:off x="8553119" y="1043204"/>
            <a:ext cx="686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2.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EE02761-AEF9-9E43-B0AD-CD4A6A6175A4}"/>
              </a:ext>
            </a:extLst>
          </p:cNvPr>
          <p:cNvSpPr txBox="1"/>
          <p:nvPr/>
        </p:nvSpPr>
        <p:spPr>
          <a:xfrm>
            <a:off x="7317828" y="1857670"/>
            <a:ext cx="686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4.</a:t>
            </a:r>
          </a:p>
        </p:txBody>
      </p:sp>
      <p:pic>
        <p:nvPicPr>
          <p:cNvPr id="50" name="Picture 49" descr="A close up of a device&#10;&#10;Description automatically generated">
            <a:extLst>
              <a:ext uri="{FF2B5EF4-FFF2-40B4-BE49-F238E27FC236}">
                <a16:creationId xmlns:a16="http://schemas.microsoft.com/office/drawing/2014/main" id="{DFA345E2-8EA8-CC4D-8103-68F48E7408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4844" y="2608483"/>
            <a:ext cx="311759" cy="596168"/>
          </a:xfrm>
          <a:prstGeom prst="rect">
            <a:avLst/>
          </a:prstGeom>
        </p:spPr>
      </p:pic>
      <p:pic>
        <p:nvPicPr>
          <p:cNvPr id="51" name="Picture 50" descr="A close up of a device&#10;&#10;Description automatically generated">
            <a:extLst>
              <a:ext uri="{FF2B5EF4-FFF2-40B4-BE49-F238E27FC236}">
                <a16:creationId xmlns:a16="http://schemas.microsoft.com/office/drawing/2014/main" id="{568FF49E-5724-3B48-9B75-06A631EE3C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1037" y="2608483"/>
            <a:ext cx="311759" cy="596168"/>
          </a:xfrm>
          <a:prstGeom prst="rect">
            <a:avLst/>
          </a:prstGeom>
        </p:spPr>
      </p:pic>
      <p:pic>
        <p:nvPicPr>
          <p:cNvPr id="52" name="Picture 51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03AC605B-7D98-9947-A76E-49FDF1E0CF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1595" y="2571947"/>
            <a:ext cx="760647" cy="669239"/>
          </a:xfrm>
          <a:prstGeom prst="rect">
            <a:avLst/>
          </a:prstGeom>
        </p:spPr>
      </p:pic>
      <p:pic>
        <p:nvPicPr>
          <p:cNvPr id="53" name="Picture 52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77045EE2-2B86-EA45-9892-7D3381229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1041" y="2578701"/>
            <a:ext cx="760647" cy="669239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116673B5-1D62-434C-8BB9-31C89448A6DD}"/>
              </a:ext>
            </a:extLst>
          </p:cNvPr>
          <p:cNvSpPr txBox="1"/>
          <p:nvPr/>
        </p:nvSpPr>
        <p:spPr>
          <a:xfrm>
            <a:off x="7152597" y="2786646"/>
            <a:ext cx="686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2.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8E6C279-0043-9E42-A27F-C8EE66C66692}"/>
              </a:ext>
            </a:extLst>
          </p:cNvPr>
          <p:cNvSpPr txBox="1"/>
          <p:nvPr/>
        </p:nvSpPr>
        <p:spPr>
          <a:xfrm>
            <a:off x="8483575" y="3801751"/>
            <a:ext cx="686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1.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75040AF-B4E8-8C4A-8BEF-AF4BC9EA2770}"/>
              </a:ext>
            </a:extLst>
          </p:cNvPr>
          <p:cNvSpPr txBox="1"/>
          <p:nvPr/>
        </p:nvSpPr>
        <p:spPr>
          <a:xfrm>
            <a:off x="5279679" y="4834373"/>
            <a:ext cx="686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1646222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9" grpId="0"/>
      <p:bldP spid="54" grpId="0"/>
      <p:bldP spid="55" grpId="0"/>
      <p:bldP spid="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88367B-AF85-354E-8CE8-E35DF55E4183}"/>
              </a:ext>
            </a:extLst>
          </p:cNvPr>
          <p:cNvSpPr txBox="1"/>
          <p:nvPr/>
        </p:nvSpPr>
        <p:spPr>
          <a:xfrm>
            <a:off x="599324" y="103950"/>
            <a:ext cx="10993349" cy="830997"/>
          </a:xfrm>
          <a:prstGeom prst="rect">
            <a:avLst/>
          </a:prstGeom>
          <a:solidFill>
            <a:srgbClr val="00297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Learning Intent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CE74-FD01-E449-AE12-7F4EA6957276}"/>
              </a:ext>
            </a:extLst>
          </p:cNvPr>
          <p:cNvSpPr txBox="1"/>
          <p:nvPr/>
        </p:nvSpPr>
        <p:spPr>
          <a:xfrm>
            <a:off x="181120" y="1570238"/>
            <a:ext cx="11829756" cy="707886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/>
                </a:solidFill>
              </a:rPr>
              <a:t>To be able to understand </a:t>
            </a:r>
            <a:r>
              <a:rPr lang="en-US" sz="4000" b="1" dirty="0">
                <a:solidFill>
                  <a:srgbClr val="FFFF00"/>
                </a:solidFill>
              </a:rPr>
              <a:t>syncopated </a:t>
            </a:r>
            <a:r>
              <a:rPr lang="en-US" sz="4000" b="1" dirty="0">
                <a:solidFill>
                  <a:schemeClr val="bg1"/>
                </a:solidFill>
              </a:rPr>
              <a:t>rhythms</a:t>
            </a:r>
          </a:p>
        </p:txBody>
      </p:sp>
    </p:spTree>
    <p:extLst>
      <p:ext uri="{BB962C8B-B14F-4D97-AF65-F5344CB8AC3E}">
        <p14:creationId xmlns:p14="http://schemas.microsoft.com/office/powerpoint/2010/main" val="4131034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88367B-AF85-354E-8CE8-E35DF55E4183}"/>
              </a:ext>
            </a:extLst>
          </p:cNvPr>
          <p:cNvSpPr txBox="1"/>
          <p:nvPr/>
        </p:nvSpPr>
        <p:spPr>
          <a:xfrm>
            <a:off x="27253" y="31081"/>
            <a:ext cx="4869991" cy="769441"/>
          </a:xfrm>
          <a:prstGeom prst="rect">
            <a:avLst/>
          </a:prstGeom>
          <a:solidFill>
            <a:srgbClr val="00297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Success Criteria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CE74-FD01-E449-AE12-7F4EA6957276}"/>
              </a:ext>
            </a:extLst>
          </p:cNvPr>
          <p:cNvSpPr txBox="1"/>
          <p:nvPr/>
        </p:nvSpPr>
        <p:spPr>
          <a:xfrm>
            <a:off x="27253" y="1171150"/>
            <a:ext cx="5014304" cy="138499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You will be able to successfully add </a:t>
            </a:r>
            <a:r>
              <a:rPr lang="en-US" sz="2800" b="1" dirty="0">
                <a:solidFill>
                  <a:schemeClr val="bg1"/>
                </a:solidFill>
              </a:rPr>
              <a:t>syncopation</a:t>
            </a:r>
            <a:r>
              <a:rPr lang="en-US" sz="2800" dirty="0">
                <a:solidFill>
                  <a:schemeClr val="bg1"/>
                </a:solidFill>
              </a:rPr>
              <a:t> to a selection of rhythms</a:t>
            </a:r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EF7C929E-1E9C-F645-A71C-DA5FE4BE02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1010" y="100756"/>
            <a:ext cx="6953737" cy="491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074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9D082947-0D8B-0548-8A3F-A2A5BBEC05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743" y="2406280"/>
            <a:ext cx="3848100" cy="36957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C978701-928A-7847-ADD1-21B4B5167C97}"/>
              </a:ext>
            </a:extLst>
          </p:cNvPr>
          <p:cNvSpPr txBox="1"/>
          <p:nvPr/>
        </p:nvSpPr>
        <p:spPr>
          <a:xfrm>
            <a:off x="2766953" y="11875"/>
            <a:ext cx="3621974" cy="92333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‘On-beat’</a:t>
            </a:r>
            <a:endParaRPr lang="en-US" sz="5400" b="1" dirty="0">
              <a:solidFill>
                <a:srgbClr val="FFFF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08C82A-FBD9-574D-8ACF-73023388B213}"/>
              </a:ext>
            </a:extLst>
          </p:cNvPr>
          <p:cNvSpPr txBox="1"/>
          <p:nvPr/>
        </p:nvSpPr>
        <p:spPr>
          <a:xfrm>
            <a:off x="154377" y="1384705"/>
            <a:ext cx="11140155" cy="707886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As we know, a crotchet can be split into two halves: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08FABB-6BD9-B243-A3A1-F07118D764E8}"/>
              </a:ext>
            </a:extLst>
          </p:cNvPr>
          <p:cNvSpPr txBox="1"/>
          <p:nvPr/>
        </p:nvSpPr>
        <p:spPr>
          <a:xfrm>
            <a:off x="6388927" y="10113"/>
            <a:ext cx="3146961" cy="92333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</a:rPr>
              <a:t>‘Off-beat’</a:t>
            </a:r>
            <a:endParaRPr lang="en-US" sz="5400" b="1" dirty="0">
              <a:solidFill>
                <a:srgbClr val="FFFF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F21D10-2E9A-2E4E-B4D6-9CBE34391496}"/>
              </a:ext>
            </a:extLst>
          </p:cNvPr>
          <p:cNvSpPr txBox="1"/>
          <p:nvPr/>
        </p:nvSpPr>
        <p:spPr>
          <a:xfrm>
            <a:off x="5676408" y="32529"/>
            <a:ext cx="807522" cy="892552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200" b="1" dirty="0">
                <a:solidFill>
                  <a:schemeClr val="bg1"/>
                </a:solidFill>
              </a:rPr>
              <a:t>&amp;</a:t>
            </a:r>
            <a:endParaRPr lang="en-US" sz="5200" b="1" dirty="0">
              <a:solidFill>
                <a:srgbClr val="FFFF00"/>
              </a:solidFill>
            </a:endParaRPr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B3BAF94D-B5A3-6D48-B857-73132DB366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4156"/>
          <a:stretch/>
        </p:blipFill>
        <p:spPr>
          <a:xfrm>
            <a:off x="3929743" y="2418980"/>
            <a:ext cx="1746665" cy="3683000"/>
          </a:xfrm>
          <a:prstGeom prst="rect">
            <a:avLst/>
          </a:prstGeom>
        </p:spPr>
      </p:pic>
      <p:pic>
        <p:nvPicPr>
          <p:cNvPr id="25" name="Picture 24" descr="Icon&#10;&#10;Description automatically generated">
            <a:extLst>
              <a:ext uri="{FF2B5EF4-FFF2-40B4-BE49-F238E27FC236}">
                <a16:creationId xmlns:a16="http://schemas.microsoft.com/office/drawing/2014/main" id="{22C0D798-BC6E-724F-B09A-C7E4E7B2C9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948" r="-78"/>
          <a:stretch/>
        </p:blipFill>
        <p:spPr>
          <a:xfrm>
            <a:off x="5642261" y="2418980"/>
            <a:ext cx="2100451" cy="368300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949A341-60B0-6C4F-AE64-9CD650A815FC}"/>
              </a:ext>
            </a:extLst>
          </p:cNvPr>
          <p:cNvSpPr txBox="1"/>
          <p:nvPr/>
        </p:nvSpPr>
        <p:spPr>
          <a:xfrm>
            <a:off x="7962407" y="2767280"/>
            <a:ext cx="3996266" cy="132343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These are known as </a:t>
            </a:r>
            <a:r>
              <a:rPr lang="en-US" sz="4000" b="1" dirty="0">
                <a:solidFill>
                  <a:srgbClr val="FFFF00"/>
                </a:solidFill>
              </a:rPr>
              <a:t>Quavers</a:t>
            </a:r>
          </a:p>
        </p:txBody>
      </p:sp>
    </p:spTree>
    <p:extLst>
      <p:ext uri="{BB962C8B-B14F-4D97-AF65-F5344CB8AC3E}">
        <p14:creationId xmlns:p14="http://schemas.microsoft.com/office/powerpoint/2010/main" val="2141291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9D082947-0D8B-0548-8A3F-A2A5BBEC05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38" t="5411" r="7601" b="5683"/>
          <a:stretch/>
        </p:blipFill>
        <p:spPr>
          <a:xfrm>
            <a:off x="4497014" y="3606799"/>
            <a:ext cx="2506133" cy="194733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508C82A-FBD9-574D-8ACF-73023388B213}"/>
              </a:ext>
            </a:extLst>
          </p:cNvPr>
          <p:cNvSpPr txBox="1"/>
          <p:nvPr/>
        </p:nvSpPr>
        <p:spPr>
          <a:xfrm>
            <a:off x="106330" y="731482"/>
            <a:ext cx="11852343" cy="132343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With a pair of quavers, the </a:t>
            </a:r>
            <a:r>
              <a:rPr lang="en-US" sz="4000" b="1" dirty="0">
                <a:solidFill>
                  <a:srgbClr val="FFFF00"/>
                </a:solidFill>
              </a:rPr>
              <a:t>first one </a:t>
            </a:r>
            <a:r>
              <a:rPr lang="en-US" sz="4000" b="1" dirty="0">
                <a:solidFill>
                  <a:schemeClr val="bg1"/>
                </a:solidFill>
              </a:rPr>
              <a:t>is clapped on the </a:t>
            </a:r>
            <a:r>
              <a:rPr lang="en-US" sz="4000" b="1" dirty="0">
                <a:solidFill>
                  <a:srgbClr val="FFFF00"/>
                </a:solidFill>
              </a:rPr>
              <a:t>first half </a:t>
            </a:r>
            <a:r>
              <a:rPr lang="en-US" sz="4000" b="1" dirty="0">
                <a:solidFill>
                  <a:schemeClr val="bg1"/>
                </a:solidFill>
              </a:rPr>
              <a:t>of the beat.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49A341-60B0-6C4F-AE64-9CD650A815FC}"/>
              </a:ext>
            </a:extLst>
          </p:cNvPr>
          <p:cNvSpPr txBox="1"/>
          <p:nvPr/>
        </p:nvSpPr>
        <p:spPr>
          <a:xfrm>
            <a:off x="155979" y="2280198"/>
            <a:ext cx="8682071" cy="707886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The </a:t>
            </a:r>
            <a:r>
              <a:rPr lang="en-US" sz="4000" b="1" dirty="0">
                <a:solidFill>
                  <a:srgbClr val="FFFF00"/>
                </a:solidFill>
              </a:rPr>
              <a:t>first half of the beat </a:t>
            </a:r>
            <a:r>
              <a:rPr lang="en-US" sz="4000" b="1" dirty="0">
                <a:solidFill>
                  <a:schemeClr val="bg1"/>
                </a:solidFill>
              </a:rPr>
              <a:t>is known as the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3F9E2B-A71C-4B44-AC14-6666B95BBC8C}"/>
              </a:ext>
            </a:extLst>
          </p:cNvPr>
          <p:cNvSpPr txBox="1"/>
          <p:nvPr/>
        </p:nvSpPr>
        <p:spPr>
          <a:xfrm>
            <a:off x="8972847" y="2172476"/>
            <a:ext cx="3063174" cy="92333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‘On-beat’</a:t>
            </a:r>
            <a:endParaRPr lang="en-US" sz="5400" b="1" dirty="0">
              <a:solidFill>
                <a:srgbClr val="FFFF00"/>
              </a:solidFill>
            </a:endParaRPr>
          </a:p>
        </p:txBody>
      </p:sp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73D1F816-0B36-7242-B9A9-D765E0738C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0862"/>
            <a:ext cx="4497015" cy="62180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4CF8924-6E7D-A343-906F-13D22D05BE06}"/>
              </a:ext>
            </a:extLst>
          </p:cNvPr>
          <p:cNvSpPr txBox="1"/>
          <p:nvPr/>
        </p:nvSpPr>
        <p:spPr>
          <a:xfrm>
            <a:off x="4333478" y="5664853"/>
            <a:ext cx="1186789" cy="92333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ON</a:t>
            </a:r>
            <a:endParaRPr lang="en-US" sz="5400" b="1" dirty="0">
              <a:solidFill>
                <a:srgbClr val="FFFF00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3F34FB4-7171-4C45-9A28-6E137FB9C900}"/>
              </a:ext>
            </a:extLst>
          </p:cNvPr>
          <p:cNvSpPr/>
          <p:nvPr/>
        </p:nvSpPr>
        <p:spPr>
          <a:xfrm>
            <a:off x="4497015" y="5029200"/>
            <a:ext cx="768524" cy="52493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9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0" grpId="0" animBg="1"/>
      <p:bldP spid="15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9D082947-0D8B-0548-8A3F-A2A5BBEC05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38" t="5411" r="7601" b="5683"/>
          <a:stretch/>
        </p:blipFill>
        <p:spPr>
          <a:xfrm>
            <a:off x="4497014" y="3048010"/>
            <a:ext cx="2506133" cy="194733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508C82A-FBD9-574D-8ACF-73023388B213}"/>
              </a:ext>
            </a:extLst>
          </p:cNvPr>
          <p:cNvSpPr txBox="1"/>
          <p:nvPr/>
        </p:nvSpPr>
        <p:spPr>
          <a:xfrm>
            <a:off x="106330" y="731482"/>
            <a:ext cx="11852343" cy="707886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The </a:t>
            </a:r>
            <a:r>
              <a:rPr lang="en-US" sz="4000" b="1" dirty="0">
                <a:solidFill>
                  <a:srgbClr val="FFFF00"/>
                </a:solidFill>
              </a:rPr>
              <a:t>2</a:t>
            </a:r>
            <a:r>
              <a:rPr lang="en-US" sz="4000" b="1" baseline="30000" dirty="0">
                <a:solidFill>
                  <a:srgbClr val="FFFF00"/>
                </a:solidFill>
              </a:rPr>
              <a:t>nd</a:t>
            </a:r>
            <a:r>
              <a:rPr lang="en-US" sz="4000" b="1" dirty="0">
                <a:solidFill>
                  <a:srgbClr val="FFFF00"/>
                </a:solidFill>
              </a:rPr>
              <a:t> quaver </a:t>
            </a:r>
            <a:r>
              <a:rPr lang="en-US" sz="4000" b="1" dirty="0">
                <a:solidFill>
                  <a:schemeClr val="bg1"/>
                </a:solidFill>
              </a:rPr>
              <a:t>is clapped on the </a:t>
            </a:r>
            <a:r>
              <a:rPr lang="en-US" sz="4000" b="1" dirty="0">
                <a:solidFill>
                  <a:srgbClr val="FFFF00"/>
                </a:solidFill>
              </a:rPr>
              <a:t>2</a:t>
            </a:r>
            <a:r>
              <a:rPr lang="en-US" sz="4000" b="1" baseline="30000" dirty="0">
                <a:solidFill>
                  <a:srgbClr val="FFFF00"/>
                </a:solidFill>
              </a:rPr>
              <a:t>nd</a:t>
            </a:r>
            <a:r>
              <a:rPr lang="en-US" sz="4000" b="1" dirty="0">
                <a:solidFill>
                  <a:srgbClr val="FFFF00"/>
                </a:solidFill>
              </a:rPr>
              <a:t> half </a:t>
            </a:r>
            <a:r>
              <a:rPr lang="en-US" sz="4000" b="1" dirty="0">
                <a:solidFill>
                  <a:schemeClr val="bg1"/>
                </a:solidFill>
              </a:rPr>
              <a:t>of the beat.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49A341-60B0-6C4F-AE64-9CD650A815FC}"/>
              </a:ext>
            </a:extLst>
          </p:cNvPr>
          <p:cNvSpPr txBox="1"/>
          <p:nvPr/>
        </p:nvSpPr>
        <p:spPr>
          <a:xfrm>
            <a:off x="106330" y="1715179"/>
            <a:ext cx="8682071" cy="707886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The </a:t>
            </a:r>
            <a:r>
              <a:rPr lang="en-US" sz="4000" b="1" dirty="0">
                <a:solidFill>
                  <a:srgbClr val="FFFF00"/>
                </a:solidFill>
              </a:rPr>
              <a:t>2</a:t>
            </a:r>
            <a:r>
              <a:rPr lang="en-US" sz="4000" b="1" baseline="30000" dirty="0">
                <a:solidFill>
                  <a:srgbClr val="FFFF00"/>
                </a:solidFill>
              </a:rPr>
              <a:t>nd</a:t>
            </a:r>
            <a:r>
              <a:rPr lang="en-US" sz="4000" b="1" dirty="0">
                <a:solidFill>
                  <a:srgbClr val="FFFF00"/>
                </a:solidFill>
              </a:rPr>
              <a:t> half of the beat </a:t>
            </a:r>
            <a:r>
              <a:rPr lang="en-US" sz="4000" b="1" dirty="0">
                <a:solidFill>
                  <a:schemeClr val="bg1"/>
                </a:solidFill>
              </a:rPr>
              <a:t>is known as the</a:t>
            </a:r>
            <a:endParaRPr lang="en-US" sz="4000" b="1" dirty="0">
              <a:solidFill>
                <a:srgbClr val="FFFF00"/>
              </a:solidFill>
            </a:endParaRPr>
          </a:p>
        </p:txBody>
      </p:sp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73D1F816-0B36-7242-B9A9-D765E0738C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0862"/>
            <a:ext cx="4497015" cy="62180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4CF8924-6E7D-A343-906F-13D22D05BE06}"/>
              </a:ext>
            </a:extLst>
          </p:cNvPr>
          <p:cNvSpPr txBox="1"/>
          <p:nvPr/>
        </p:nvSpPr>
        <p:spPr>
          <a:xfrm>
            <a:off x="4333478" y="5106064"/>
            <a:ext cx="1186789" cy="92333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ON</a:t>
            </a:r>
            <a:endParaRPr lang="en-US" sz="5400" b="1" dirty="0">
              <a:solidFill>
                <a:srgbClr val="FFFF00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3F34FB4-7171-4C45-9A28-6E137FB9C900}"/>
              </a:ext>
            </a:extLst>
          </p:cNvPr>
          <p:cNvSpPr/>
          <p:nvPr/>
        </p:nvSpPr>
        <p:spPr>
          <a:xfrm>
            <a:off x="4497015" y="4470411"/>
            <a:ext cx="768524" cy="52493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A96299-D771-A344-AD75-512CDD4FE887}"/>
              </a:ext>
            </a:extLst>
          </p:cNvPr>
          <p:cNvSpPr txBox="1"/>
          <p:nvPr/>
        </p:nvSpPr>
        <p:spPr>
          <a:xfrm>
            <a:off x="8938709" y="1630514"/>
            <a:ext cx="3146961" cy="92333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</a:rPr>
              <a:t>‘Off-beat’</a:t>
            </a:r>
            <a:endParaRPr lang="en-US" sz="5400" b="1" dirty="0">
              <a:solidFill>
                <a:srgbClr val="FFFF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772BE3-D033-6F49-AF26-448B3DD5126A}"/>
              </a:ext>
            </a:extLst>
          </p:cNvPr>
          <p:cNvSpPr txBox="1"/>
          <p:nvPr/>
        </p:nvSpPr>
        <p:spPr>
          <a:xfrm>
            <a:off x="5994675" y="5106064"/>
            <a:ext cx="1354119" cy="92333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OFF</a:t>
            </a:r>
            <a:endParaRPr lang="en-US" sz="5400" b="1" dirty="0">
              <a:solidFill>
                <a:srgbClr val="FFFF00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1F71A87-3729-5E4B-995E-6CE6E4D7ACE8}"/>
              </a:ext>
            </a:extLst>
          </p:cNvPr>
          <p:cNvSpPr/>
          <p:nvPr/>
        </p:nvSpPr>
        <p:spPr>
          <a:xfrm>
            <a:off x="6096000" y="4470411"/>
            <a:ext cx="768524" cy="52493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591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9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868F8EF9-6D86-AC49-B9EA-5BABB8185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155" y="4738822"/>
            <a:ext cx="1134822" cy="850120"/>
          </a:xfrm>
          <a:prstGeom prst="rect">
            <a:avLst/>
          </a:prstGeom>
        </p:spPr>
      </p:pic>
      <p:pic>
        <p:nvPicPr>
          <p:cNvPr id="19" name="Picture 18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066EDD10-4922-8B49-AC1F-F35FA1C7D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264" y="4814159"/>
            <a:ext cx="1362282" cy="77478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7249780-4F70-1541-BB44-BC002741B3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88" r="1" b="12847"/>
          <a:stretch/>
        </p:blipFill>
        <p:spPr>
          <a:xfrm>
            <a:off x="10791356" y="4838907"/>
            <a:ext cx="458559" cy="745818"/>
          </a:xfrm>
          <a:prstGeom prst="rect">
            <a:avLst/>
          </a:prstGeom>
        </p:spPr>
      </p:pic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75D135E1-BE6C-BE4F-8535-2622995769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0720" y="4738822"/>
            <a:ext cx="444558" cy="85012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508C82A-FBD9-574D-8ACF-73023388B213}"/>
              </a:ext>
            </a:extLst>
          </p:cNvPr>
          <p:cNvSpPr txBox="1"/>
          <p:nvPr/>
        </p:nvSpPr>
        <p:spPr>
          <a:xfrm>
            <a:off x="-1" y="69849"/>
            <a:ext cx="12192001" cy="120032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All the rhythms we have looked at so far have included notes being clapped both </a:t>
            </a:r>
            <a:r>
              <a:rPr lang="en-US" sz="3600" b="1" dirty="0">
                <a:solidFill>
                  <a:srgbClr val="FFFF00"/>
                </a:solidFill>
              </a:rPr>
              <a:t>ON </a:t>
            </a:r>
            <a:r>
              <a:rPr lang="en-US" sz="3600" b="1" dirty="0">
                <a:solidFill>
                  <a:schemeClr val="bg1"/>
                </a:solidFill>
              </a:rPr>
              <a:t>&amp; </a:t>
            </a:r>
            <a:r>
              <a:rPr lang="en-US" sz="3600" b="1" dirty="0">
                <a:solidFill>
                  <a:srgbClr val="FFFF00"/>
                </a:solidFill>
              </a:rPr>
              <a:t>OFF</a:t>
            </a:r>
            <a:r>
              <a:rPr lang="en-US" sz="3600" b="1" dirty="0">
                <a:solidFill>
                  <a:schemeClr val="bg1"/>
                </a:solidFill>
              </a:rPr>
              <a:t> the beat.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A876671-5DC6-4843-89D6-BD5C5B82AB23}"/>
              </a:ext>
            </a:extLst>
          </p:cNvPr>
          <p:cNvSpPr txBox="1"/>
          <p:nvPr/>
        </p:nvSpPr>
        <p:spPr>
          <a:xfrm>
            <a:off x="0" y="2516506"/>
            <a:ext cx="12192001" cy="1077218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The beat numbers are written above the rhythm. The </a:t>
            </a:r>
            <a:r>
              <a:rPr lang="en-US" sz="3200" b="1" dirty="0">
                <a:solidFill>
                  <a:srgbClr val="FFFF00"/>
                </a:solidFill>
              </a:rPr>
              <a:t>‘+’</a:t>
            </a:r>
            <a:r>
              <a:rPr lang="en-US" sz="3200" b="1" dirty="0">
                <a:solidFill>
                  <a:schemeClr val="bg1"/>
                </a:solidFill>
              </a:rPr>
              <a:t> sign shows the position of the </a:t>
            </a:r>
            <a:r>
              <a:rPr lang="en-US" sz="3200" b="1" dirty="0">
                <a:solidFill>
                  <a:srgbClr val="FFFF00"/>
                </a:solidFill>
              </a:rPr>
              <a:t>OFF</a:t>
            </a:r>
            <a:r>
              <a:rPr lang="en-US" sz="3200" b="1" dirty="0">
                <a:solidFill>
                  <a:schemeClr val="bg1"/>
                </a:solidFill>
              </a:rPr>
              <a:t> beat.</a:t>
            </a:r>
            <a:endParaRPr lang="en-US" sz="3200" b="1" dirty="0">
              <a:solidFill>
                <a:srgbClr val="FFFF00"/>
              </a:solidFill>
            </a:endParaRPr>
          </a:p>
        </p:txBody>
      </p:sp>
      <p:pic>
        <p:nvPicPr>
          <p:cNvPr id="25" name="Picture 24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F0D2F0DF-A081-DD4A-90FC-BCEC15DD1D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5878" y="4741842"/>
            <a:ext cx="1134822" cy="850120"/>
          </a:xfrm>
          <a:prstGeom prst="rect">
            <a:avLst/>
          </a:prstGeom>
        </p:spPr>
      </p:pic>
      <p:pic>
        <p:nvPicPr>
          <p:cNvPr id="26" name="Picture 25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9FBFEDE6-EF26-B74D-839C-9FA6E9A236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3600" y="4798995"/>
            <a:ext cx="1092400" cy="791842"/>
          </a:xfrm>
          <a:prstGeom prst="rect">
            <a:avLst/>
          </a:prstGeom>
        </p:spPr>
      </p:pic>
      <p:pic>
        <p:nvPicPr>
          <p:cNvPr id="27" name="Picture 26" descr="A picture containing table&#10;&#10;Description automatically generated">
            <a:extLst>
              <a:ext uri="{FF2B5EF4-FFF2-40B4-BE49-F238E27FC236}">
                <a16:creationId xmlns:a16="http://schemas.microsoft.com/office/drawing/2014/main" id="{00851E0A-587D-934B-A08C-FB48274AB71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682"/>
          <a:stretch/>
        </p:blipFill>
        <p:spPr>
          <a:xfrm>
            <a:off x="7897478" y="4843125"/>
            <a:ext cx="1092400" cy="745818"/>
          </a:xfrm>
          <a:prstGeom prst="rect">
            <a:avLst/>
          </a:prstGeom>
        </p:spPr>
      </p:pic>
      <p:pic>
        <p:nvPicPr>
          <p:cNvPr id="28" name="Picture 27" descr="A close up of a device&#10;&#10;Description automatically generated">
            <a:extLst>
              <a:ext uri="{FF2B5EF4-FFF2-40B4-BE49-F238E27FC236}">
                <a16:creationId xmlns:a16="http://schemas.microsoft.com/office/drawing/2014/main" id="{F00B75AD-8A6B-9B46-9470-12EF176DB8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3205" y="4738822"/>
            <a:ext cx="444558" cy="8501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51805A-2D63-D942-B8AA-9FFEB1B6F768}"/>
              </a:ext>
            </a:extLst>
          </p:cNvPr>
          <p:cNvSpPr txBox="1"/>
          <p:nvPr/>
        </p:nvSpPr>
        <p:spPr>
          <a:xfrm>
            <a:off x="730998" y="4034373"/>
            <a:ext cx="11353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1 </a:t>
            </a:r>
            <a:r>
              <a:rPr lang="en-US" sz="3600" b="1" dirty="0">
                <a:solidFill>
                  <a:schemeClr val="bg1"/>
                </a:solidFill>
              </a:rPr>
              <a:t>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2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00B050"/>
                </a:solidFill>
              </a:rPr>
              <a:t>3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4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00B050"/>
                </a:solidFill>
              </a:rPr>
              <a:t>1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00B050"/>
                </a:solidFill>
              </a:rPr>
              <a:t>2</a:t>
            </a:r>
            <a:r>
              <a:rPr lang="en-US" sz="3600" b="1" dirty="0">
                <a:solidFill>
                  <a:schemeClr val="bg1"/>
                </a:solidFill>
              </a:rPr>
              <a:t>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  </a:t>
            </a:r>
            <a:r>
              <a:rPr lang="en-US" sz="3600" b="1" dirty="0">
                <a:solidFill>
                  <a:srgbClr val="00B050"/>
                </a:solidFill>
              </a:rPr>
              <a:t>3</a:t>
            </a:r>
            <a:r>
              <a:rPr lang="en-US" sz="3600" b="1" dirty="0">
                <a:solidFill>
                  <a:schemeClr val="bg1"/>
                </a:solidFill>
              </a:rPr>
              <a:t>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  <a:r>
              <a:rPr lang="en-US" sz="3600" b="1" dirty="0">
                <a:solidFill>
                  <a:schemeClr val="bg1"/>
                </a:solidFill>
              </a:rPr>
              <a:t>      </a:t>
            </a:r>
            <a:r>
              <a:rPr lang="en-US" sz="3600" b="1" dirty="0">
                <a:solidFill>
                  <a:srgbClr val="00B050"/>
                </a:solidFill>
              </a:rPr>
              <a:t>4</a:t>
            </a:r>
            <a:r>
              <a:rPr lang="en-US" sz="3600" b="1" dirty="0">
                <a:solidFill>
                  <a:schemeClr val="bg1"/>
                </a:solidFill>
              </a:rPr>
              <a:t>     </a:t>
            </a:r>
            <a:r>
              <a:rPr lang="en-US" sz="36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6B647CD-A676-224A-A6D1-EBCFF65F498E}"/>
              </a:ext>
            </a:extLst>
          </p:cNvPr>
          <p:cNvSpPr txBox="1"/>
          <p:nvPr/>
        </p:nvSpPr>
        <p:spPr>
          <a:xfrm>
            <a:off x="79024" y="4635869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1321011-6ECD-1447-82FF-D2BA94D2B389}"/>
              </a:ext>
            </a:extLst>
          </p:cNvPr>
          <p:cNvSpPr txBox="1"/>
          <p:nvPr/>
        </p:nvSpPr>
        <p:spPr>
          <a:xfrm>
            <a:off x="80904" y="5107830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4F70EC-A13A-3A40-8B3C-763608B1655A}"/>
              </a:ext>
            </a:extLst>
          </p:cNvPr>
          <p:cNvSpPr/>
          <p:nvPr/>
        </p:nvSpPr>
        <p:spPr>
          <a:xfrm>
            <a:off x="6299196" y="4838907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45D302E-E019-EE43-9B82-3B5442BAAAD7}"/>
              </a:ext>
            </a:extLst>
          </p:cNvPr>
          <p:cNvSpPr/>
          <p:nvPr/>
        </p:nvSpPr>
        <p:spPr>
          <a:xfrm>
            <a:off x="12056515" y="4855843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D7F034A-3F3D-1B41-9087-7DB3BFDBB297}"/>
              </a:ext>
            </a:extLst>
          </p:cNvPr>
          <p:cNvSpPr txBox="1"/>
          <p:nvPr/>
        </p:nvSpPr>
        <p:spPr>
          <a:xfrm>
            <a:off x="0" y="1494519"/>
            <a:ext cx="2015067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Example:</a:t>
            </a:r>
            <a:endParaRPr lang="en-US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50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5" grpId="0"/>
      <p:bldP spid="30" grpId="0"/>
      <p:bldP spid="31" grpId="0"/>
      <p:bldP spid="6" grpId="0" animBg="1"/>
      <p:bldP spid="32" grpId="0" animBg="1"/>
      <p:bldP spid="3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2275</TotalTime>
  <Words>957</Words>
  <Application>Microsoft Macintosh PowerPoint</Application>
  <PresentationFormat>Widescreen</PresentationFormat>
  <Paragraphs>131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Whale, R (Bradfield - Teacher)</dc:creator>
  <cp:lastModifiedBy>Whale, R (Bradfield - Teacher)</cp:lastModifiedBy>
  <cp:revision>201</cp:revision>
  <dcterms:created xsi:type="dcterms:W3CDTF">2020-08-27T10:33:49Z</dcterms:created>
  <dcterms:modified xsi:type="dcterms:W3CDTF">2020-10-13T13:36:37Z</dcterms:modified>
</cp:coreProperties>
</file>