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375" r:id="rId2"/>
    <p:sldId id="351" r:id="rId3"/>
    <p:sldId id="332" r:id="rId4"/>
    <p:sldId id="334" r:id="rId5"/>
    <p:sldId id="333" r:id="rId6"/>
    <p:sldId id="385" r:id="rId7"/>
    <p:sldId id="386" r:id="rId8"/>
    <p:sldId id="394" r:id="rId9"/>
    <p:sldId id="395" r:id="rId10"/>
    <p:sldId id="384" r:id="rId11"/>
    <p:sldId id="396" r:id="rId12"/>
    <p:sldId id="397" r:id="rId13"/>
    <p:sldId id="398" r:id="rId14"/>
    <p:sldId id="399" r:id="rId15"/>
    <p:sldId id="400" r:id="rId16"/>
    <p:sldId id="401" r:id="rId17"/>
    <p:sldId id="402" r:id="rId18"/>
    <p:sldId id="403" r:id="rId19"/>
    <p:sldId id="404" r:id="rId20"/>
    <p:sldId id="405" r:id="rId21"/>
    <p:sldId id="406" r:id="rId22"/>
    <p:sldId id="407" r:id="rId23"/>
    <p:sldId id="408" r:id="rId24"/>
    <p:sldId id="409" r:id="rId25"/>
    <p:sldId id="410" r:id="rId26"/>
    <p:sldId id="411" r:id="rId27"/>
    <p:sldId id="412" r:id="rId28"/>
    <p:sldId id="413" r:id="rId29"/>
    <p:sldId id="414" r:id="rId30"/>
    <p:sldId id="41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715"/>
    <a:srgbClr val="79E0F0"/>
    <a:srgbClr val="0029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68"/>
    <p:restoredTop sz="86395"/>
  </p:normalViewPr>
  <p:slideViewPr>
    <p:cSldViewPr snapToGrid="0" snapToObjects="1">
      <p:cViewPr varScale="1">
        <p:scale>
          <a:sx n="107" d="100"/>
          <a:sy n="107" d="100"/>
        </p:scale>
        <p:origin x="176" y="528"/>
      </p:cViewPr>
      <p:guideLst/>
    </p:cSldViewPr>
  </p:slideViewPr>
  <p:outlineViewPr>
    <p:cViewPr>
      <p:scale>
        <a:sx n="33" d="100"/>
        <a:sy n="33" d="100"/>
      </p:scale>
      <p:origin x="0" y="-23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89807-7703-3F48-B42B-E830CD641628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02057-DADE-734E-9F23-18FFD298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12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AF46E-66F6-7649-8ECF-FF50EBA525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8AC57-7D2D-A34C-9D93-595933C1DE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0A226-970C-964A-BC42-9492182F5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8B0D9-F31C-4D45-A617-AC67B3018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818EF-D205-7840-AA0E-CD74098D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D729E-C9E7-C24F-944D-6E082B598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6E3E40-7466-D648-817E-BDD643F623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6A2A6-8ACE-2B4E-9D5B-00C796FCD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A45AD-D79F-0448-828B-E51D60E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4A1D5-51F4-4D4C-92AE-B5BE5ADE0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81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7E4FDE-4ABD-7D41-876F-C5B9C11651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CCE490-4F16-164A-B9B7-AE63676BE2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9B758-48F3-F645-AECF-7251EF6F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CEE38-14DD-7A46-89FE-3CBB1C58B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EDB12-F3B2-A141-A069-E670FB4A0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03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51FD3-FDED-AE4C-8F5D-6AAEEF42B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8D00C-F123-B745-826D-8B93FD9A6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8B241-2927-F04F-AB63-DFECC69D4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AA97D-ED9D-294C-A23A-F958C89E6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1ECC1-28EC-BB41-9C5C-F3DB552E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52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2A09E-C253-2449-9214-AC2B00497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44981-8749-464F-8DDF-0451CE236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C548D-A1AD-4D42-8DC5-860E197F0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4073C-2B7B-5746-8A71-F58CBEA7C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C6F15-C0F1-C04B-A2B4-D04A01E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80990-3B78-A543-A3B1-D4B2A2D1D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66AB7-FED4-EF4F-BF53-DE417ECA33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E700C-40A4-5347-8299-FAA9FB1D4F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9B3D02-5B05-1C40-9DB8-967C80DA6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1DA914-20C4-0A42-A5AC-95859CCEE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F65F5-8014-E947-9688-0B1CDB3E1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8CD07-7F21-B444-8E42-040E83861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5E846-BE9D-D44C-BD33-FCBEB535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86AD37-171C-3944-89EB-44941F6A4D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B54B0F-79E2-EB4B-9664-D2B74CEEC1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78B647-3826-4743-AC93-150946F9E9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260E1A-DCB9-EF4E-ACB1-A88C1675B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06EA28-BC92-C547-882F-48AF17862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02EC8D-2AAC-204D-A8F4-B48C26104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82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806B1-35CC-1A43-A065-30B87AB24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9FAB9-B17B-4D45-862C-03F0FB3F8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17793C-EEFF-5840-8A76-2717150BD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2440FC-0759-E64E-8847-185D5EA8F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7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0211DA-DF5F-8A44-AE63-916DB20E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1FD463-BD65-9D42-AD07-A2EE8CA84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441424-25D2-9345-9A8A-0AA5A8BCA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22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AAE64-FE51-FB4D-9539-6384D33D1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090DD-9D13-BF49-9111-E4668AC68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A114E-5A5C-B644-90CE-A79068D64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8CF2A-E842-BD4C-A33D-0574E89B0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47EC-61C8-A745-B1ED-49C387F9B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6E6F67-D011-1A4E-B283-495741BB7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8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BD97D-D552-B844-8914-2633E5865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15351C-3813-004C-B01E-726DA84A1B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C76D0-F554-CE4A-B3AD-BBDC03D4F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6779A2-C9A9-1147-8A1F-DD89C65A7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E53E2-E9CE-354C-B64F-69DA3FFCD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46ECD-F442-8F46-8B27-72A4C92B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4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BE5AC7-FDA7-9445-9AE0-72524FD48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F0DA2-9B70-3F4C-8648-C58A17A9F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A813F-B209-A64C-9161-1E4540DF55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0E388-A6D7-5A40-9276-8EFF8C1D593C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66415-56D9-3945-98E9-B987A8C35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6A5B7-C069-5245-BA9A-DFB8B25BC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9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tiff"/><Relationship Id="rId4" Type="http://schemas.openxmlformats.org/officeDocument/2006/relationships/image" Target="../media/image4.png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9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9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9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9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9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9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9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9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9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9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9.tif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9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9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iff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06D09C-41D3-8947-8654-68A86242BCF6}"/>
              </a:ext>
            </a:extLst>
          </p:cNvPr>
          <p:cNvSpPr txBox="1"/>
          <p:nvPr/>
        </p:nvSpPr>
        <p:spPr>
          <a:xfrm>
            <a:off x="3586348" y="1947553"/>
            <a:ext cx="53082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Rhythm </a:t>
            </a:r>
            <a:r>
              <a:rPr lang="en-US" sz="5400" b="1"/>
              <a:t>Lesson 8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90138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>
            <a:extLst>
              <a:ext uri="{FF2B5EF4-FFF2-40B4-BE49-F238E27FC236}">
                <a16:creationId xmlns:a16="http://schemas.microsoft.com/office/drawing/2014/main" id="{F9698BC3-B07A-114D-9A99-0A085BB00377}"/>
              </a:ext>
            </a:extLst>
          </p:cNvPr>
          <p:cNvSpPr txBox="1"/>
          <p:nvPr/>
        </p:nvSpPr>
        <p:spPr>
          <a:xfrm>
            <a:off x="369104" y="2766729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3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FEA3D9B-D086-8845-82D0-EEC66FEA59FC}"/>
              </a:ext>
            </a:extLst>
          </p:cNvPr>
          <p:cNvSpPr txBox="1"/>
          <p:nvPr/>
        </p:nvSpPr>
        <p:spPr>
          <a:xfrm>
            <a:off x="364167" y="3187890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0" name="Picture 69" descr="A close up of a device&#10;&#10;Description automatically generated">
            <a:extLst>
              <a:ext uri="{FF2B5EF4-FFF2-40B4-BE49-F238E27FC236}">
                <a16:creationId xmlns:a16="http://schemas.microsoft.com/office/drawing/2014/main" id="{58A437FA-862E-B641-A915-D527723E7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042" y="2866932"/>
            <a:ext cx="335681" cy="641915"/>
          </a:xfrm>
          <a:prstGeom prst="rect">
            <a:avLst/>
          </a:prstGeom>
        </p:spPr>
      </p:pic>
      <p:pic>
        <p:nvPicPr>
          <p:cNvPr id="71" name="Picture 70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2CEF1363-05D7-1E4A-A9E3-0A2AEBD2AB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623" y="2926960"/>
            <a:ext cx="1028644" cy="585030"/>
          </a:xfrm>
          <a:prstGeom prst="rect">
            <a:avLst/>
          </a:prstGeom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762B3F1F-43B9-C94F-AE87-45D1247B0D6E}"/>
              </a:ext>
            </a:extLst>
          </p:cNvPr>
          <p:cNvSpPr/>
          <p:nvPr/>
        </p:nvSpPr>
        <p:spPr>
          <a:xfrm flipH="1">
            <a:off x="3907239" y="2931033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20CDC7AB-C1F2-F740-B0B4-CA1F48035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745" y="2926959"/>
            <a:ext cx="1028644" cy="585030"/>
          </a:xfrm>
          <a:prstGeom prst="rect">
            <a:avLst/>
          </a:prstGeom>
        </p:spPr>
      </p:pic>
      <p:pic>
        <p:nvPicPr>
          <p:cNvPr id="74" name="Picture 73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5E78448D-10E4-7F4D-8D9B-0D41F95759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5304" y="2910680"/>
            <a:ext cx="868786" cy="629752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FD5D4CFB-80AF-574A-9863-FE99D1E219D2}"/>
              </a:ext>
            </a:extLst>
          </p:cNvPr>
          <p:cNvSpPr/>
          <p:nvPr/>
        </p:nvSpPr>
        <p:spPr>
          <a:xfrm flipH="1">
            <a:off x="7760823" y="2948405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75" descr="A close up of a device&#10;&#10;Description automatically generated">
            <a:extLst>
              <a:ext uri="{FF2B5EF4-FFF2-40B4-BE49-F238E27FC236}">
                <a16:creationId xmlns:a16="http://schemas.microsoft.com/office/drawing/2014/main" id="{5F404A3D-7178-DE44-86DD-101A0CE76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8846" y="2852999"/>
            <a:ext cx="335681" cy="641915"/>
          </a:xfrm>
          <a:prstGeom prst="rect">
            <a:avLst/>
          </a:prstGeom>
        </p:spPr>
      </p:pic>
      <p:pic>
        <p:nvPicPr>
          <p:cNvPr id="77" name="Picture 76" descr="A close up of a device&#10;&#10;Description automatically generated">
            <a:extLst>
              <a:ext uri="{FF2B5EF4-FFF2-40B4-BE49-F238E27FC236}">
                <a16:creationId xmlns:a16="http://schemas.microsoft.com/office/drawing/2014/main" id="{39ECB4C3-2CA8-1E45-B625-F88ECD7379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0643" y="2852999"/>
            <a:ext cx="335681" cy="641915"/>
          </a:xfrm>
          <a:prstGeom prst="rect">
            <a:avLst/>
          </a:prstGeom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2063920F-1697-3D4E-B67B-7BB6C9C3DEAF}"/>
              </a:ext>
            </a:extLst>
          </p:cNvPr>
          <p:cNvSpPr/>
          <p:nvPr/>
        </p:nvSpPr>
        <p:spPr>
          <a:xfrm flipH="1">
            <a:off x="10310444" y="2932684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FFA8A522-C1F8-104D-A620-AE4EDA10EC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0173" y="3067032"/>
            <a:ext cx="209230" cy="377203"/>
          </a:xfrm>
          <a:prstGeom prst="rect">
            <a:avLst/>
          </a:prstGeom>
        </p:spPr>
      </p:pic>
      <p:pic>
        <p:nvPicPr>
          <p:cNvPr id="80" name="Picture 79" descr="Shape, icon&#10;&#10;Description automatically generated">
            <a:extLst>
              <a:ext uri="{FF2B5EF4-FFF2-40B4-BE49-F238E27FC236}">
                <a16:creationId xmlns:a16="http://schemas.microsoft.com/office/drawing/2014/main" id="{E149D7D1-1F36-C147-AA94-11C68A57DA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1938" y="2857564"/>
            <a:ext cx="413126" cy="6471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2DB35411-E3E4-7E4A-A16F-F669E8420B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2552" y="3040784"/>
            <a:ext cx="209230" cy="377203"/>
          </a:xfrm>
          <a:prstGeom prst="rect">
            <a:avLst/>
          </a:prstGeom>
        </p:spPr>
      </p:pic>
      <p:pic>
        <p:nvPicPr>
          <p:cNvPr id="82" name="Picture 81" descr="A picture containing table&#10;&#10;Description automatically generated">
            <a:extLst>
              <a:ext uri="{FF2B5EF4-FFF2-40B4-BE49-F238E27FC236}">
                <a16:creationId xmlns:a16="http://schemas.microsoft.com/office/drawing/2014/main" id="{4791B8E4-FCAA-6E48-BFBA-8FD393F43D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86565" y="2852999"/>
            <a:ext cx="499958" cy="647673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8552C47-5DB7-674B-9BBA-EBC89E0FEE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1381" y="3075976"/>
            <a:ext cx="209230" cy="377203"/>
          </a:xfrm>
          <a:prstGeom prst="rect">
            <a:avLst/>
          </a:prstGeom>
        </p:spPr>
      </p:pic>
      <p:pic>
        <p:nvPicPr>
          <p:cNvPr id="84" name="Picture 83" descr="Shape, icon&#10;&#10;Description automatically generated">
            <a:extLst>
              <a:ext uri="{FF2B5EF4-FFF2-40B4-BE49-F238E27FC236}">
                <a16:creationId xmlns:a16="http://schemas.microsoft.com/office/drawing/2014/main" id="{ED3C49E7-9CB0-5344-AC5B-3FE408E143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3146" y="2866508"/>
            <a:ext cx="413126" cy="647100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1F22DEFB-2A7A-6345-8878-E8E7A9C30650}"/>
              </a:ext>
            </a:extLst>
          </p:cNvPr>
          <p:cNvSpPr txBox="1"/>
          <p:nvPr/>
        </p:nvSpPr>
        <p:spPr>
          <a:xfrm>
            <a:off x="350288" y="4163774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11B75C6-83FA-B440-B8CD-53517F75630B}"/>
              </a:ext>
            </a:extLst>
          </p:cNvPr>
          <p:cNvSpPr txBox="1"/>
          <p:nvPr/>
        </p:nvSpPr>
        <p:spPr>
          <a:xfrm>
            <a:off x="357226" y="4584935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87" name="Picture 8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2870D75A-0000-1648-8282-1A87A3B84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534" y="4377283"/>
            <a:ext cx="1028644" cy="585030"/>
          </a:xfrm>
          <a:prstGeom prst="rect">
            <a:avLst/>
          </a:prstGeom>
        </p:spPr>
      </p:pic>
      <p:sp>
        <p:nvSpPr>
          <p:cNvPr id="88" name="Rectangle 87">
            <a:extLst>
              <a:ext uri="{FF2B5EF4-FFF2-40B4-BE49-F238E27FC236}">
                <a16:creationId xmlns:a16="http://schemas.microsoft.com/office/drawing/2014/main" id="{93700C50-F80E-7446-BED0-CDE31F876B0D}"/>
              </a:ext>
            </a:extLst>
          </p:cNvPr>
          <p:cNvSpPr/>
          <p:nvPr/>
        </p:nvSpPr>
        <p:spPr>
          <a:xfrm flipH="1">
            <a:off x="5312612" y="4399508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" name="Picture 88" descr="A picture containing mirror&#10;&#10;Description automatically generated">
            <a:extLst>
              <a:ext uri="{FF2B5EF4-FFF2-40B4-BE49-F238E27FC236}">
                <a16:creationId xmlns:a16="http://schemas.microsoft.com/office/drawing/2014/main" id="{88234799-2A36-7544-A143-9EA56B7398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27583" y="4396180"/>
            <a:ext cx="371384" cy="577707"/>
          </a:xfrm>
          <a:prstGeom prst="rect">
            <a:avLst/>
          </a:prstGeom>
        </p:spPr>
      </p:pic>
      <p:pic>
        <p:nvPicPr>
          <p:cNvPr id="90" name="Picture 89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21C4F610-0C9E-5E49-AD9C-691558A0C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6971" y="4346633"/>
            <a:ext cx="868786" cy="629752"/>
          </a:xfrm>
          <a:prstGeom prst="rect">
            <a:avLst/>
          </a:prstGeom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F31CC76D-FB77-174C-B447-EA83AC128DFD}"/>
              </a:ext>
            </a:extLst>
          </p:cNvPr>
          <p:cNvSpPr/>
          <p:nvPr/>
        </p:nvSpPr>
        <p:spPr>
          <a:xfrm flipH="1">
            <a:off x="7983641" y="4376395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" name="Picture 91" descr="A picture containing mirror&#10;&#10;Description automatically generated">
            <a:extLst>
              <a:ext uri="{FF2B5EF4-FFF2-40B4-BE49-F238E27FC236}">
                <a16:creationId xmlns:a16="http://schemas.microsoft.com/office/drawing/2014/main" id="{56AD8F4F-7304-964C-91F6-14F6F21D13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84839" y="4286804"/>
            <a:ext cx="361404" cy="663559"/>
          </a:xfrm>
          <a:prstGeom prst="rect">
            <a:avLst/>
          </a:prstGeom>
        </p:spPr>
      </p:pic>
      <p:sp>
        <p:nvSpPr>
          <p:cNvPr id="93" name="Rectangle 92">
            <a:extLst>
              <a:ext uri="{FF2B5EF4-FFF2-40B4-BE49-F238E27FC236}">
                <a16:creationId xmlns:a16="http://schemas.microsoft.com/office/drawing/2014/main" id="{FD31CE15-05B3-E248-BB17-2F705CFC29C4}"/>
              </a:ext>
            </a:extLst>
          </p:cNvPr>
          <p:cNvSpPr/>
          <p:nvPr/>
        </p:nvSpPr>
        <p:spPr>
          <a:xfrm flipH="1">
            <a:off x="11578925" y="4335316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47F76A7E-46EB-DA49-99DF-23651E1C1D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2674" y="4496966"/>
            <a:ext cx="209230" cy="377203"/>
          </a:xfrm>
          <a:prstGeom prst="rect">
            <a:avLst/>
          </a:prstGeom>
        </p:spPr>
      </p:pic>
      <p:pic>
        <p:nvPicPr>
          <p:cNvPr id="95" name="Picture 94" descr="A picture containing table&#10;&#10;Description automatically generated">
            <a:extLst>
              <a:ext uri="{FF2B5EF4-FFF2-40B4-BE49-F238E27FC236}">
                <a16:creationId xmlns:a16="http://schemas.microsoft.com/office/drawing/2014/main" id="{80B2473F-7363-4446-8492-8C19561DA4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9405" y="4309035"/>
            <a:ext cx="499958" cy="647673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53D74F81-4464-1F48-B17F-0902121D7D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1755" y="4486757"/>
            <a:ext cx="209230" cy="377203"/>
          </a:xfrm>
          <a:prstGeom prst="rect">
            <a:avLst/>
          </a:prstGeom>
        </p:spPr>
      </p:pic>
      <p:pic>
        <p:nvPicPr>
          <p:cNvPr id="97" name="Picture 96" descr="A picture containing table&#10;&#10;Description automatically generated">
            <a:extLst>
              <a:ext uri="{FF2B5EF4-FFF2-40B4-BE49-F238E27FC236}">
                <a16:creationId xmlns:a16="http://schemas.microsoft.com/office/drawing/2014/main" id="{F967AD1B-E2EA-2546-AAF5-0ECE0F83C8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3456" y="4311969"/>
            <a:ext cx="499958" cy="647673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B883112-053A-EA45-AE22-496135348E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6286" y="4536735"/>
            <a:ext cx="209230" cy="377203"/>
          </a:xfrm>
          <a:prstGeom prst="rect">
            <a:avLst/>
          </a:prstGeom>
        </p:spPr>
      </p:pic>
      <p:pic>
        <p:nvPicPr>
          <p:cNvPr id="99" name="Picture 98" descr="Shape, icon&#10;&#10;Description automatically generated">
            <a:extLst>
              <a:ext uri="{FF2B5EF4-FFF2-40B4-BE49-F238E27FC236}">
                <a16:creationId xmlns:a16="http://schemas.microsoft.com/office/drawing/2014/main" id="{9A8F54BE-4059-924D-808B-8D6F56BFAA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8292" y="4289876"/>
            <a:ext cx="413126" cy="64710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EF7AC4BB-AF19-FD4E-8411-E297668862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8906" y="4508294"/>
            <a:ext cx="209230" cy="377203"/>
          </a:xfrm>
          <a:prstGeom prst="rect">
            <a:avLst/>
          </a:prstGeom>
        </p:spPr>
      </p:pic>
      <p:pic>
        <p:nvPicPr>
          <p:cNvPr id="101" name="Picture 100" descr="Shape, icon&#10;&#10;Description automatically generated">
            <a:extLst>
              <a:ext uri="{FF2B5EF4-FFF2-40B4-BE49-F238E27FC236}">
                <a16:creationId xmlns:a16="http://schemas.microsoft.com/office/drawing/2014/main" id="{B9FF6EF2-95FF-AF49-8BB1-6F33E9E04A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0671" y="4298826"/>
            <a:ext cx="413126" cy="6471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B5B5CEE0-E591-B44D-97EA-65D5357322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4476" y="4518503"/>
            <a:ext cx="209230" cy="377203"/>
          </a:xfrm>
          <a:prstGeom prst="rect">
            <a:avLst/>
          </a:prstGeom>
        </p:spPr>
      </p:pic>
      <p:pic>
        <p:nvPicPr>
          <p:cNvPr id="103" name="Picture 102" descr="Shape, icon&#10;&#10;Description automatically generated">
            <a:extLst>
              <a:ext uri="{FF2B5EF4-FFF2-40B4-BE49-F238E27FC236}">
                <a16:creationId xmlns:a16="http://schemas.microsoft.com/office/drawing/2014/main" id="{00D6C8CD-66AE-1244-ABC0-146DE8228A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6241" y="4309035"/>
            <a:ext cx="413126" cy="6471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781ADC-7E6B-5F4F-BBB9-5F1ACBC8AC6B}"/>
              </a:ext>
            </a:extLst>
          </p:cNvPr>
          <p:cNvSpPr txBox="1"/>
          <p:nvPr/>
        </p:nvSpPr>
        <p:spPr>
          <a:xfrm>
            <a:off x="-17072" y="3004556"/>
            <a:ext cx="6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b.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C32F2D9-6231-FD4A-B480-CC734C035436}"/>
              </a:ext>
            </a:extLst>
          </p:cNvPr>
          <p:cNvSpPr txBox="1"/>
          <p:nvPr/>
        </p:nvSpPr>
        <p:spPr>
          <a:xfrm>
            <a:off x="-6674" y="4391468"/>
            <a:ext cx="6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c.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1BCE549-C33D-844B-9143-3872B1C70EF7}"/>
              </a:ext>
            </a:extLst>
          </p:cNvPr>
          <p:cNvSpPr txBox="1"/>
          <p:nvPr/>
        </p:nvSpPr>
        <p:spPr>
          <a:xfrm>
            <a:off x="52829" y="85532"/>
            <a:ext cx="11599596" cy="2297462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Last lesson’s Task: </a:t>
            </a:r>
          </a:p>
          <a:p>
            <a:r>
              <a:rPr lang="en-US" sz="2800" b="1" dirty="0"/>
              <a:t>Add the drink words to rhythms ‘b’ and ‘c’. Then learn to clap the rhythms using the </a:t>
            </a:r>
            <a:r>
              <a:rPr lang="en-US" sz="2800" b="1" dirty="0">
                <a:solidFill>
                  <a:srgbClr val="00B0F0"/>
                </a:solidFill>
              </a:rPr>
              <a:t>SAY  -  SAY &amp; CLAP  -   CLAP</a:t>
            </a:r>
            <a:r>
              <a:rPr lang="en-US" sz="2800" b="1" dirty="0"/>
              <a:t> method.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Remember to be careful not to clap on the syllables that have been replaced by a rest.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9A4349-22D8-A948-B8B9-5E05C18D4168}"/>
              </a:ext>
            </a:extLst>
          </p:cNvPr>
          <p:cNvSpPr txBox="1"/>
          <p:nvPr/>
        </p:nvSpPr>
        <p:spPr>
          <a:xfrm>
            <a:off x="931154" y="3598019"/>
            <a:ext cx="3130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Tea     co ca co la      </a:t>
            </a:r>
            <a:r>
              <a:rPr lang="en-US" b="1" dirty="0">
                <a:solidFill>
                  <a:schemeClr val="bg2"/>
                </a:solidFill>
              </a:rPr>
              <a:t>co</a:t>
            </a:r>
            <a:r>
              <a:rPr lang="en-US" b="1" dirty="0"/>
              <a:t>   </a:t>
            </a:r>
            <a:r>
              <a:rPr lang="en-US" b="1" dirty="0" err="1"/>
              <a:t>ffee</a:t>
            </a:r>
            <a:endParaRPr lang="en-US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ECC34ED-AE7A-D74B-A60C-319C5FA37B3C}"/>
              </a:ext>
            </a:extLst>
          </p:cNvPr>
          <p:cNvSpPr txBox="1"/>
          <p:nvPr/>
        </p:nvSpPr>
        <p:spPr>
          <a:xfrm>
            <a:off x="4334907" y="3569989"/>
            <a:ext cx="3425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co</a:t>
            </a:r>
            <a:r>
              <a:rPr lang="en-US" b="1" dirty="0"/>
              <a:t>   </a:t>
            </a:r>
            <a:r>
              <a:rPr lang="en-US" b="1" dirty="0" err="1"/>
              <a:t>ffee</a:t>
            </a:r>
            <a:r>
              <a:rPr lang="en-US" b="1" dirty="0"/>
              <a:t>       co ca co la   lemonade  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29BFDCC-8C7F-E946-B3F1-E6D261EAB4E3}"/>
              </a:ext>
            </a:extLst>
          </p:cNvPr>
          <p:cNvSpPr txBox="1"/>
          <p:nvPr/>
        </p:nvSpPr>
        <p:spPr>
          <a:xfrm>
            <a:off x="8006500" y="3566001"/>
            <a:ext cx="3130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Tea  </a:t>
            </a:r>
            <a:r>
              <a:rPr lang="en-US" b="1" dirty="0">
                <a:solidFill>
                  <a:schemeClr val="bg2"/>
                </a:solidFill>
              </a:rPr>
              <a:t>black</a:t>
            </a:r>
            <a:r>
              <a:rPr lang="en-US" b="1" dirty="0"/>
              <a:t>currant tea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554C73-E096-7C41-B308-7EAE0997D969}"/>
              </a:ext>
            </a:extLst>
          </p:cNvPr>
          <p:cNvSpPr txBox="1"/>
          <p:nvPr/>
        </p:nvSpPr>
        <p:spPr>
          <a:xfrm>
            <a:off x="822751" y="4973476"/>
            <a:ext cx="4606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 ca co la </a:t>
            </a:r>
            <a:r>
              <a:rPr lang="en-US" b="1" dirty="0">
                <a:solidFill>
                  <a:schemeClr val="bg2"/>
                </a:solidFill>
              </a:rPr>
              <a:t>black</a:t>
            </a:r>
            <a:r>
              <a:rPr lang="en-US" b="1" dirty="0"/>
              <a:t>currant </a:t>
            </a:r>
            <a:r>
              <a:rPr lang="en-US" b="1" dirty="0">
                <a:solidFill>
                  <a:schemeClr val="bg2"/>
                </a:solidFill>
              </a:rPr>
              <a:t>black</a:t>
            </a:r>
            <a:r>
              <a:rPr lang="en-US" b="1" dirty="0"/>
              <a:t>currant   </a:t>
            </a:r>
            <a:r>
              <a:rPr lang="en-US" b="1" dirty="0">
                <a:solidFill>
                  <a:schemeClr val="bg2"/>
                </a:solidFill>
              </a:rPr>
              <a:t>co</a:t>
            </a:r>
            <a:r>
              <a:rPr lang="en-US" b="1" dirty="0"/>
              <a:t>   </a:t>
            </a:r>
            <a:r>
              <a:rPr lang="en-US" b="1" dirty="0" err="1"/>
              <a:t>ffee</a:t>
            </a:r>
            <a:r>
              <a:rPr lang="en-US" b="1" dirty="0"/>
              <a:t>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2A9E0B-9F63-BF43-9434-AF64843670C8}"/>
              </a:ext>
            </a:extLst>
          </p:cNvPr>
          <p:cNvSpPr txBox="1"/>
          <p:nvPr/>
        </p:nvSpPr>
        <p:spPr>
          <a:xfrm>
            <a:off x="5358331" y="4992685"/>
            <a:ext cx="4606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One </a:t>
            </a:r>
            <a:r>
              <a:rPr lang="en-US" b="1" dirty="0">
                <a:solidFill>
                  <a:schemeClr val="bg1"/>
                </a:solidFill>
              </a:rPr>
              <a:t>two three   </a:t>
            </a:r>
            <a:r>
              <a:rPr lang="en-US" b="1" dirty="0"/>
              <a:t>lemonade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D81AF0-65C2-304F-9630-348984D801C9}"/>
              </a:ext>
            </a:extLst>
          </p:cNvPr>
          <p:cNvSpPr txBox="1"/>
          <p:nvPr/>
        </p:nvSpPr>
        <p:spPr>
          <a:xfrm>
            <a:off x="8205471" y="4968434"/>
            <a:ext cx="3425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co</a:t>
            </a:r>
            <a:r>
              <a:rPr lang="en-US" b="1" dirty="0"/>
              <a:t>   </a:t>
            </a:r>
            <a:r>
              <a:rPr lang="en-US" b="1" dirty="0" err="1"/>
              <a:t>ffee</a:t>
            </a:r>
            <a:r>
              <a:rPr lang="en-US" b="1" dirty="0"/>
              <a:t>      </a:t>
            </a:r>
            <a:r>
              <a:rPr lang="en-US" b="1" dirty="0">
                <a:solidFill>
                  <a:schemeClr val="bg2"/>
                </a:solidFill>
              </a:rPr>
              <a:t>co</a:t>
            </a:r>
            <a:r>
              <a:rPr lang="en-US" b="1" dirty="0"/>
              <a:t>   </a:t>
            </a:r>
            <a:r>
              <a:rPr lang="en-US" b="1" dirty="0" err="1"/>
              <a:t>ffee</a:t>
            </a:r>
            <a:r>
              <a:rPr lang="en-US" b="1" dirty="0"/>
              <a:t>      </a:t>
            </a:r>
            <a:r>
              <a:rPr lang="en-US" sz="1200" b="1" dirty="0"/>
              <a:t> </a:t>
            </a:r>
            <a:r>
              <a:rPr lang="en-US" b="1" dirty="0"/>
              <a:t>One  </a:t>
            </a:r>
            <a:r>
              <a:rPr lang="en-US" b="1" dirty="0">
                <a:solidFill>
                  <a:schemeClr val="bg1"/>
                </a:solidFill>
              </a:rPr>
              <a:t>two</a:t>
            </a:r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82944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2" grpId="0"/>
      <p:bldP spid="43" grpId="0"/>
      <p:bldP spid="44" grpId="0"/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ABCC63BC-8436-8B48-AEB1-7DCD3F2FA8A4}"/>
              </a:ext>
            </a:extLst>
          </p:cNvPr>
          <p:cNvSpPr txBox="1"/>
          <p:nvPr/>
        </p:nvSpPr>
        <p:spPr>
          <a:xfrm>
            <a:off x="137423" y="150212"/>
            <a:ext cx="11663154" cy="120032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Unfortunately, not all syncopated rhythms can be played using ‘rhythm drink words’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76CA377-415E-5749-9F47-3CF81805E2AF}"/>
              </a:ext>
            </a:extLst>
          </p:cNvPr>
          <p:cNvSpPr txBox="1"/>
          <p:nvPr/>
        </p:nvSpPr>
        <p:spPr>
          <a:xfrm>
            <a:off x="385916" y="1605644"/>
            <a:ext cx="6267463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This is a typical notated rhythm: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7BEA1ED-CB91-C54D-B16B-42EE4EEB6BB4}"/>
              </a:ext>
            </a:extLst>
          </p:cNvPr>
          <p:cNvSpPr txBox="1"/>
          <p:nvPr/>
        </p:nvSpPr>
        <p:spPr>
          <a:xfrm>
            <a:off x="137423" y="327234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82C4E15-9F94-234A-BB09-ABB3D99F2C97}"/>
              </a:ext>
            </a:extLst>
          </p:cNvPr>
          <p:cNvSpPr txBox="1"/>
          <p:nvPr/>
        </p:nvSpPr>
        <p:spPr>
          <a:xfrm>
            <a:off x="144361" y="369350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1" name="Picture 70" descr="A close up of a device&#10;&#10;Description automatically generated">
            <a:extLst>
              <a:ext uri="{FF2B5EF4-FFF2-40B4-BE49-F238E27FC236}">
                <a16:creationId xmlns:a16="http://schemas.microsoft.com/office/drawing/2014/main" id="{5347260A-0A17-CC4C-A0BE-FA62ACB02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644" y="3266308"/>
            <a:ext cx="446791" cy="85439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57DB7195-7C4B-9D42-905D-D94127F3EF3E}"/>
              </a:ext>
            </a:extLst>
          </p:cNvPr>
          <p:cNvSpPr/>
          <p:nvPr/>
        </p:nvSpPr>
        <p:spPr>
          <a:xfrm flipH="1">
            <a:off x="6127248" y="334188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9F7A2DC3-0053-BC40-8202-82AAF59D897E}"/>
              </a:ext>
            </a:extLst>
          </p:cNvPr>
          <p:cNvSpPr/>
          <p:nvPr/>
        </p:nvSpPr>
        <p:spPr>
          <a:xfrm flipH="1">
            <a:off x="11772718" y="3336930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76" descr="A close up of a device&#10;&#10;Description automatically generated">
            <a:extLst>
              <a:ext uri="{FF2B5EF4-FFF2-40B4-BE49-F238E27FC236}">
                <a16:creationId xmlns:a16="http://schemas.microsoft.com/office/drawing/2014/main" id="{3D412F12-902A-9B4E-AD75-F3164206E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4510" y="3276887"/>
            <a:ext cx="446791" cy="854390"/>
          </a:xfrm>
          <a:prstGeom prst="rect">
            <a:avLst/>
          </a:prstGeom>
        </p:spPr>
      </p:pic>
      <p:pic>
        <p:nvPicPr>
          <p:cNvPr id="79" name="Picture 78" descr="A close up of a device&#10;&#10;Description automatically generated">
            <a:extLst>
              <a:ext uri="{FF2B5EF4-FFF2-40B4-BE49-F238E27FC236}">
                <a16:creationId xmlns:a16="http://schemas.microsoft.com/office/drawing/2014/main" id="{6EA0078E-89D4-3943-A827-486F0C86A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2221" y="3251147"/>
            <a:ext cx="446791" cy="854390"/>
          </a:xfrm>
          <a:prstGeom prst="rect">
            <a:avLst/>
          </a:prstGeom>
        </p:spPr>
      </p:pic>
      <p:pic>
        <p:nvPicPr>
          <p:cNvPr id="82" name="Picture 81" descr="Shape, icon&#10;&#10;Description automatically generated">
            <a:extLst>
              <a:ext uri="{FF2B5EF4-FFF2-40B4-BE49-F238E27FC236}">
                <a16:creationId xmlns:a16="http://schemas.microsoft.com/office/drawing/2014/main" id="{644D1C4F-BADB-224C-9393-784442C60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00" y="3239555"/>
            <a:ext cx="549871" cy="86129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9E43566-B9F0-9C42-B320-0CB8B3CFF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7319" y="3601741"/>
            <a:ext cx="278485" cy="502057"/>
          </a:xfrm>
          <a:prstGeom prst="rect">
            <a:avLst/>
          </a:prstGeom>
        </p:spPr>
      </p:pic>
      <p:pic>
        <p:nvPicPr>
          <p:cNvPr id="86" name="Picture 85" descr="Shape, icon&#10;&#10;Description automatically generated">
            <a:extLst>
              <a:ext uri="{FF2B5EF4-FFF2-40B4-BE49-F238E27FC236}">
                <a16:creationId xmlns:a16="http://schemas.microsoft.com/office/drawing/2014/main" id="{8659A542-9B8E-5446-988E-BE4CB217A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228" y="3290324"/>
            <a:ext cx="549871" cy="861290"/>
          </a:xfrm>
          <a:prstGeom prst="rect">
            <a:avLst/>
          </a:prstGeom>
        </p:spPr>
      </p:pic>
      <p:pic>
        <p:nvPicPr>
          <p:cNvPr id="88" name="Picture 87" descr="Shape, icon&#10;&#10;Description automatically generated">
            <a:extLst>
              <a:ext uri="{FF2B5EF4-FFF2-40B4-BE49-F238E27FC236}">
                <a16:creationId xmlns:a16="http://schemas.microsoft.com/office/drawing/2014/main" id="{41F6FB75-A881-5542-AE12-9B4FCD35E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542" y="3274222"/>
            <a:ext cx="549871" cy="86129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2A0E964F-F2D4-314A-AC61-3965AA9588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4894" y="3511126"/>
            <a:ext cx="278485" cy="502057"/>
          </a:xfrm>
          <a:prstGeom prst="rect">
            <a:avLst/>
          </a:prstGeom>
        </p:spPr>
      </p:pic>
      <p:pic>
        <p:nvPicPr>
          <p:cNvPr id="90" name="Picture 89" descr="A picture containing table&#10;&#10;Description automatically generated">
            <a:extLst>
              <a:ext uri="{FF2B5EF4-FFF2-40B4-BE49-F238E27FC236}">
                <a16:creationId xmlns:a16="http://schemas.microsoft.com/office/drawing/2014/main" id="{F49E9EF0-7205-B540-9EF1-0F8C8F0854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0850" y="3277940"/>
            <a:ext cx="665444" cy="862052"/>
          </a:xfrm>
          <a:prstGeom prst="rect">
            <a:avLst/>
          </a:prstGeom>
        </p:spPr>
      </p:pic>
      <p:pic>
        <p:nvPicPr>
          <p:cNvPr id="27" name="Picture 26" descr="A close up of a device&#10;&#10;Description automatically generated">
            <a:extLst>
              <a:ext uri="{FF2B5EF4-FFF2-40B4-BE49-F238E27FC236}">
                <a16:creationId xmlns:a16="http://schemas.microsoft.com/office/drawing/2014/main" id="{03540D56-120F-D246-9BCE-CF4BD9919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2517" y="3280358"/>
            <a:ext cx="446791" cy="854390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95C4387B-921F-174A-8D14-946603D59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4850" y="3254395"/>
            <a:ext cx="549871" cy="861290"/>
          </a:xfrm>
          <a:prstGeom prst="rect">
            <a:avLst/>
          </a:prstGeom>
        </p:spPr>
      </p:pic>
      <p:pic>
        <p:nvPicPr>
          <p:cNvPr id="29" name="Picture 28" descr="Shape, icon&#10;&#10;Description automatically generated">
            <a:extLst>
              <a:ext uri="{FF2B5EF4-FFF2-40B4-BE49-F238E27FC236}">
                <a16:creationId xmlns:a16="http://schemas.microsoft.com/office/drawing/2014/main" id="{D43746FB-3CA5-574F-8CCB-1178EE184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1835" y="3256458"/>
            <a:ext cx="549871" cy="8612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4DB037-1E2B-674D-9166-DB7C63F93A15}"/>
              </a:ext>
            </a:extLst>
          </p:cNvPr>
          <p:cNvSpPr txBox="1"/>
          <p:nvPr/>
        </p:nvSpPr>
        <p:spPr>
          <a:xfrm>
            <a:off x="765100" y="4192019"/>
            <a:ext cx="10571481" cy="52322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1              2              3              4                  1              2              3              4            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B41FDD1-8738-2A4B-A092-642CCE33F887}"/>
              </a:ext>
            </a:extLst>
          </p:cNvPr>
          <p:cNvSpPr txBox="1"/>
          <p:nvPr/>
        </p:nvSpPr>
        <p:spPr>
          <a:xfrm>
            <a:off x="385916" y="2418774"/>
            <a:ext cx="6927502" cy="646331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Let’s add the beat numbers below: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828D4DD-E84A-5548-8C6F-B2E80A56B1A7}"/>
              </a:ext>
            </a:extLst>
          </p:cNvPr>
          <p:cNvSpPr txBox="1"/>
          <p:nvPr/>
        </p:nvSpPr>
        <p:spPr>
          <a:xfrm>
            <a:off x="236070" y="5421060"/>
            <a:ext cx="9346152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Notice how many of the notes  are off the beat.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B03D935-EC99-2740-BD7A-F44F8784B398}"/>
              </a:ext>
            </a:extLst>
          </p:cNvPr>
          <p:cNvSpPr/>
          <p:nvPr/>
        </p:nvSpPr>
        <p:spPr>
          <a:xfrm>
            <a:off x="1559304" y="3906982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01F250E-2D14-DC4E-82BD-AAADDAE7C3C2}"/>
              </a:ext>
            </a:extLst>
          </p:cNvPr>
          <p:cNvSpPr/>
          <p:nvPr/>
        </p:nvSpPr>
        <p:spPr>
          <a:xfrm>
            <a:off x="2780623" y="3918857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ACE62C5-6C09-854F-9EEF-05E89CB6C909}"/>
              </a:ext>
            </a:extLst>
          </p:cNvPr>
          <p:cNvSpPr/>
          <p:nvPr/>
        </p:nvSpPr>
        <p:spPr>
          <a:xfrm>
            <a:off x="4024234" y="3906982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56E667E-F4FE-C04F-B808-5D5A642880F0}"/>
              </a:ext>
            </a:extLst>
          </p:cNvPr>
          <p:cNvSpPr/>
          <p:nvPr/>
        </p:nvSpPr>
        <p:spPr>
          <a:xfrm>
            <a:off x="5532002" y="3942019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07C98F4-D830-D942-90E4-38A6E6D04437}"/>
              </a:ext>
            </a:extLst>
          </p:cNvPr>
          <p:cNvSpPr/>
          <p:nvPr/>
        </p:nvSpPr>
        <p:spPr>
          <a:xfrm>
            <a:off x="6864870" y="3915902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016686E4-0F62-5347-B908-58C44EE364FC}"/>
              </a:ext>
            </a:extLst>
          </p:cNvPr>
          <p:cNvSpPr/>
          <p:nvPr/>
        </p:nvSpPr>
        <p:spPr>
          <a:xfrm>
            <a:off x="7158989" y="3915902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B710BEA-8BF7-D249-965F-4AEB29767620}"/>
              </a:ext>
            </a:extLst>
          </p:cNvPr>
          <p:cNvSpPr/>
          <p:nvPr/>
        </p:nvSpPr>
        <p:spPr>
          <a:xfrm>
            <a:off x="8331377" y="3923549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7FE9E98-4720-A943-95DE-3A40BEFDCE3B}"/>
              </a:ext>
            </a:extLst>
          </p:cNvPr>
          <p:cNvSpPr/>
          <p:nvPr/>
        </p:nvSpPr>
        <p:spPr>
          <a:xfrm>
            <a:off x="9659018" y="3896010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68AF868-04E5-9747-8713-B2A44F111AFE}"/>
              </a:ext>
            </a:extLst>
          </p:cNvPr>
          <p:cNvSpPr/>
          <p:nvPr/>
        </p:nvSpPr>
        <p:spPr>
          <a:xfrm>
            <a:off x="10986777" y="3906982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35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69" grpId="0"/>
      <p:bldP spid="70" grpId="0"/>
      <p:bldP spid="75" grpId="0" animBg="1"/>
      <p:bldP spid="76" grpId="0" animBg="1"/>
      <p:bldP spid="2" grpId="0" animBg="1"/>
      <p:bldP spid="31" grpId="0" animBg="1"/>
      <p:bldP spid="32" grpId="0" animBg="1"/>
      <p:bldP spid="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ABCC63BC-8436-8B48-AEB1-7DCD3F2FA8A4}"/>
              </a:ext>
            </a:extLst>
          </p:cNvPr>
          <p:cNvSpPr txBox="1"/>
          <p:nvPr/>
        </p:nvSpPr>
        <p:spPr>
          <a:xfrm>
            <a:off x="132423" y="20947"/>
            <a:ext cx="11663154" cy="120032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Let’s hear what it sounds like. 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We’ll use a </a:t>
            </a:r>
            <a:r>
              <a:rPr lang="en-US" sz="3600" b="1" dirty="0">
                <a:solidFill>
                  <a:srgbClr val="FFFF00"/>
                </a:solidFill>
              </a:rPr>
              <a:t>piano sound</a:t>
            </a:r>
            <a:r>
              <a:rPr lang="en-US" sz="3600" b="1" dirty="0">
                <a:solidFill>
                  <a:schemeClr val="bg1"/>
                </a:solidFill>
              </a:rPr>
              <a:t>,</a:t>
            </a:r>
            <a:r>
              <a:rPr lang="en-US" sz="3600" b="1" dirty="0">
                <a:solidFill>
                  <a:srgbClr val="FFFF00"/>
                </a:solidFill>
              </a:rPr>
              <a:t> </a:t>
            </a:r>
            <a:r>
              <a:rPr lang="en-US" sz="3600" b="1" dirty="0">
                <a:solidFill>
                  <a:schemeClr val="bg1"/>
                </a:solidFill>
              </a:rPr>
              <a:t>but just a single pitch. 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7BEA1ED-CB91-C54D-B16B-42EE4EEB6BB4}"/>
              </a:ext>
            </a:extLst>
          </p:cNvPr>
          <p:cNvSpPr txBox="1"/>
          <p:nvPr/>
        </p:nvSpPr>
        <p:spPr>
          <a:xfrm>
            <a:off x="137423" y="2120431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82C4E15-9F94-234A-BB09-ABB3D99F2C97}"/>
              </a:ext>
            </a:extLst>
          </p:cNvPr>
          <p:cNvSpPr txBox="1"/>
          <p:nvPr/>
        </p:nvSpPr>
        <p:spPr>
          <a:xfrm>
            <a:off x="144361" y="2541592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1" name="Picture 70" descr="A close up of a device&#10;&#10;Description automatically generated">
            <a:extLst>
              <a:ext uri="{FF2B5EF4-FFF2-40B4-BE49-F238E27FC236}">
                <a16:creationId xmlns:a16="http://schemas.microsoft.com/office/drawing/2014/main" id="{5347260A-0A17-CC4C-A0BE-FA62ACB02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644" y="2114397"/>
            <a:ext cx="446791" cy="85439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57DB7195-7C4B-9D42-905D-D94127F3EF3E}"/>
              </a:ext>
            </a:extLst>
          </p:cNvPr>
          <p:cNvSpPr/>
          <p:nvPr/>
        </p:nvSpPr>
        <p:spPr>
          <a:xfrm flipH="1">
            <a:off x="6127248" y="2189975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9F7A2DC3-0053-BC40-8202-82AAF59D897E}"/>
              </a:ext>
            </a:extLst>
          </p:cNvPr>
          <p:cNvSpPr/>
          <p:nvPr/>
        </p:nvSpPr>
        <p:spPr>
          <a:xfrm flipH="1">
            <a:off x="11772718" y="2185019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76" descr="A close up of a device&#10;&#10;Description automatically generated">
            <a:extLst>
              <a:ext uri="{FF2B5EF4-FFF2-40B4-BE49-F238E27FC236}">
                <a16:creationId xmlns:a16="http://schemas.microsoft.com/office/drawing/2014/main" id="{3D412F12-902A-9B4E-AD75-F3164206E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4510" y="2124976"/>
            <a:ext cx="446791" cy="854390"/>
          </a:xfrm>
          <a:prstGeom prst="rect">
            <a:avLst/>
          </a:prstGeom>
        </p:spPr>
      </p:pic>
      <p:pic>
        <p:nvPicPr>
          <p:cNvPr id="79" name="Picture 78" descr="A close up of a device&#10;&#10;Description automatically generated">
            <a:extLst>
              <a:ext uri="{FF2B5EF4-FFF2-40B4-BE49-F238E27FC236}">
                <a16:creationId xmlns:a16="http://schemas.microsoft.com/office/drawing/2014/main" id="{6EA0078E-89D4-3943-A827-486F0C86A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2221" y="2099236"/>
            <a:ext cx="446791" cy="854390"/>
          </a:xfrm>
          <a:prstGeom prst="rect">
            <a:avLst/>
          </a:prstGeom>
        </p:spPr>
      </p:pic>
      <p:pic>
        <p:nvPicPr>
          <p:cNvPr id="82" name="Picture 81" descr="Shape, icon&#10;&#10;Description automatically generated">
            <a:extLst>
              <a:ext uri="{FF2B5EF4-FFF2-40B4-BE49-F238E27FC236}">
                <a16:creationId xmlns:a16="http://schemas.microsoft.com/office/drawing/2014/main" id="{644D1C4F-BADB-224C-9393-784442C60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00" y="2087644"/>
            <a:ext cx="549871" cy="86129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9E43566-B9F0-9C42-B320-0CB8B3CFF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7319" y="2449830"/>
            <a:ext cx="278485" cy="502057"/>
          </a:xfrm>
          <a:prstGeom prst="rect">
            <a:avLst/>
          </a:prstGeom>
        </p:spPr>
      </p:pic>
      <p:pic>
        <p:nvPicPr>
          <p:cNvPr id="86" name="Picture 85" descr="Shape, icon&#10;&#10;Description automatically generated">
            <a:extLst>
              <a:ext uri="{FF2B5EF4-FFF2-40B4-BE49-F238E27FC236}">
                <a16:creationId xmlns:a16="http://schemas.microsoft.com/office/drawing/2014/main" id="{8659A542-9B8E-5446-988E-BE4CB217A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228" y="2138413"/>
            <a:ext cx="549871" cy="861290"/>
          </a:xfrm>
          <a:prstGeom prst="rect">
            <a:avLst/>
          </a:prstGeom>
        </p:spPr>
      </p:pic>
      <p:pic>
        <p:nvPicPr>
          <p:cNvPr id="88" name="Picture 87" descr="Shape, icon&#10;&#10;Description automatically generated">
            <a:extLst>
              <a:ext uri="{FF2B5EF4-FFF2-40B4-BE49-F238E27FC236}">
                <a16:creationId xmlns:a16="http://schemas.microsoft.com/office/drawing/2014/main" id="{41F6FB75-A881-5542-AE12-9B4FCD35E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542" y="2122311"/>
            <a:ext cx="549871" cy="86129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2A0E964F-F2D4-314A-AC61-3965AA9588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4894" y="2359215"/>
            <a:ext cx="278485" cy="502057"/>
          </a:xfrm>
          <a:prstGeom prst="rect">
            <a:avLst/>
          </a:prstGeom>
        </p:spPr>
      </p:pic>
      <p:pic>
        <p:nvPicPr>
          <p:cNvPr id="90" name="Picture 89" descr="A picture containing table&#10;&#10;Description automatically generated">
            <a:extLst>
              <a:ext uri="{FF2B5EF4-FFF2-40B4-BE49-F238E27FC236}">
                <a16:creationId xmlns:a16="http://schemas.microsoft.com/office/drawing/2014/main" id="{F49E9EF0-7205-B540-9EF1-0F8C8F0854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0850" y="2126029"/>
            <a:ext cx="665444" cy="862052"/>
          </a:xfrm>
          <a:prstGeom prst="rect">
            <a:avLst/>
          </a:prstGeom>
        </p:spPr>
      </p:pic>
      <p:pic>
        <p:nvPicPr>
          <p:cNvPr id="27" name="Picture 26" descr="A close up of a device&#10;&#10;Description automatically generated">
            <a:extLst>
              <a:ext uri="{FF2B5EF4-FFF2-40B4-BE49-F238E27FC236}">
                <a16:creationId xmlns:a16="http://schemas.microsoft.com/office/drawing/2014/main" id="{03540D56-120F-D246-9BCE-CF4BD9919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2517" y="2128447"/>
            <a:ext cx="446791" cy="854390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95C4387B-921F-174A-8D14-946603D59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4850" y="2102484"/>
            <a:ext cx="549871" cy="861290"/>
          </a:xfrm>
          <a:prstGeom prst="rect">
            <a:avLst/>
          </a:prstGeom>
        </p:spPr>
      </p:pic>
      <p:pic>
        <p:nvPicPr>
          <p:cNvPr id="29" name="Picture 28" descr="Shape, icon&#10;&#10;Description automatically generated">
            <a:extLst>
              <a:ext uri="{FF2B5EF4-FFF2-40B4-BE49-F238E27FC236}">
                <a16:creationId xmlns:a16="http://schemas.microsoft.com/office/drawing/2014/main" id="{D43746FB-3CA5-574F-8CCB-1178EE184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1835" y="2104547"/>
            <a:ext cx="549871" cy="8612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4DB037-1E2B-674D-9166-DB7C63F93A15}"/>
              </a:ext>
            </a:extLst>
          </p:cNvPr>
          <p:cNvSpPr txBox="1"/>
          <p:nvPr/>
        </p:nvSpPr>
        <p:spPr>
          <a:xfrm>
            <a:off x="765100" y="3040108"/>
            <a:ext cx="10571481" cy="52322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1              2              3              4                  1              2              3              4            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B41FDD1-8738-2A4B-A092-642CCE33F887}"/>
              </a:ext>
            </a:extLst>
          </p:cNvPr>
          <p:cNvSpPr txBox="1"/>
          <p:nvPr/>
        </p:nvSpPr>
        <p:spPr>
          <a:xfrm>
            <a:off x="132423" y="1314901"/>
            <a:ext cx="4933381" cy="646331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The cow-bell is the beat.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B03D935-EC99-2740-BD7A-F44F8784B398}"/>
              </a:ext>
            </a:extLst>
          </p:cNvPr>
          <p:cNvSpPr/>
          <p:nvPr/>
        </p:nvSpPr>
        <p:spPr>
          <a:xfrm>
            <a:off x="1559304" y="2755071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01F250E-2D14-DC4E-82BD-AAADDAE7C3C2}"/>
              </a:ext>
            </a:extLst>
          </p:cNvPr>
          <p:cNvSpPr/>
          <p:nvPr/>
        </p:nvSpPr>
        <p:spPr>
          <a:xfrm>
            <a:off x="2780623" y="2766946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ACE62C5-6C09-854F-9EEF-05E89CB6C909}"/>
              </a:ext>
            </a:extLst>
          </p:cNvPr>
          <p:cNvSpPr/>
          <p:nvPr/>
        </p:nvSpPr>
        <p:spPr>
          <a:xfrm>
            <a:off x="4024234" y="2755071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56E667E-F4FE-C04F-B808-5D5A642880F0}"/>
              </a:ext>
            </a:extLst>
          </p:cNvPr>
          <p:cNvSpPr/>
          <p:nvPr/>
        </p:nvSpPr>
        <p:spPr>
          <a:xfrm>
            <a:off x="5532002" y="2790108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07C98F4-D830-D942-90E4-38A6E6D04437}"/>
              </a:ext>
            </a:extLst>
          </p:cNvPr>
          <p:cNvSpPr/>
          <p:nvPr/>
        </p:nvSpPr>
        <p:spPr>
          <a:xfrm>
            <a:off x="6864870" y="2763991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016686E4-0F62-5347-B908-58C44EE364FC}"/>
              </a:ext>
            </a:extLst>
          </p:cNvPr>
          <p:cNvSpPr/>
          <p:nvPr/>
        </p:nvSpPr>
        <p:spPr>
          <a:xfrm>
            <a:off x="7158989" y="2763991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B710BEA-8BF7-D249-965F-4AEB29767620}"/>
              </a:ext>
            </a:extLst>
          </p:cNvPr>
          <p:cNvSpPr/>
          <p:nvPr/>
        </p:nvSpPr>
        <p:spPr>
          <a:xfrm>
            <a:off x="8331377" y="2771638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7FE9E98-4720-A943-95DE-3A40BEFDCE3B}"/>
              </a:ext>
            </a:extLst>
          </p:cNvPr>
          <p:cNvSpPr/>
          <p:nvPr/>
        </p:nvSpPr>
        <p:spPr>
          <a:xfrm>
            <a:off x="9659018" y="2744099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68AF868-04E5-9747-8713-B2A44F111AFE}"/>
              </a:ext>
            </a:extLst>
          </p:cNvPr>
          <p:cNvSpPr/>
          <p:nvPr/>
        </p:nvSpPr>
        <p:spPr>
          <a:xfrm>
            <a:off x="10986777" y="2755071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09134D-245A-6A45-8EF7-BF837572F3B2}"/>
              </a:ext>
            </a:extLst>
          </p:cNvPr>
          <p:cNvSpPr txBox="1"/>
          <p:nvPr/>
        </p:nvSpPr>
        <p:spPr>
          <a:xfrm>
            <a:off x="4754433" y="3780064"/>
            <a:ext cx="2404556" cy="523220"/>
          </a:xfrm>
          <a:prstGeom prst="rect">
            <a:avLst/>
          </a:prstGeom>
          <a:solidFill>
            <a:srgbClr val="AC0715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Music Audio 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7685532-72C8-DE4C-91C3-5A4D706EDCFF}"/>
              </a:ext>
            </a:extLst>
          </p:cNvPr>
          <p:cNvSpPr txBox="1"/>
          <p:nvPr/>
        </p:nvSpPr>
        <p:spPr>
          <a:xfrm>
            <a:off x="22859" y="4573603"/>
            <a:ext cx="12146281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Notice how the longer notes (crotchets) all fall on the off-beat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6B08DB6-C706-4146-8EF0-34C5B58E00D1}"/>
              </a:ext>
            </a:extLst>
          </p:cNvPr>
          <p:cNvSpPr/>
          <p:nvPr/>
        </p:nvSpPr>
        <p:spPr>
          <a:xfrm>
            <a:off x="1419036" y="2114397"/>
            <a:ext cx="609600" cy="947419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164387E-16F5-A143-99CF-EEB03529F007}"/>
              </a:ext>
            </a:extLst>
          </p:cNvPr>
          <p:cNvSpPr/>
          <p:nvPr/>
        </p:nvSpPr>
        <p:spPr>
          <a:xfrm>
            <a:off x="2656418" y="2114397"/>
            <a:ext cx="609600" cy="947419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FD76B7F7-676C-8B4A-9928-7552B493E9AA}"/>
              </a:ext>
            </a:extLst>
          </p:cNvPr>
          <p:cNvSpPr/>
          <p:nvPr/>
        </p:nvSpPr>
        <p:spPr>
          <a:xfrm>
            <a:off x="8212653" y="2097504"/>
            <a:ext cx="609600" cy="947419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D23A5AA-1ABC-A84F-AD46-0FDABDAD71A7}"/>
              </a:ext>
            </a:extLst>
          </p:cNvPr>
          <p:cNvSpPr/>
          <p:nvPr/>
        </p:nvSpPr>
        <p:spPr>
          <a:xfrm>
            <a:off x="9535582" y="2078461"/>
            <a:ext cx="609600" cy="947419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35C99E4-0BBD-D944-A33D-8943EA8393B3}"/>
              </a:ext>
            </a:extLst>
          </p:cNvPr>
          <p:cNvSpPr txBox="1"/>
          <p:nvPr/>
        </p:nvSpPr>
        <p:spPr>
          <a:xfrm>
            <a:off x="965200" y="5382160"/>
            <a:ext cx="10291072" cy="120032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This adds to the off-beat emphasis and increases the sense of syncopation.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D74F35-4C08-DB44-AEA9-9B6C357D9811}"/>
              </a:ext>
            </a:extLst>
          </p:cNvPr>
          <p:cNvSpPr txBox="1"/>
          <p:nvPr/>
        </p:nvSpPr>
        <p:spPr>
          <a:xfrm>
            <a:off x="1497394" y="3019771"/>
            <a:ext cx="10183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+             </a:t>
            </a:r>
            <a:r>
              <a:rPr lang="en-US" sz="1100" b="1" dirty="0">
                <a:solidFill>
                  <a:srgbClr val="FFFF00"/>
                </a:solidFill>
              </a:rPr>
              <a:t> </a:t>
            </a:r>
            <a:r>
              <a:rPr lang="en-US" sz="2800" b="1" dirty="0">
                <a:solidFill>
                  <a:srgbClr val="FFFF00"/>
                </a:solidFill>
              </a:rPr>
              <a:t>+             +                </a:t>
            </a:r>
            <a:r>
              <a:rPr lang="en-US" sz="1100" b="1" dirty="0">
                <a:solidFill>
                  <a:srgbClr val="FFFF00"/>
                </a:solidFill>
              </a:rPr>
              <a:t> </a:t>
            </a:r>
            <a:r>
              <a:rPr lang="en-US" sz="2800" b="1" dirty="0">
                <a:solidFill>
                  <a:srgbClr val="FFFF00"/>
                </a:solidFill>
              </a:rPr>
              <a:t>+              +              </a:t>
            </a:r>
            <a:r>
              <a:rPr lang="en-US" sz="2000" b="1" dirty="0">
                <a:solidFill>
                  <a:srgbClr val="FFFF00"/>
                </a:solidFill>
              </a:rPr>
              <a:t>   </a:t>
            </a:r>
            <a:r>
              <a:rPr lang="en-US" sz="2800" b="1" dirty="0">
                <a:solidFill>
                  <a:srgbClr val="FFFF00"/>
                </a:solidFill>
              </a:rPr>
              <a:t>+              </a:t>
            </a:r>
            <a:r>
              <a:rPr lang="en-US" sz="600" b="1" dirty="0">
                <a:solidFill>
                  <a:srgbClr val="FFFF00"/>
                </a:solidFill>
              </a:rPr>
              <a:t> </a:t>
            </a:r>
            <a:r>
              <a:rPr lang="en-US" sz="2800" b="1" dirty="0">
                <a:solidFill>
                  <a:srgbClr val="FFFF00"/>
                </a:solidFill>
              </a:rPr>
              <a:t>+             </a:t>
            </a:r>
            <a:r>
              <a:rPr lang="en-US" b="1" dirty="0">
                <a:solidFill>
                  <a:srgbClr val="FFFF00"/>
                </a:solidFill>
              </a:rPr>
              <a:t>  </a:t>
            </a:r>
            <a:r>
              <a:rPr lang="en-US" sz="2800" b="1" dirty="0">
                <a:solidFill>
                  <a:srgbClr val="FFFF0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83277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5" grpId="0" animBg="1"/>
      <p:bldP spid="76" grpId="0" animBg="1"/>
      <p:bldP spid="2" grpId="0" animBg="1"/>
      <p:bldP spid="31" grpId="0" animBg="1"/>
      <p:bldP spid="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ABCC63BC-8436-8B48-AEB1-7DCD3F2FA8A4}"/>
              </a:ext>
            </a:extLst>
          </p:cNvPr>
          <p:cNvSpPr txBox="1"/>
          <p:nvPr/>
        </p:nvSpPr>
        <p:spPr>
          <a:xfrm>
            <a:off x="132423" y="20947"/>
            <a:ext cx="11663154" cy="120032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We can show the length of each note using a version of the </a:t>
            </a:r>
            <a:r>
              <a:rPr lang="en-US" sz="3600" b="1" dirty="0">
                <a:solidFill>
                  <a:srgbClr val="FFFF00"/>
                </a:solidFill>
              </a:rPr>
              <a:t>beat boxes</a:t>
            </a:r>
            <a:r>
              <a:rPr lang="en-US" sz="3600" b="1" dirty="0">
                <a:solidFill>
                  <a:schemeClr val="bg1"/>
                </a:solidFill>
              </a:rPr>
              <a:t> – each one split into 2 halves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7BEA1ED-CB91-C54D-B16B-42EE4EEB6BB4}"/>
              </a:ext>
            </a:extLst>
          </p:cNvPr>
          <p:cNvSpPr txBox="1"/>
          <p:nvPr/>
        </p:nvSpPr>
        <p:spPr>
          <a:xfrm>
            <a:off x="137423" y="2120431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82C4E15-9F94-234A-BB09-ABB3D99F2C97}"/>
              </a:ext>
            </a:extLst>
          </p:cNvPr>
          <p:cNvSpPr txBox="1"/>
          <p:nvPr/>
        </p:nvSpPr>
        <p:spPr>
          <a:xfrm>
            <a:off x="144361" y="2541592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1" name="Picture 70" descr="A close up of a device&#10;&#10;Description automatically generated">
            <a:extLst>
              <a:ext uri="{FF2B5EF4-FFF2-40B4-BE49-F238E27FC236}">
                <a16:creationId xmlns:a16="http://schemas.microsoft.com/office/drawing/2014/main" id="{5347260A-0A17-CC4C-A0BE-FA62ACB02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394" y="2114397"/>
            <a:ext cx="446791" cy="85439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57DB7195-7C4B-9D42-905D-D94127F3EF3E}"/>
              </a:ext>
            </a:extLst>
          </p:cNvPr>
          <p:cNvSpPr/>
          <p:nvPr/>
        </p:nvSpPr>
        <p:spPr>
          <a:xfrm flipH="1">
            <a:off x="6127248" y="2189975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9F7A2DC3-0053-BC40-8202-82AAF59D897E}"/>
              </a:ext>
            </a:extLst>
          </p:cNvPr>
          <p:cNvSpPr/>
          <p:nvPr/>
        </p:nvSpPr>
        <p:spPr>
          <a:xfrm flipH="1">
            <a:off x="11772718" y="2185019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76" descr="A close up of a device&#10;&#10;Description automatically generated">
            <a:extLst>
              <a:ext uri="{FF2B5EF4-FFF2-40B4-BE49-F238E27FC236}">
                <a16:creationId xmlns:a16="http://schemas.microsoft.com/office/drawing/2014/main" id="{3D412F12-902A-9B4E-AD75-F3164206E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5760" y="2124976"/>
            <a:ext cx="446791" cy="854390"/>
          </a:xfrm>
          <a:prstGeom prst="rect">
            <a:avLst/>
          </a:prstGeom>
        </p:spPr>
      </p:pic>
      <p:pic>
        <p:nvPicPr>
          <p:cNvPr id="79" name="Picture 78" descr="A close up of a device&#10;&#10;Description automatically generated">
            <a:extLst>
              <a:ext uri="{FF2B5EF4-FFF2-40B4-BE49-F238E27FC236}">
                <a16:creationId xmlns:a16="http://schemas.microsoft.com/office/drawing/2014/main" id="{6EA0078E-89D4-3943-A827-486F0C86A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5346" y="2099236"/>
            <a:ext cx="446791" cy="854390"/>
          </a:xfrm>
          <a:prstGeom prst="rect">
            <a:avLst/>
          </a:prstGeom>
        </p:spPr>
      </p:pic>
      <p:pic>
        <p:nvPicPr>
          <p:cNvPr id="82" name="Picture 81" descr="Shape, icon&#10;&#10;Description automatically generated">
            <a:extLst>
              <a:ext uri="{FF2B5EF4-FFF2-40B4-BE49-F238E27FC236}">
                <a16:creationId xmlns:a16="http://schemas.microsoft.com/office/drawing/2014/main" id="{644D1C4F-BADB-224C-9393-784442C60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00" y="2087644"/>
            <a:ext cx="549871" cy="86129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9E43566-B9F0-9C42-B320-0CB8B3CFF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4559" y="2486024"/>
            <a:ext cx="278485" cy="502057"/>
          </a:xfrm>
          <a:prstGeom prst="rect">
            <a:avLst/>
          </a:prstGeom>
        </p:spPr>
      </p:pic>
      <p:pic>
        <p:nvPicPr>
          <p:cNvPr id="86" name="Picture 85" descr="Shape, icon&#10;&#10;Description automatically generated">
            <a:extLst>
              <a:ext uri="{FF2B5EF4-FFF2-40B4-BE49-F238E27FC236}">
                <a16:creationId xmlns:a16="http://schemas.microsoft.com/office/drawing/2014/main" id="{8659A542-9B8E-5446-988E-BE4CB217A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228" y="2138413"/>
            <a:ext cx="549871" cy="861290"/>
          </a:xfrm>
          <a:prstGeom prst="rect">
            <a:avLst/>
          </a:prstGeom>
        </p:spPr>
      </p:pic>
      <p:pic>
        <p:nvPicPr>
          <p:cNvPr id="88" name="Picture 87" descr="Shape, icon&#10;&#10;Description automatically generated">
            <a:extLst>
              <a:ext uri="{FF2B5EF4-FFF2-40B4-BE49-F238E27FC236}">
                <a16:creationId xmlns:a16="http://schemas.microsoft.com/office/drawing/2014/main" id="{41F6FB75-A881-5542-AE12-9B4FCD35E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8042" y="2122311"/>
            <a:ext cx="549871" cy="86129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2A0E964F-F2D4-314A-AC61-3965AA9588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4894" y="2359215"/>
            <a:ext cx="278485" cy="502057"/>
          </a:xfrm>
          <a:prstGeom prst="rect">
            <a:avLst/>
          </a:prstGeom>
        </p:spPr>
      </p:pic>
      <p:pic>
        <p:nvPicPr>
          <p:cNvPr id="90" name="Picture 89" descr="A picture containing table&#10;&#10;Description automatically generated">
            <a:extLst>
              <a:ext uri="{FF2B5EF4-FFF2-40B4-BE49-F238E27FC236}">
                <a16:creationId xmlns:a16="http://schemas.microsoft.com/office/drawing/2014/main" id="{F49E9EF0-7205-B540-9EF1-0F8C8F0854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1800" y="2128185"/>
            <a:ext cx="665444" cy="862052"/>
          </a:xfrm>
          <a:prstGeom prst="rect">
            <a:avLst/>
          </a:prstGeom>
        </p:spPr>
      </p:pic>
      <p:pic>
        <p:nvPicPr>
          <p:cNvPr id="27" name="Picture 26" descr="A close up of a device&#10;&#10;Description automatically generated">
            <a:extLst>
              <a:ext uri="{FF2B5EF4-FFF2-40B4-BE49-F238E27FC236}">
                <a16:creationId xmlns:a16="http://schemas.microsoft.com/office/drawing/2014/main" id="{03540D56-120F-D246-9BCE-CF4BD9919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3316" y="2128447"/>
            <a:ext cx="446791" cy="854390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95C4387B-921F-174A-8D14-946603D59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823" y="2136350"/>
            <a:ext cx="549871" cy="861290"/>
          </a:xfrm>
          <a:prstGeom prst="rect">
            <a:avLst/>
          </a:prstGeom>
        </p:spPr>
      </p:pic>
      <p:pic>
        <p:nvPicPr>
          <p:cNvPr id="29" name="Picture 28" descr="Shape, icon&#10;&#10;Description automatically generated">
            <a:extLst>
              <a:ext uri="{FF2B5EF4-FFF2-40B4-BE49-F238E27FC236}">
                <a16:creationId xmlns:a16="http://schemas.microsoft.com/office/drawing/2014/main" id="{D43746FB-3CA5-574F-8CCB-1178EE184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3085" y="2104547"/>
            <a:ext cx="549871" cy="86129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BB03D935-EC99-2740-BD7A-F44F8784B398}"/>
              </a:ext>
            </a:extLst>
          </p:cNvPr>
          <p:cNvSpPr/>
          <p:nvPr/>
        </p:nvSpPr>
        <p:spPr>
          <a:xfrm>
            <a:off x="1488168" y="2755071"/>
            <a:ext cx="269495" cy="18198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01F250E-2D14-DC4E-82BD-AAADDAE7C3C2}"/>
              </a:ext>
            </a:extLst>
          </p:cNvPr>
          <p:cNvSpPr/>
          <p:nvPr/>
        </p:nvSpPr>
        <p:spPr>
          <a:xfrm>
            <a:off x="2835166" y="2763991"/>
            <a:ext cx="269495" cy="18198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ACE62C5-6C09-854F-9EEF-05E89CB6C909}"/>
              </a:ext>
            </a:extLst>
          </p:cNvPr>
          <p:cNvSpPr/>
          <p:nvPr/>
        </p:nvSpPr>
        <p:spPr>
          <a:xfrm>
            <a:off x="4126370" y="2788571"/>
            <a:ext cx="269495" cy="18198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56E667E-F4FE-C04F-B808-5D5A642880F0}"/>
              </a:ext>
            </a:extLst>
          </p:cNvPr>
          <p:cNvSpPr/>
          <p:nvPr/>
        </p:nvSpPr>
        <p:spPr>
          <a:xfrm>
            <a:off x="5532002" y="2790108"/>
            <a:ext cx="269495" cy="181988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07C98F4-D830-D942-90E4-38A6E6D04437}"/>
              </a:ext>
            </a:extLst>
          </p:cNvPr>
          <p:cNvSpPr/>
          <p:nvPr/>
        </p:nvSpPr>
        <p:spPr>
          <a:xfrm>
            <a:off x="6912329" y="2762988"/>
            <a:ext cx="269495" cy="1819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016686E4-0F62-5347-B908-58C44EE364FC}"/>
              </a:ext>
            </a:extLst>
          </p:cNvPr>
          <p:cNvSpPr/>
          <p:nvPr/>
        </p:nvSpPr>
        <p:spPr>
          <a:xfrm>
            <a:off x="7216939" y="2762988"/>
            <a:ext cx="269495" cy="18198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B710BEA-8BF7-D249-965F-4AEB29767620}"/>
              </a:ext>
            </a:extLst>
          </p:cNvPr>
          <p:cNvSpPr/>
          <p:nvPr/>
        </p:nvSpPr>
        <p:spPr>
          <a:xfrm>
            <a:off x="8402627" y="2771638"/>
            <a:ext cx="269495" cy="181988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7FE9E98-4720-A943-95DE-3A40BEFDCE3B}"/>
              </a:ext>
            </a:extLst>
          </p:cNvPr>
          <p:cNvSpPr/>
          <p:nvPr/>
        </p:nvSpPr>
        <p:spPr>
          <a:xfrm>
            <a:off x="9742143" y="2744099"/>
            <a:ext cx="269495" cy="18198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68AF868-04E5-9747-8713-B2A44F111AFE}"/>
              </a:ext>
            </a:extLst>
          </p:cNvPr>
          <p:cNvSpPr/>
          <p:nvPr/>
        </p:nvSpPr>
        <p:spPr>
          <a:xfrm>
            <a:off x="11069902" y="2755071"/>
            <a:ext cx="269495" cy="181988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DACA37B-11AD-2B41-B53C-FE1D4ABEE522}"/>
              </a:ext>
            </a:extLst>
          </p:cNvPr>
          <p:cNvSpPr/>
          <p:nvPr/>
        </p:nvSpPr>
        <p:spPr>
          <a:xfrm>
            <a:off x="832503" y="2726263"/>
            <a:ext cx="269495" cy="1819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2B298B8-CF10-1F4E-A9F0-B008BAA561D0}"/>
              </a:ext>
            </a:extLst>
          </p:cNvPr>
          <p:cNvSpPr/>
          <p:nvPr/>
        </p:nvSpPr>
        <p:spPr>
          <a:xfrm>
            <a:off x="7723808" y="2772004"/>
            <a:ext cx="269495" cy="1819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09FF6C1-31FE-4C42-983E-875E7ACAAE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922063"/>
              </p:ext>
            </p:extLst>
          </p:nvPr>
        </p:nvGraphicFramePr>
        <p:xfrm>
          <a:off x="603619" y="3169768"/>
          <a:ext cx="5415480" cy="88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6935">
                  <a:extLst>
                    <a:ext uri="{9D8B030D-6E8A-4147-A177-3AD203B41FA5}">
                      <a16:colId xmlns:a16="http://schemas.microsoft.com/office/drawing/2014/main" val="2873133295"/>
                    </a:ext>
                  </a:extLst>
                </a:gridCol>
                <a:gridCol w="676935">
                  <a:extLst>
                    <a:ext uri="{9D8B030D-6E8A-4147-A177-3AD203B41FA5}">
                      <a16:colId xmlns:a16="http://schemas.microsoft.com/office/drawing/2014/main" val="3680791275"/>
                    </a:ext>
                  </a:extLst>
                </a:gridCol>
                <a:gridCol w="676935">
                  <a:extLst>
                    <a:ext uri="{9D8B030D-6E8A-4147-A177-3AD203B41FA5}">
                      <a16:colId xmlns:a16="http://schemas.microsoft.com/office/drawing/2014/main" val="4278600024"/>
                    </a:ext>
                  </a:extLst>
                </a:gridCol>
                <a:gridCol w="676935">
                  <a:extLst>
                    <a:ext uri="{9D8B030D-6E8A-4147-A177-3AD203B41FA5}">
                      <a16:colId xmlns:a16="http://schemas.microsoft.com/office/drawing/2014/main" val="968073516"/>
                    </a:ext>
                  </a:extLst>
                </a:gridCol>
                <a:gridCol w="676935">
                  <a:extLst>
                    <a:ext uri="{9D8B030D-6E8A-4147-A177-3AD203B41FA5}">
                      <a16:colId xmlns:a16="http://schemas.microsoft.com/office/drawing/2014/main" val="1291730536"/>
                    </a:ext>
                  </a:extLst>
                </a:gridCol>
                <a:gridCol w="676935">
                  <a:extLst>
                    <a:ext uri="{9D8B030D-6E8A-4147-A177-3AD203B41FA5}">
                      <a16:colId xmlns:a16="http://schemas.microsoft.com/office/drawing/2014/main" val="3425310914"/>
                    </a:ext>
                  </a:extLst>
                </a:gridCol>
                <a:gridCol w="676935">
                  <a:extLst>
                    <a:ext uri="{9D8B030D-6E8A-4147-A177-3AD203B41FA5}">
                      <a16:colId xmlns:a16="http://schemas.microsoft.com/office/drawing/2014/main" val="1455560172"/>
                    </a:ext>
                  </a:extLst>
                </a:gridCol>
                <a:gridCol w="676935">
                  <a:extLst>
                    <a:ext uri="{9D8B030D-6E8A-4147-A177-3AD203B41FA5}">
                      <a16:colId xmlns:a16="http://schemas.microsoft.com/office/drawing/2014/main" val="28029869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955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070737"/>
                  </a:ext>
                </a:extLst>
              </a:tr>
            </a:tbl>
          </a:graphicData>
        </a:graphic>
      </p:graphicFrame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609B3842-0FDE-784C-975F-B54B8849E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181840"/>
              </p:ext>
            </p:extLst>
          </p:nvPr>
        </p:nvGraphicFramePr>
        <p:xfrm>
          <a:off x="6190553" y="3169768"/>
          <a:ext cx="5415481" cy="88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6935">
                  <a:extLst>
                    <a:ext uri="{9D8B030D-6E8A-4147-A177-3AD203B41FA5}">
                      <a16:colId xmlns:a16="http://schemas.microsoft.com/office/drawing/2014/main" val="2873133295"/>
                    </a:ext>
                  </a:extLst>
                </a:gridCol>
                <a:gridCol w="338468">
                  <a:extLst>
                    <a:ext uri="{9D8B030D-6E8A-4147-A177-3AD203B41FA5}">
                      <a16:colId xmlns:a16="http://schemas.microsoft.com/office/drawing/2014/main" val="3680791275"/>
                    </a:ext>
                  </a:extLst>
                </a:gridCol>
                <a:gridCol w="338468">
                  <a:extLst>
                    <a:ext uri="{9D8B030D-6E8A-4147-A177-3AD203B41FA5}">
                      <a16:colId xmlns:a16="http://schemas.microsoft.com/office/drawing/2014/main" val="3077177359"/>
                    </a:ext>
                  </a:extLst>
                </a:gridCol>
                <a:gridCol w="676935">
                  <a:extLst>
                    <a:ext uri="{9D8B030D-6E8A-4147-A177-3AD203B41FA5}">
                      <a16:colId xmlns:a16="http://schemas.microsoft.com/office/drawing/2014/main" val="4278600024"/>
                    </a:ext>
                  </a:extLst>
                </a:gridCol>
                <a:gridCol w="676935">
                  <a:extLst>
                    <a:ext uri="{9D8B030D-6E8A-4147-A177-3AD203B41FA5}">
                      <a16:colId xmlns:a16="http://schemas.microsoft.com/office/drawing/2014/main" val="968073516"/>
                    </a:ext>
                  </a:extLst>
                </a:gridCol>
                <a:gridCol w="676935">
                  <a:extLst>
                    <a:ext uri="{9D8B030D-6E8A-4147-A177-3AD203B41FA5}">
                      <a16:colId xmlns:a16="http://schemas.microsoft.com/office/drawing/2014/main" val="1291730536"/>
                    </a:ext>
                  </a:extLst>
                </a:gridCol>
                <a:gridCol w="676935">
                  <a:extLst>
                    <a:ext uri="{9D8B030D-6E8A-4147-A177-3AD203B41FA5}">
                      <a16:colId xmlns:a16="http://schemas.microsoft.com/office/drawing/2014/main" val="3425310914"/>
                    </a:ext>
                  </a:extLst>
                </a:gridCol>
                <a:gridCol w="676935">
                  <a:extLst>
                    <a:ext uri="{9D8B030D-6E8A-4147-A177-3AD203B41FA5}">
                      <a16:colId xmlns:a16="http://schemas.microsoft.com/office/drawing/2014/main" val="1455560172"/>
                    </a:ext>
                  </a:extLst>
                </a:gridCol>
                <a:gridCol w="676935">
                  <a:extLst>
                    <a:ext uri="{9D8B030D-6E8A-4147-A177-3AD203B41FA5}">
                      <a16:colId xmlns:a16="http://schemas.microsoft.com/office/drawing/2014/main" val="28029869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+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955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070737"/>
                  </a:ext>
                </a:extLst>
              </a:tr>
            </a:tbl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7ABC388-CE04-314B-9291-340E3C144EF4}"/>
              </a:ext>
            </a:extLst>
          </p:cNvPr>
          <p:cNvSpPr txBox="1"/>
          <p:nvPr/>
        </p:nvSpPr>
        <p:spPr>
          <a:xfrm>
            <a:off x="22859" y="4573603"/>
            <a:ext cx="12146281" cy="1200329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/>
              <a:t>Notice, for example, how the </a:t>
            </a:r>
            <a:r>
              <a:rPr lang="en-US" sz="3600" b="1" dirty="0">
                <a:solidFill>
                  <a:srgbClr val="0070C0"/>
                </a:solidFill>
              </a:rPr>
              <a:t>blue crotchet </a:t>
            </a:r>
            <a:r>
              <a:rPr lang="en-US" sz="3600" b="1" dirty="0"/>
              <a:t>is played for the duration of the </a:t>
            </a:r>
            <a:r>
              <a:rPr lang="en-US" sz="3600" b="1" dirty="0">
                <a:solidFill>
                  <a:srgbClr val="0070C0"/>
                </a:solidFill>
              </a:rPr>
              <a:t>2</a:t>
            </a:r>
            <a:r>
              <a:rPr lang="en-US" sz="3600" b="1" baseline="30000" dirty="0">
                <a:solidFill>
                  <a:srgbClr val="0070C0"/>
                </a:solidFill>
              </a:rPr>
              <a:t>nd</a:t>
            </a:r>
            <a:r>
              <a:rPr lang="en-US" sz="3600" b="1" dirty="0">
                <a:solidFill>
                  <a:srgbClr val="0070C0"/>
                </a:solidFill>
              </a:rPr>
              <a:t> half of beat 1 </a:t>
            </a:r>
            <a:r>
              <a:rPr lang="en-US" sz="3600" b="1" dirty="0"/>
              <a:t>and the </a:t>
            </a:r>
            <a:r>
              <a:rPr lang="en-US" sz="3600" b="1" dirty="0">
                <a:solidFill>
                  <a:srgbClr val="0070C0"/>
                </a:solidFill>
              </a:rPr>
              <a:t>1</a:t>
            </a:r>
            <a:r>
              <a:rPr lang="en-US" sz="3600" b="1" baseline="30000" dirty="0">
                <a:solidFill>
                  <a:srgbClr val="0070C0"/>
                </a:solidFill>
              </a:rPr>
              <a:t>st</a:t>
            </a:r>
            <a:r>
              <a:rPr lang="en-US" sz="3600" b="1" dirty="0">
                <a:solidFill>
                  <a:srgbClr val="0070C0"/>
                </a:solidFill>
              </a:rPr>
              <a:t> half of beat 2</a:t>
            </a:r>
          </a:p>
        </p:txBody>
      </p:sp>
    </p:spTree>
    <p:extLst>
      <p:ext uri="{BB962C8B-B14F-4D97-AF65-F5344CB8AC3E}">
        <p14:creationId xmlns:p14="http://schemas.microsoft.com/office/powerpoint/2010/main" val="840474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ABCC63BC-8436-8B48-AEB1-7DCD3F2FA8A4}"/>
              </a:ext>
            </a:extLst>
          </p:cNvPr>
          <p:cNvSpPr txBox="1"/>
          <p:nvPr/>
        </p:nvSpPr>
        <p:spPr>
          <a:xfrm>
            <a:off x="264423" y="246470"/>
            <a:ext cx="11663154" cy="120032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If we try to use rhythm drink words, we are immediately faced with a problem: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7BEA1ED-CB91-C54D-B16B-42EE4EEB6BB4}"/>
              </a:ext>
            </a:extLst>
          </p:cNvPr>
          <p:cNvSpPr txBox="1"/>
          <p:nvPr/>
        </p:nvSpPr>
        <p:spPr>
          <a:xfrm>
            <a:off x="137423" y="2307140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82C4E15-9F94-234A-BB09-ABB3D99F2C97}"/>
              </a:ext>
            </a:extLst>
          </p:cNvPr>
          <p:cNvSpPr txBox="1"/>
          <p:nvPr/>
        </p:nvSpPr>
        <p:spPr>
          <a:xfrm>
            <a:off x="144361" y="2728301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1" name="Picture 70" descr="A close up of a device&#10;&#10;Description automatically generated">
            <a:extLst>
              <a:ext uri="{FF2B5EF4-FFF2-40B4-BE49-F238E27FC236}">
                <a16:creationId xmlns:a16="http://schemas.microsoft.com/office/drawing/2014/main" id="{5347260A-0A17-CC4C-A0BE-FA62ACB02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644" y="2301106"/>
            <a:ext cx="446791" cy="85439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57DB7195-7C4B-9D42-905D-D94127F3EF3E}"/>
              </a:ext>
            </a:extLst>
          </p:cNvPr>
          <p:cNvSpPr/>
          <p:nvPr/>
        </p:nvSpPr>
        <p:spPr>
          <a:xfrm flipH="1">
            <a:off x="6127248" y="2376684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9F7A2DC3-0053-BC40-8202-82AAF59D897E}"/>
              </a:ext>
            </a:extLst>
          </p:cNvPr>
          <p:cNvSpPr/>
          <p:nvPr/>
        </p:nvSpPr>
        <p:spPr>
          <a:xfrm flipH="1">
            <a:off x="11772718" y="2371728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76" descr="A close up of a device&#10;&#10;Description automatically generated">
            <a:extLst>
              <a:ext uri="{FF2B5EF4-FFF2-40B4-BE49-F238E27FC236}">
                <a16:creationId xmlns:a16="http://schemas.microsoft.com/office/drawing/2014/main" id="{3D412F12-902A-9B4E-AD75-F3164206E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4510" y="2311685"/>
            <a:ext cx="446791" cy="854390"/>
          </a:xfrm>
          <a:prstGeom prst="rect">
            <a:avLst/>
          </a:prstGeom>
        </p:spPr>
      </p:pic>
      <p:pic>
        <p:nvPicPr>
          <p:cNvPr id="79" name="Picture 78" descr="A close up of a device&#10;&#10;Description automatically generated">
            <a:extLst>
              <a:ext uri="{FF2B5EF4-FFF2-40B4-BE49-F238E27FC236}">
                <a16:creationId xmlns:a16="http://schemas.microsoft.com/office/drawing/2014/main" id="{6EA0078E-89D4-3943-A827-486F0C86A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2221" y="2285945"/>
            <a:ext cx="446791" cy="854390"/>
          </a:xfrm>
          <a:prstGeom prst="rect">
            <a:avLst/>
          </a:prstGeom>
        </p:spPr>
      </p:pic>
      <p:pic>
        <p:nvPicPr>
          <p:cNvPr id="82" name="Picture 81" descr="Shape, icon&#10;&#10;Description automatically generated">
            <a:extLst>
              <a:ext uri="{FF2B5EF4-FFF2-40B4-BE49-F238E27FC236}">
                <a16:creationId xmlns:a16="http://schemas.microsoft.com/office/drawing/2014/main" id="{644D1C4F-BADB-224C-9393-784442C60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00" y="2274353"/>
            <a:ext cx="549871" cy="86129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9E43566-B9F0-9C42-B320-0CB8B3CFF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7319" y="2636539"/>
            <a:ext cx="278485" cy="502057"/>
          </a:xfrm>
          <a:prstGeom prst="rect">
            <a:avLst/>
          </a:prstGeom>
        </p:spPr>
      </p:pic>
      <p:pic>
        <p:nvPicPr>
          <p:cNvPr id="86" name="Picture 85" descr="Shape, icon&#10;&#10;Description automatically generated">
            <a:extLst>
              <a:ext uri="{FF2B5EF4-FFF2-40B4-BE49-F238E27FC236}">
                <a16:creationId xmlns:a16="http://schemas.microsoft.com/office/drawing/2014/main" id="{8659A542-9B8E-5446-988E-BE4CB217A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228" y="2325122"/>
            <a:ext cx="549871" cy="861290"/>
          </a:xfrm>
          <a:prstGeom prst="rect">
            <a:avLst/>
          </a:prstGeom>
        </p:spPr>
      </p:pic>
      <p:pic>
        <p:nvPicPr>
          <p:cNvPr id="88" name="Picture 87" descr="Shape, icon&#10;&#10;Description automatically generated">
            <a:extLst>
              <a:ext uri="{FF2B5EF4-FFF2-40B4-BE49-F238E27FC236}">
                <a16:creationId xmlns:a16="http://schemas.microsoft.com/office/drawing/2014/main" id="{41F6FB75-A881-5542-AE12-9B4FCD35E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542" y="2309020"/>
            <a:ext cx="549871" cy="86129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2A0E964F-F2D4-314A-AC61-3965AA9588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4894" y="2545924"/>
            <a:ext cx="278485" cy="502057"/>
          </a:xfrm>
          <a:prstGeom prst="rect">
            <a:avLst/>
          </a:prstGeom>
        </p:spPr>
      </p:pic>
      <p:pic>
        <p:nvPicPr>
          <p:cNvPr id="90" name="Picture 89" descr="A picture containing table&#10;&#10;Description automatically generated">
            <a:extLst>
              <a:ext uri="{FF2B5EF4-FFF2-40B4-BE49-F238E27FC236}">
                <a16:creationId xmlns:a16="http://schemas.microsoft.com/office/drawing/2014/main" id="{F49E9EF0-7205-B540-9EF1-0F8C8F0854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0850" y="2312738"/>
            <a:ext cx="665444" cy="862052"/>
          </a:xfrm>
          <a:prstGeom prst="rect">
            <a:avLst/>
          </a:prstGeom>
        </p:spPr>
      </p:pic>
      <p:pic>
        <p:nvPicPr>
          <p:cNvPr id="27" name="Picture 26" descr="A close up of a device&#10;&#10;Description automatically generated">
            <a:extLst>
              <a:ext uri="{FF2B5EF4-FFF2-40B4-BE49-F238E27FC236}">
                <a16:creationId xmlns:a16="http://schemas.microsoft.com/office/drawing/2014/main" id="{03540D56-120F-D246-9BCE-CF4BD9919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2517" y="2315156"/>
            <a:ext cx="446791" cy="854390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95C4387B-921F-174A-8D14-946603D59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4850" y="2289193"/>
            <a:ext cx="549871" cy="861290"/>
          </a:xfrm>
          <a:prstGeom prst="rect">
            <a:avLst/>
          </a:prstGeom>
        </p:spPr>
      </p:pic>
      <p:pic>
        <p:nvPicPr>
          <p:cNvPr id="29" name="Picture 28" descr="Shape, icon&#10;&#10;Description automatically generated">
            <a:extLst>
              <a:ext uri="{FF2B5EF4-FFF2-40B4-BE49-F238E27FC236}">
                <a16:creationId xmlns:a16="http://schemas.microsoft.com/office/drawing/2014/main" id="{D43746FB-3CA5-574F-8CCB-1178EE184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1835" y="2291256"/>
            <a:ext cx="549871" cy="8612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4DB037-1E2B-674D-9166-DB7C63F93A15}"/>
              </a:ext>
            </a:extLst>
          </p:cNvPr>
          <p:cNvSpPr txBox="1"/>
          <p:nvPr/>
        </p:nvSpPr>
        <p:spPr>
          <a:xfrm>
            <a:off x="765100" y="1652023"/>
            <a:ext cx="10571481" cy="52322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1              2              3              4                  1              2              3              4             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13CB25-EA6E-4E43-B94B-908D060EBE3D}"/>
              </a:ext>
            </a:extLst>
          </p:cNvPr>
          <p:cNvSpPr txBox="1"/>
          <p:nvPr/>
        </p:nvSpPr>
        <p:spPr>
          <a:xfrm>
            <a:off x="721268" y="3234326"/>
            <a:ext cx="3918465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Co    </a:t>
            </a:r>
            <a:r>
              <a:rPr lang="en-US" sz="2800" b="1" dirty="0"/>
              <a:t>Tea         Tea          </a:t>
            </a:r>
            <a:r>
              <a:rPr lang="en-US" sz="2800" b="1" dirty="0">
                <a:solidFill>
                  <a:srgbClr val="FF0000"/>
                </a:solidFill>
              </a:rPr>
              <a:t>fee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AD520D3-462D-4249-AFFF-CB274AF4BE14}"/>
              </a:ext>
            </a:extLst>
          </p:cNvPr>
          <p:cNvSpPr txBox="1"/>
          <p:nvPr/>
        </p:nvSpPr>
        <p:spPr>
          <a:xfrm>
            <a:off x="264423" y="4038867"/>
            <a:ext cx="11663154" cy="120032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The two </a:t>
            </a:r>
            <a:r>
              <a:rPr lang="en-US" sz="3600" b="1" dirty="0">
                <a:solidFill>
                  <a:srgbClr val="FFFF00"/>
                </a:solidFill>
              </a:rPr>
              <a:t>quavers</a:t>
            </a:r>
            <a:r>
              <a:rPr lang="en-US" sz="3600" b="1" dirty="0">
                <a:solidFill>
                  <a:schemeClr val="bg1"/>
                </a:solidFill>
              </a:rPr>
              <a:t>,</a:t>
            </a:r>
            <a:r>
              <a:rPr lang="en-US" sz="3600" b="1" dirty="0">
                <a:solidFill>
                  <a:srgbClr val="FFFF00"/>
                </a:solidFill>
              </a:rPr>
              <a:t> </a:t>
            </a:r>
            <a:r>
              <a:rPr lang="en-US" sz="3600" b="1" dirty="0">
                <a:solidFill>
                  <a:schemeClr val="bg1"/>
                </a:solidFill>
              </a:rPr>
              <a:t>that would normally be linked together, have been placed either side of </a:t>
            </a:r>
            <a:r>
              <a:rPr lang="en-US" sz="3600" b="1" dirty="0">
                <a:solidFill>
                  <a:srgbClr val="FFFF00"/>
                </a:solidFill>
              </a:rPr>
              <a:t>two crotchets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BE4F3B5-DE49-D044-B0DC-3EB34E39CB28}"/>
              </a:ext>
            </a:extLst>
          </p:cNvPr>
          <p:cNvSpPr txBox="1"/>
          <p:nvPr/>
        </p:nvSpPr>
        <p:spPr>
          <a:xfrm>
            <a:off x="219263" y="5443572"/>
            <a:ext cx="11663154" cy="1200329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This is why using ‘rhythm drink words’ doesn’t always work with syncopated rhythms.</a:t>
            </a:r>
            <a:endParaRPr lang="en-US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206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2" grpId="0" animBg="1"/>
      <p:bldP spid="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ABCC63BC-8436-8B48-AEB1-7DCD3F2FA8A4}"/>
              </a:ext>
            </a:extLst>
          </p:cNvPr>
          <p:cNvSpPr txBox="1"/>
          <p:nvPr/>
        </p:nvSpPr>
        <p:spPr>
          <a:xfrm>
            <a:off x="0" y="20938"/>
            <a:ext cx="7298267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Here is a method we can use instead: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7BEA1ED-CB91-C54D-B16B-42EE4EEB6BB4}"/>
              </a:ext>
            </a:extLst>
          </p:cNvPr>
          <p:cNvSpPr txBox="1"/>
          <p:nvPr/>
        </p:nvSpPr>
        <p:spPr>
          <a:xfrm>
            <a:off x="2979124" y="4752808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82C4E15-9F94-234A-BB09-ABB3D99F2C97}"/>
              </a:ext>
            </a:extLst>
          </p:cNvPr>
          <p:cNvSpPr txBox="1"/>
          <p:nvPr/>
        </p:nvSpPr>
        <p:spPr>
          <a:xfrm>
            <a:off x="2986062" y="5173969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1" name="Picture 70" descr="A close up of a device&#10;&#10;Description automatically generated">
            <a:extLst>
              <a:ext uri="{FF2B5EF4-FFF2-40B4-BE49-F238E27FC236}">
                <a16:creationId xmlns:a16="http://schemas.microsoft.com/office/drawing/2014/main" id="{5347260A-0A17-CC4C-A0BE-FA62ACB02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236" y="4750586"/>
            <a:ext cx="446791" cy="85439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57DB7195-7C4B-9D42-905D-D94127F3EF3E}"/>
              </a:ext>
            </a:extLst>
          </p:cNvPr>
          <p:cNvSpPr/>
          <p:nvPr/>
        </p:nvSpPr>
        <p:spPr>
          <a:xfrm flipH="1">
            <a:off x="10277355" y="483459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Picture 81" descr="Shape, icon&#10;&#10;Description automatically generated">
            <a:extLst>
              <a:ext uri="{FF2B5EF4-FFF2-40B4-BE49-F238E27FC236}">
                <a16:creationId xmlns:a16="http://schemas.microsoft.com/office/drawing/2014/main" id="{644D1C4F-BADB-224C-9393-784442C60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801" y="4723833"/>
            <a:ext cx="549871" cy="86129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9E43566-B9F0-9C42-B320-0CB8B3CFF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7303" y="4947449"/>
            <a:ext cx="278485" cy="502057"/>
          </a:xfrm>
          <a:prstGeom prst="rect">
            <a:avLst/>
          </a:prstGeom>
        </p:spPr>
      </p:pic>
      <p:pic>
        <p:nvPicPr>
          <p:cNvPr id="86" name="Picture 85" descr="Shape, icon&#10;&#10;Description automatically generated">
            <a:extLst>
              <a:ext uri="{FF2B5EF4-FFF2-40B4-BE49-F238E27FC236}">
                <a16:creationId xmlns:a16="http://schemas.microsoft.com/office/drawing/2014/main" id="{8659A542-9B8E-5446-988E-BE4CB217A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6636" y="4740708"/>
            <a:ext cx="549871" cy="861290"/>
          </a:xfrm>
          <a:prstGeom prst="rect">
            <a:avLst/>
          </a:prstGeom>
        </p:spPr>
      </p:pic>
      <p:pic>
        <p:nvPicPr>
          <p:cNvPr id="27" name="Picture 26" descr="A close up of a device&#10;&#10;Description automatically generated">
            <a:extLst>
              <a:ext uri="{FF2B5EF4-FFF2-40B4-BE49-F238E27FC236}">
                <a16:creationId xmlns:a16="http://schemas.microsoft.com/office/drawing/2014/main" id="{03540D56-120F-D246-9BCE-CF4BD9919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802" y="4744158"/>
            <a:ext cx="446791" cy="854390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95C4387B-921F-174A-8D14-946603D59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584" y="4740708"/>
            <a:ext cx="549871" cy="86129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B41FDD1-8738-2A4B-A092-642CCE33F887}"/>
              </a:ext>
            </a:extLst>
          </p:cNvPr>
          <p:cNvSpPr txBox="1"/>
          <p:nvPr/>
        </p:nvSpPr>
        <p:spPr>
          <a:xfrm>
            <a:off x="0" y="898692"/>
            <a:ext cx="10723133" cy="646331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/>
              <a:t>Work out where the </a:t>
            </a:r>
            <a:r>
              <a:rPr lang="en-US" sz="3600" b="1" dirty="0">
                <a:solidFill>
                  <a:schemeClr val="bg1"/>
                </a:solidFill>
              </a:rPr>
              <a:t>on </a:t>
            </a:r>
            <a:r>
              <a:rPr lang="en-US" sz="3600" b="1" dirty="0"/>
              <a:t>&amp;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rgbClr val="FFFF00"/>
                </a:solidFill>
              </a:rPr>
              <a:t>off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/>
              <a:t>beats are in the rhythm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0000AF-A852-AC42-9CA4-1D98C8B417AB}"/>
              </a:ext>
            </a:extLst>
          </p:cNvPr>
          <p:cNvSpPr txBox="1"/>
          <p:nvPr/>
        </p:nvSpPr>
        <p:spPr>
          <a:xfrm>
            <a:off x="63400" y="1703522"/>
            <a:ext cx="12082881" cy="1077218"/>
          </a:xfrm>
          <a:prstGeom prst="rect">
            <a:avLst/>
          </a:prstGeom>
          <a:solidFill>
            <a:srgbClr val="79E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This can be done by ‘finding’ the </a:t>
            </a:r>
            <a:r>
              <a:rPr lang="en-US" sz="3200" b="1" dirty="0">
                <a:solidFill>
                  <a:srgbClr val="FFFF00"/>
                </a:solidFill>
              </a:rPr>
              <a:t>8 quavers </a:t>
            </a:r>
            <a:r>
              <a:rPr lang="en-US" sz="3200" b="1" dirty="0"/>
              <a:t>that are in a bar with 4 beats (there are 2 quavers for every crotchet beat)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E434464-ECF6-7F47-96A4-FBBB0977C11A}"/>
              </a:ext>
            </a:extLst>
          </p:cNvPr>
          <p:cNvSpPr txBox="1"/>
          <p:nvPr/>
        </p:nvSpPr>
        <p:spPr>
          <a:xfrm>
            <a:off x="63401" y="2975484"/>
            <a:ext cx="3543400" cy="584775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Let’s do the 1</a:t>
            </a:r>
            <a:r>
              <a:rPr lang="en-US" sz="3200" b="1" baseline="30000" dirty="0">
                <a:solidFill>
                  <a:schemeClr val="bg1"/>
                </a:solidFill>
              </a:rPr>
              <a:t>st</a:t>
            </a:r>
            <a:r>
              <a:rPr lang="en-US" sz="3200" b="1" dirty="0">
                <a:solidFill>
                  <a:schemeClr val="bg1"/>
                </a:solidFill>
              </a:rPr>
              <a:t> bar: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67CF7BA-5AF9-2841-A735-951137A1C0F3}"/>
              </a:ext>
            </a:extLst>
          </p:cNvPr>
          <p:cNvSpPr txBox="1"/>
          <p:nvPr/>
        </p:nvSpPr>
        <p:spPr>
          <a:xfrm>
            <a:off x="100724" y="3921689"/>
            <a:ext cx="4691101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Single quaver at the start -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062798B-5A16-7B4E-A523-79C70DB219AE}"/>
              </a:ext>
            </a:extLst>
          </p:cNvPr>
          <p:cNvSpPr txBox="1"/>
          <p:nvPr/>
        </p:nvSpPr>
        <p:spPr>
          <a:xfrm>
            <a:off x="3412037" y="4632744"/>
            <a:ext cx="850236" cy="1077218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DF6E6C8-B056-9942-B644-D7498998AAF1}"/>
              </a:ext>
            </a:extLst>
          </p:cNvPr>
          <p:cNvSpPr txBox="1"/>
          <p:nvPr/>
        </p:nvSpPr>
        <p:spPr>
          <a:xfrm>
            <a:off x="143058" y="4793375"/>
            <a:ext cx="276029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- our 1</a:t>
            </a:r>
            <a:r>
              <a:rPr lang="en-US" sz="3200" b="1" baseline="30000" dirty="0">
                <a:solidFill>
                  <a:schemeClr val="bg1"/>
                </a:solidFill>
              </a:rPr>
              <a:t>st</a:t>
            </a:r>
            <a:r>
              <a:rPr lang="en-US" sz="3200" b="1" dirty="0">
                <a:solidFill>
                  <a:schemeClr val="bg1"/>
                </a:solidFill>
              </a:rPr>
              <a:t> quaver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C91822-A6DD-5244-9125-4388DED952B9}"/>
              </a:ext>
            </a:extLst>
          </p:cNvPr>
          <p:cNvSpPr txBox="1"/>
          <p:nvPr/>
        </p:nvSpPr>
        <p:spPr>
          <a:xfrm>
            <a:off x="3585796" y="5884492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9018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5" grpId="0" animBg="1"/>
      <p:bldP spid="31" grpId="0" animBg="1"/>
      <p:bldP spid="48" grpId="0" animBg="1"/>
      <p:bldP spid="49" grpId="0" animBg="1"/>
      <p:bldP spid="51" grpId="0" animBg="1"/>
      <p:bldP spid="52" grpId="1" animBg="1"/>
      <p:bldP spid="53" grpId="0" animBg="1"/>
      <p:bldP spid="5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>
            <a:extLst>
              <a:ext uri="{FF2B5EF4-FFF2-40B4-BE49-F238E27FC236}">
                <a16:creationId xmlns:a16="http://schemas.microsoft.com/office/drawing/2014/main" id="{57BEA1ED-CB91-C54D-B16B-42EE4EEB6BB4}"/>
              </a:ext>
            </a:extLst>
          </p:cNvPr>
          <p:cNvSpPr txBox="1"/>
          <p:nvPr/>
        </p:nvSpPr>
        <p:spPr>
          <a:xfrm>
            <a:off x="2979124" y="1755609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82C4E15-9F94-234A-BB09-ABB3D99F2C97}"/>
              </a:ext>
            </a:extLst>
          </p:cNvPr>
          <p:cNvSpPr txBox="1"/>
          <p:nvPr/>
        </p:nvSpPr>
        <p:spPr>
          <a:xfrm>
            <a:off x="2986062" y="2176770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1" name="Picture 70" descr="A close up of a device&#10;&#10;Description automatically generated">
            <a:extLst>
              <a:ext uri="{FF2B5EF4-FFF2-40B4-BE49-F238E27FC236}">
                <a16:creationId xmlns:a16="http://schemas.microsoft.com/office/drawing/2014/main" id="{5347260A-0A17-CC4C-A0BE-FA62ACB02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236" y="1753387"/>
            <a:ext cx="446791" cy="85439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57DB7195-7C4B-9D42-905D-D94127F3EF3E}"/>
              </a:ext>
            </a:extLst>
          </p:cNvPr>
          <p:cNvSpPr/>
          <p:nvPr/>
        </p:nvSpPr>
        <p:spPr>
          <a:xfrm flipH="1">
            <a:off x="10277355" y="1837397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Picture 81" descr="Shape, icon&#10;&#10;Description automatically generated">
            <a:extLst>
              <a:ext uri="{FF2B5EF4-FFF2-40B4-BE49-F238E27FC236}">
                <a16:creationId xmlns:a16="http://schemas.microsoft.com/office/drawing/2014/main" id="{644D1C4F-BADB-224C-9393-784442C60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801" y="1726634"/>
            <a:ext cx="549871" cy="86129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9E43566-B9F0-9C42-B320-0CB8B3CFF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7303" y="1950250"/>
            <a:ext cx="278485" cy="502057"/>
          </a:xfrm>
          <a:prstGeom prst="rect">
            <a:avLst/>
          </a:prstGeom>
        </p:spPr>
      </p:pic>
      <p:pic>
        <p:nvPicPr>
          <p:cNvPr id="86" name="Picture 85" descr="Shape, icon&#10;&#10;Description automatically generated">
            <a:extLst>
              <a:ext uri="{FF2B5EF4-FFF2-40B4-BE49-F238E27FC236}">
                <a16:creationId xmlns:a16="http://schemas.microsoft.com/office/drawing/2014/main" id="{8659A542-9B8E-5446-988E-BE4CB217A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6636" y="1743509"/>
            <a:ext cx="549871" cy="861290"/>
          </a:xfrm>
          <a:prstGeom prst="rect">
            <a:avLst/>
          </a:prstGeom>
        </p:spPr>
      </p:pic>
      <p:pic>
        <p:nvPicPr>
          <p:cNvPr id="27" name="Picture 26" descr="A close up of a device&#10;&#10;Description automatically generated">
            <a:extLst>
              <a:ext uri="{FF2B5EF4-FFF2-40B4-BE49-F238E27FC236}">
                <a16:creationId xmlns:a16="http://schemas.microsoft.com/office/drawing/2014/main" id="{03540D56-120F-D246-9BCE-CF4BD9919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802" y="1746959"/>
            <a:ext cx="446791" cy="854390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95C4387B-921F-174A-8D14-946603D59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584" y="1743509"/>
            <a:ext cx="549871" cy="861290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167CF7BA-5AF9-2841-A735-951137A1C0F3}"/>
              </a:ext>
            </a:extLst>
          </p:cNvPr>
          <p:cNvSpPr txBox="1"/>
          <p:nvPr/>
        </p:nvSpPr>
        <p:spPr>
          <a:xfrm>
            <a:off x="143058" y="162490"/>
            <a:ext cx="3023475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Next, a crotchet: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062798B-5A16-7B4E-A523-79C70DB219AE}"/>
              </a:ext>
            </a:extLst>
          </p:cNvPr>
          <p:cNvSpPr txBox="1"/>
          <p:nvPr/>
        </p:nvSpPr>
        <p:spPr>
          <a:xfrm>
            <a:off x="4479351" y="1635545"/>
            <a:ext cx="850236" cy="1077218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DF6E6C8-B056-9942-B644-D7498998AAF1}"/>
              </a:ext>
            </a:extLst>
          </p:cNvPr>
          <p:cNvSpPr txBox="1"/>
          <p:nvPr/>
        </p:nvSpPr>
        <p:spPr>
          <a:xfrm>
            <a:off x="3356717" y="865107"/>
            <a:ext cx="4489867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- our 2</a:t>
            </a:r>
            <a:r>
              <a:rPr lang="en-US" sz="3200" b="1" baseline="30000" dirty="0">
                <a:solidFill>
                  <a:schemeClr val="bg1"/>
                </a:solidFill>
              </a:rPr>
              <a:t>nd</a:t>
            </a:r>
            <a:r>
              <a:rPr lang="en-US" sz="3200" b="1" dirty="0">
                <a:solidFill>
                  <a:schemeClr val="bg1"/>
                </a:solidFill>
              </a:rPr>
              <a:t> &amp; 3</a:t>
            </a:r>
            <a:r>
              <a:rPr lang="en-US" sz="3200" b="1" baseline="30000" dirty="0">
                <a:solidFill>
                  <a:schemeClr val="bg1"/>
                </a:solidFill>
              </a:rPr>
              <a:t>rd</a:t>
            </a:r>
            <a:r>
              <a:rPr lang="en-US" sz="3200" b="1" dirty="0">
                <a:solidFill>
                  <a:schemeClr val="bg1"/>
                </a:solidFill>
              </a:rPr>
              <a:t> quavers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C91822-A6DD-5244-9125-4388DED952B9}"/>
              </a:ext>
            </a:extLst>
          </p:cNvPr>
          <p:cNvSpPr txBox="1"/>
          <p:nvPr/>
        </p:nvSpPr>
        <p:spPr>
          <a:xfrm>
            <a:off x="3585796" y="288729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796F9E-5361-584E-9665-752EB6F55E81}"/>
              </a:ext>
            </a:extLst>
          </p:cNvPr>
          <p:cNvSpPr txBox="1"/>
          <p:nvPr/>
        </p:nvSpPr>
        <p:spPr>
          <a:xfrm>
            <a:off x="3333252" y="162490"/>
            <a:ext cx="5692217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- a crotchet is equal to </a:t>
            </a:r>
            <a:r>
              <a:rPr lang="en-US" sz="3200" b="1" dirty="0">
                <a:solidFill>
                  <a:srgbClr val="FFFF00"/>
                </a:solidFill>
              </a:rPr>
              <a:t>2 quavers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CCCB53-1B0F-334C-96A6-434A3F5D76C1}"/>
              </a:ext>
            </a:extLst>
          </p:cNvPr>
          <p:cNvSpPr txBox="1"/>
          <p:nvPr/>
        </p:nvSpPr>
        <p:spPr>
          <a:xfrm>
            <a:off x="4650699" y="288729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DCB4DF-DA4E-CA4B-8C68-F4650D081677}"/>
              </a:ext>
            </a:extLst>
          </p:cNvPr>
          <p:cNvSpPr txBox="1"/>
          <p:nvPr/>
        </p:nvSpPr>
        <p:spPr>
          <a:xfrm>
            <a:off x="5527488" y="288729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64326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19" grpId="0" animBg="1"/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>
            <a:extLst>
              <a:ext uri="{FF2B5EF4-FFF2-40B4-BE49-F238E27FC236}">
                <a16:creationId xmlns:a16="http://schemas.microsoft.com/office/drawing/2014/main" id="{57BEA1ED-CB91-C54D-B16B-42EE4EEB6BB4}"/>
              </a:ext>
            </a:extLst>
          </p:cNvPr>
          <p:cNvSpPr txBox="1"/>
          <p:nvPr/>
        </p:nvSpPr>
        <p:spPr>
          <a:xfrm>
            <a:off x="2979124" y="1755609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82C4E15-9F94-234A-BB09-ABB3D99F2C97}"/>
              </a:ext>
            </a:extLst>
          </p:cNvPr>
          <p:cNvSpPr txBox="1"/>
          <p:nvPr/>
        </p:nvSpPr>
        <p:spPr>
          <a:xfrm>
            <a:off x="2986062" y="2176770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1" name="Picture 70" descr="A close up of a device&#10;&#10;Description automatically generated">
            <a:extLst>
              <a:ext uri="{FF2B5EF4-FFF2-40B4-BE49-F238E27FC236}">
                <a16:creationId xmlns:a16="http://schemas.microsoft.com/office/drawing/2014/main" id="{5347260A-0A17-CC4C-A0BE-FA62ACB02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236" y="1753387"/>
            <a:ext cx="446791" cy="85439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57DB7195-7C4B-9D42-905D-D94127F3EF3E}"/>
              </a:ext>
            </a:extLst>
          </p:cNvPr>
          <p:cNvSpPr/>
          <p:nvPr/>
        </p:nvSpPr>
        <p:spPr>
          <a:xfrm flipH="1">
            <a:off x="10277355" y="1837397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Picture 81" descr="Shape, icon&#10;&#10;Description automatically generated">
            <a:extLst>
              <a:ext uri="{FF2B5EF4-FFF2-40B4-BE49-F238E27FC236}">
                <a16:creationId xmlns:a16="http://schemas.microsoft.com/office/drawing/2014/main" id="{644D1C4F-BADB-224C-9393-784442C60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801" y="1726634"/>
            <a:ext cx="549871" cy="86129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9E43566-B9F0-9C42-B320-0CB8B3CFF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7303" y="1950250"/>
            <a:ext cx="278485" cy="502057"/>
          </a:xfrm>
          <a:prstGeom prst="rect">
            <a:avLst/>
          </a:prstGeom>
        </p:spPr>
      </p:pic>
      <p:pic>
        <p:nvPicPr>
          <p:cNvPr id="86" name="Picture 85" descr="Shape, icon&#10;&#10;Description automatically generated">
            <a:extLst>
              <a:ext uri="{FF2B5EF4-FFF2-40B4-BE49-F238E27FC236}">
                <a16:creationId xmlns:a16="http://schemas.microsoft.com/office/drawing/2014/main" id="{8659A542-9B8E-5446-988E-BE4CB217A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6636" y="1743509"/>
            <a:ext cx="549871" cy="861290"/>
          </a:xfrm>
          <a:prstGeom prst="rect">
            <a:avLst/>
          </a:prstGeom>
        </p:spPr>
      </p:pic>
      <p:pic>
        <p:nvPicPr>
          <p:cNvPr id="27" name="Picture 26" descr="A close up of a device&#10;&#10;Description automatically generated">
            <a:extLst>
              <a:ext uri="{FF2B5EF4-FFF2-40B4-BE49-F238E27FC236}">
                <a16:creationId xmlns:a16="http://schemas.microsoft.com/office/drawing/2014/main" id="{03540D56-120F-D246-9BCE-CF4BD9919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802" y="1746959"/>
            <a:ext cx="446791" cy="854390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95C4387B-921F-174A-8D14-946603D59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584" y="1743509"/>
            <a:ext cx="549871" cy="861290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167CF7BA-5AF9-2841-A735-951137A1C0F3}"/>
              </a:ext>
            </a:extLst>
          </p:cNvPr>
          <p:cNvSpPr txBox="1"/>
          <p:nvPr/>
        </p:nvSpPr>
        <p:spPr>
          <a:xfrm>
            <a:off x="143058" y="93829"/>
            <a:ext cx="7703526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Next, another crotchet equal to </a:t>
            </a:r>
            <a:r>
              <a:rPr lang="en-US" sz="3200" b="1" dirty="0">
                <a:solidFill>
                  <a:srgbClr val="FFFF00"/>
                </a:solidFill>
              </a:rPr>
              <a:t>2 quavers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062798B-5A16-7B4E-A523-79C70DB219AE}"/>
              </a:ext>
            </a:extLst>
          </p:cNvPr>
          <p:cNvSpPr txBox="1"/>
          <p:nvPr/>
        </p:nvSpPr>
        <p:spPr>
          <a:xfrm>
            <a:off x="6016167" y="1635545"/>
            <a:ext cx="850236" cy="1077218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DF6E6C8-B056-9942-B644-D7498998AAF1}"/>
              </a:ext>
            </a:extLst>
          </p:cNvPr>
          <p:cNvSpPr txBox="1"/>
          <p:nvPr/>
        </p:nvSpPr>
        <p:spPr>
          <a:xfrm>
            <a:off x="5275410" y="838548"/>
            <a:ext cx="3885523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- our 4</a:t>
            </a:r>
            <a:r>
              <a:rPr lang="en-US" sz="3200" b="1" baseline="30000" dirty="0">
                <a:solidFill>
                  <a:schemeClr val="bg1"/>
                </a:solidFill>
              </a:rPr>
              <a:t>th</a:t>
            </a:r>
            <a:r>
              <a:rPr lang="en-US" sz="3200" b="1" dirty="0">
                <a:solidFill>
                  <a:schemeClr val="bg1"/>
                </a:solidFill>
              </a:rPr>
              <a:t> &amp; 5</a:t>
            </a:r>
            <a:r>
              <a:rPr lang="en-US" sz="3200" b="1" baseline="30000" dirty="0">
                <a:solidFill>
                  <a:schemeClr val="bg1"/>
                </a:solidFill>
              </a:rPr>
              <a:t>th</a:t>
            </a:r>
            <a:r>
              <a:rPr lang="en-US" sz="3200" b="1" dirty="0">
                <a:solidFill>
                  <a:schemeClr val="bg1"/>
                </a:solidFill>
              </a:rPr>
              <a:t> quavers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C91822-A6DD-5244-9125-4388DED952B9}"/>
              </a:ext>
            </a:extLst>
          </p:cNvPr>
          <p:cNvSpPr txBox="1"/>
          <p:nvPr/>
        </p:nvSpPr>
        <p:spPr>
          <a:xfrm>
            <a:off x="3585796" y="288729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CCCB53-1B0F-334C-96A6-434A3F5D76C1}"/>
              </a:ext>
            </a:extLst>
          </p:cNvPr>
          <p:cNvSpPr txBox="1"/>
          <p:nvPr/>
        </p:nvSpPr>
        <p:spPr>
          <a:xfrm>
            <a:off x="4650699" y="288729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DCB4DF-DA4E-CA4B-8C68-F4650D081677}"/>
              </a:ext>
            </a:extLst>
          </p:cNvPr>
          <p:cNvSpPr txBox="1"/>
          <p:nvPr/>
        </p:nvSpPr>
        <p:spPr>
          <a:xfrm>
            <a:off x="5459756" y="288729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BA0A06-1E44-6F4A-A2CC-587228B0B2EC}"/>
              </a:ext>
            </a:extLst>
          </p:cNvPr>
          <p:cNvSpPr txBox="1"/>
          <p:nvPr/>
        </p:nvSpPr>
        <p:spPr>
          <a:xfrm>
            <a:off x="6211802" y="288729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A78585-14B9-8E4C-A33E-AB7BF7650815}"/>
              </a:ext>
            </a:extLst>
          </p:cNvPr>
          <p:cNvSpPr txBox="1"/>
          <p:nvPr/>
        </p:nvSpPr>
        <p:spPr>
          <a:xfrm>
            <a:off x="7105524" y="288729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9528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18" grpId="0" animBg="1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>
            <a:extLst>
              <a:ext uri="{FF2B5EF4-FFF2-40B4-BE49-F238E27FC236}">
                <a16:creationId xmlns:a16="http://schemas.microsoft.com/office/drawing/2014/main" id="{57BEA1ED-CB91-C54D-B16B-42EE4EEB6BB4}"/>
              </a:ext>
            </a:extLst>
          </p:cNvPr>
          <p:cNvSpPr txBox="1"/>
          <p:nvPr/>
        </p:nvSpPr>
        <p:spPr>
          <a:xfrm>
            <a:off x="2979124" y="1755609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82C4E15-9F94-234A-BB09-ABB3D99F2C97}"/>
              </a:ext>
            </a:extLst>
          </p:cNvPr>
          <p:cNvSpPr txBox="1"/>
          <p:nvPr/>
        </p:nvSpPr>
        <p:spPr>
          <a:xfrm>
            <a:off x="2986062" y="2176770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1" name="Picture 70" descr="A close up of a device&#10;&#10;Description automatically generated">
            <a:extLst>
              <a:ext uri="{FF2B5EF4-FFF2-40B4-BE49-F238E27FC236}">
                <a16:creationId xmlns:a16="http://schemas.microsoft.com/office/drawing/2014/main" id="{5347260A-0A17-CC4C-A0BE-FA62ACB02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236" y="1753387"/>
            <a:ext cx="446791" cy="85439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57DB7195-7C4B-9D42-905D-D94127F3EF3E}"/>
              </a:ext>
            </a:extLst>
          </p:cNvPr>
          <p:cNvSpPr/>
          <p:nvPr/>
        </p:nvSpPr>
        <p:spPr>
          <a:xfrm flipH="1">
            <a:off x="10277355" y="1837397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Picture 81" descr="Shape, icon&#10;&#10;Description automatically generated">
            <a:extLst>
              <a:ext uri="{FF2B5EF4-FFF2-40B4-BE49-F238E27FC236}">
                <a16:creationId xmlns:a16="http://schemas.microsoft.com/office/drawing/2014/main" id="{644D1C4F-BADB-224C-9393-784442C60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801" y="1726634"/>
            <a:ext cx="549871" cy="86129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9E43566-B9F0-9C42-B320-0CB8B3CFF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7303" y="1950250"/>
            <a:ext cx="278485" cy="502057"/>
          </a:xfrm>
          <a:prstGeom prst="rect">
            <a:avLst/>
          </a:prstGeom>
        </p:spPr>
      </p:pic>
      <p:pic>
        <p:nvPicPr>
          <p:cNvPr id="86" name="Picture 85" descr="Shape, icon&#10;&#10;Description automatically generated">
            <a:extLst>
              <a:ext uri="{FF2B5EF4-FFF2-40B4-BE49-F238E27FC236}">
                <a16:creationId xmlns:a16="http://schemas.microsoft.com/office/drawing/2014/main" id="{8659A542-9B8E-5446-988E-BE4CB217A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6636" y="1743509"/>
            <a:ext cx="549871" cy="861290"/>
          </a:xfrm>
          <a:prstGeom prst="rect">
            <a:avLst/>
          </a:prstGeom>
        </p:spPr>
      </p:pic>
      <p:pic>
        <p:nvPicPr>
          <p:cNvPr id="27" name="Picture 26" descr="A close up of a device&#10;&#10;Description automatically generated">
            <a:extLst>
              <a:ext uri="{FF2B5EF4-FFF2-40B4-BE49-F238E27FC236}">
                <a16:creationId xmlns:a16="http://schemas.microsoft.com/office/drawing/2014/main" id="{03540D56-120F-D246-9BCE-CF4BD9919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802" y="1746959"/>
            <a:ext cx="446791" cy="854390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95C4387B-921F-174A-8D14-946603D59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584" y="1743509"/>
            <a:ext cx="549871" cy="861290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167CF7BA-5AF9-2841-A735-951137A1C0F3}"/>
              </a:ext>
            </a:extLst>
          </p:cNvPr>
          <p:cNvSpPr txBox="1"/>
          <p:nvPr/>
        </p:nvSpPr>
        <p:spPr>
          <a:xfrm>
            <a:off x="4382840" y="93680"/>
            <a:ext cx="4013614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Now, another </a:t>
            </a:r>
            <a:r>
              <a:rPr lang="en-US" sz="3200" b="1" dirty="0">
                <a:solidFill>
                  <a:srgbClr val="FFFF00"/>
                </a:solidFill>
              </a:rPr>
              <a:t>quaver</a:t>
            </a:r>
            <a:r>
              <a:rPr lang="en-US" sz="3200" b="1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062798B-5A16-7B4E-A523-79C70DB219AE}"/>
              </a:ext>
            </a:extLst>
          </p:cNvPr>
          <p:cNvSpPr txBox="1"/>
          <p:nvPr/>
        </p:nvSpPr>
        <p:spPr>
          <a:xfrm>
            <a:off x="7696401" y="1662669"/>
            <a:ext cx="850236" cy="1077218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DF6E6C8-B056-9942-B644-D7498998AAF1}"/>
              </a:ext>
            </a:extLst>
          </p:cNvPr>
          <p:cNvSpPr txBox="1"/>
          <p:nvPr/>
        </p:nvSpPr>
        <p:spPr>
          <a:xfrm>
            <a:off x="6961693" y="838548"/>
            <a:ext cx="2869523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- our 6</a:t>
            </a:r>
            <a:r>
              <a:rPr lang="en-US" sz="3200" b="1" baseline="30000" dirty="0">
                <a:solidFill>
                  <a:schemeClr val="bg1"/>
                </a:solidFill>
              </a:rPr>
              <a:t>th</a:t>
            </a:r>
            <a:r>
              <a:rPr lang="en-US" sz="3200" b="1" dirty="0">
                <a:solidFill>
                  <a:schemeClr val="bg1"/>
                </a:solidFill>
              </a:rPr>
              <a:t> quaver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C91822-A6DD-5244-9125-4388DED952B9}"/>
              </a:ext>
            </a:extLst>
          </p:cNvPr>
          <p:cNvSpPr txBox="1"/>
          <p:nvPr/>
        </p:nvSpPr>
        <p:spPr>
          <a:xfrm>
            <a:off x="3585796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CCCB53-1B0F-334C-96A6-434A3F5D76C1}"/>
              </a:ext>
            </a:extLst>
          </p:cNvPr>
          <p:cNvSpPr txBox="1"/>
          <p:nvPr/>
        </p:nvSpPr>
        <p:spPr>
          <a:xfrm>
            <a:off x="4650699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DCB4DF-DA4E-CA4B-8C68-F4650D081677}"/>
              </a:ext>
            </a:extLst>
          </p:cNvPr>
          <p:cNvSpPr txBox="1"/>
          <p:nvPr/>
        </p:nvSpPr>
        <p:spPr>
          <a:xfrm>
            <a:off x="5459756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BA0A06-1E44-6F4A-A2CC-587228B0B2EC}"/>
              </a:ext>
            </a:extLst>
          </p:cNvPr>
          <p:cNvSpPr txBox="1"/>
          <p:nvPr/>
        </p:nvSpPr>
        <p:spPr>
          <a:xfrm>
            <a:off x="6211802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A78585-14B9-8E4C-A33E-AB7BF7650815}"/>
              </a:ext>
            </a:extLst>
          </p:cNvPr>
          <p:cNvSpPr txBox="1"/>
          <p:nvPr/>
        </p:nvSpPr>
        <p:spPr>
          <a:xfrm>
            <a:off x="7105524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C572A9-C072-B149-A2AD-954362D0A062}"/>
              </a:ext>
            </a:extLst>
          </p:cNvPr>
          <p:cNvSpPr txBox="1"/>
          <p:nvPr/>
        </p:nvSpPr>
        <p:spPr>
          <a:xfrm>
            <a:off x="7807277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524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>
            <a:extLst>
              <a:ext uri="{FF2B5EF4-FFF2-40B4-BE49-F238E27FC236}">
                <a16:creationId xmlns:a16="http://schemas.microsoft.com/office/drawing/2014/main" id="{57BEA1ED-CB91-C54D-B16B-42EE4EEB6BB4}"/>
              </a:ext>
            </a:extLst>
          </p:cNvPr>
          <p:cNvSpPr txBox="1"/>
          <p:nvPr/>
        </p:nvSpPr>
        <p:spPr>
          <a:xfrm>
            <a:off x="2979124" y="1755609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82C4E15-9F94-234A-BB09-ABB3D99F2C97}"/>
              </a:ext>
            </a:extLst>
          </p:cNvPr>
          <p:cNvSpPr txBox="1"/>
          <p:nvPr/>
        </p:nvSpPr>
        <p:spPr>
          <a:xfrm>
            <a:off x="2986062" y="2176770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1" name="Picture 70" descr="A close up of a device&#10;&#10;Description automatically generated">
            <a:extLst>
              <a:ext uri="{FF2B5EF4-FFF2-40B4-BE49-F238E27FC236}">
                <a16:creationId xmlns:a16="http://schemas.microsoft.com/office/drawing/2014/main" id="{5347260A-0A17-CC4C-A0BE-FA62ACB02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236" y="1753387"/>
            <a:ext cx="446791" cy="85439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57DB7195-7C4B-9D42-905D-D94127F3EF3E}"/>
              </a:ext>
            </a:extLst>
          </p:cNvPr>
          <p:cNvSpPr/>
          <p:nvPr/>
        </p:nvSpPr>
        <p:spPr>
          <a:xfrm flipH="1">
            <a:off x="10277355" y="1837397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Picture 81" descr="Shape, icon&#10;&#10;Description automatically generated">
            <a:extLst>
              <a:ext uri="{FF2B5EF4-FFF2-40B4-BE49-F238E27FC236}">
                <a16:creationId xmlns:a16="http://schemas.microsoft.com/office/drawing/2014/main" id="{644D1C4F-BADB-224C-9393-784442C60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801" y="1726634"/>
            <a:ext cx="549871" cy="86129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9E43566-B9F0-9C42-B320-0CB8B3CFF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7303" y="1950250"/>
            <a:ext cx="278485" cy="502057"/>
          </a:xfrm>
          <a:prstGeom prst="rect">
            <a:avLst/>
          </a:prstGeom>
        </p:spPr>
      </p:pic>
      <p:pic>
        <p:nvPicPr>
          <p:cNvPr id="86" name="Picture 85" descr="Shape, icon&#10;&#10;Description automatically generated">
            <a:extLst>
              <a:ext uri="{FF2B5EF4-FFF2-40B4-BE49-F238E27FC236}">
                <a16:creationId xmlns:a16="http://schemas.microsoft.com/office/drawing/2014/main" id="{8659A542-9B8E-5446-988E-BE4CB217A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6636" y="1743509"/>
            <a:ext cx="549871" cy="861290"/>
          </a:xfrm>
          <a:prstGeom prst="rect">
            <a:avLst/>
          </a:prstGeom>
        </p:spPr>
      </p:pic>
      <p:pic>
        <p:nvPicPr>
          <p:cNvPr id="27" name="Picture 26" descr="A close up of a device&#10;&#10;Description automatically generated">
            <a:extLst>
              <a:ext uri="{FF2B5EF4-FFF2-40B4-BE49-F238E27FC236}">
                <a16:creationId xmlns:a16="http://schemas.microsoft.com/office/drawing/2014/main" id="{03540D56-120F-D246-9BCE-CF4BD9919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802" y="1746959"/>
            <a:ext cx="446791" cy="854390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95C4387B-921F-174A-8D14-946603D59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584" y="1743509"/>
            <a:ext cx="549871" cy="861290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167CF7BA-5AF9-2841-A735-951137A1C0F3}"/>
              </a:ext>
            </a:extLst>
          </p:cNvPr>
          <p:cNvSpPr txBox="1"/>
          <p:nvPr/>
        </p:nvSpPr>
        <p:spPr>
          <a:xfrm>
            <a:off x="5713525" y="72501"/>
            <a:ext cx="4013614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Next, a </a:t>
            </a:r>
            <a:r>
              <a:rPr lang="en-US" sz="3200" b="1" dirty="0">
                <a:solidFill>
                  <a:srgbClr val="FFFF00"/>
                </a:solidFill>
              </a:rPr>
              <a:t>quaver rest</a:t>
            </a:r>
            <a:r>
              <a:rPr lang="en-US" sz="3200" b="1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062798B-5A16-7B4E-A523-79C70DB219AE}"/>
              </a:ext>
            </a:extLst>
          </p:cNvPr>
          <p:cNvSpPr txBox="1"/>
          <p:nvPr/>
        </p:nvSpPr>
        <p:spPr>
          <a:xfrm>
            <a:off x="8461427" y="1641973"/>
            <a:ext cx="850236" cy="1077218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DF6E6C8-B056-9942-B644-D7498998AAF1}"/>
              </a:ext>
            </a:extLst>
          </p:cNvPr>
          <p:cNvSpPr txBox="1"/>
          <p:nvPr/>
        </p:nvSpPr>
        <p:spPr>
          <a:xfrm>
            <a:off x="7686787" y="836011"/>
            <a:ext cx="2869523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- our 7</a:t>
            </a:r>
            <a:r>
              <a:rPr lang="en-US" sz="3200" b="1" baseline="30000" dirty="0">
                <a:solidFill>
                  <a:schemeClr val="bg1"/>
                </a:solidFill>
              </a:rPr>
              <a:t>th</a:t>
            </a:r>
            <a:r>
              <a:rPr lang="en-US" sz="3200" b="1" dirty="0">
                <a:solidFill>
                  <a:schemeClr val="bg1"/>
                </a:solidFill>
              </a:rPr>
              <a:t> quaver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C91822-A6DD-5244-9125-4388DED952B9}"/>
              </a:ext>
            </a:extLst>
          </p:cNvPr>
          <p:cNvSpPr txBox="1"/>
          <p:nvPr/>
        </p:nvSpPr>
        <p:spPr>
          <a:xfrm>
            <a:off x="3585796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CCCB53-1B0F-334C-96A6-434A3F5D76C1}"/>
              </a:ext>
            </a:extLst>
          </p:cNvPr>
          <p:cNvSpPr txBox="1"/>
          <p:nvPr/>
        </p:nvSpPr>
        <p:spPr>
          <a:xfrm>
            <a:off x="4650699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DCB4DF-DA4E-CA4B-8C68-F4650D081677}"/>
              </a:ext>
            </a:extLst>
          </p:cNvPr>
          <p:cNvSpPr txBox="1"/>
          <p:nvPr/>
        </p:nvSpPr>
        <p:spPr>
          <a:xfrm>
            <a:off x="5459756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BA0A06-1E44-6F4A-A2CC-587228B0B2EC}"/>
              </a:ext>
            </a:extLst>
          </p:cNvPr>
          <p:cNvSpPr txBox="1"/>
          <p:nvPr/>
        </p:nvSpPr>
        <p:spPr>
          <a:xfrm>
            <a:off x="6211802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A78585-14B9-8E4C-A33E-AB7BF7650815}"/>
              </a:ext>
            </a:extLst>
          </p:cNvPr>
          <p:cNvSpPr txBox="1"/>
          <p:nvPr/>
        </p:nvSpPr>
        <p:spPr>
          <a:xfrm>
            <a:off x="7105524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C572A9-C072-B149-A2AD-954362D0A062}"/>
              </a:ext>
            </a:extLst>
          </p:cNvPr>
          <p:cNvSpPr txBox="1"/>
          <p:nvPr/>
        </p:nvSpPr>
        <p:spPr>
          <a:xfrm>
            <a:off x="7807277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EE89D0-B454-994F-BB15-D62857E629B4}"/>
              </a:ext>
            </a:extLst>
          </p:cNvPr>
          <p:cNvSpPr txBox="1"/>
          <p:nvPr/>
        </p:nvSpPr>
        <p:spPr>
          <a:xfrm>
            <a:off x="8632775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0459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810DFF-243C-894B-8333-F973665CC38E}"/>
              </a:ext>
            </a:extLst>
          </p:cNvPr>
          <p:cNvSpPr txBox="1"/>
          <p:nvPr/>
        </p:nvSpPr>
        <p:spPr>
          <a:xfrm>
            <a:off x="54935" y="66417"/>
            <a:ext cx="12082130" cy="1692771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Do now: </a:t>
            </a:r>
            <a:r>
              <a:rPr lang="en-US" sz="2400" b="1" dirty="0"/>
              <a:t>You will hear </a:t>
            </a:r>
            <a:r>
              <a:rPr lang="en-US" sz="2400" b="1" dirty="0">
                <a:solidFill>
                  <a:srgbClr val="0070C0"/>
                </a:solidFill>
              </a:rPr>
              <a:t>five rhythms</a:t>
            </a:r>
            <a:r>
              <a:rPr lang="en-US" sz="2400" b="1" dirty="0"/>
              <a:t>, each lasting for </a:t>
            </a:r>
            <a:r>
              <a:rPr lang="en-US" sz="2400" b="1" dirty="0">
                <a:solidFill>
                  <a:srgbClr val="0070C0"/>
                </a:solidFill>
              </a:rPr>
              <a:t>4 beats</a:t>
            </a:r>
            <a:r>
              <a:rPr lang="en-US" sz="2400" b="1" dirty="0"/>
              <a:t>. </a:t>
            </a:r>
          </a:p>
          <a:p>
            <a:r>
              <a:rPr lang="en-US" sz="2400" b="1" dirty="0"/>
              <a:t>As you listen to each rhythm, work out, in your head, the </a:t>
            </a:r>
            <a:r>
              <a:rPr lang="en-US" sz="2400" b="1" dirty="0">
                <a:solidFill>
                  <a:srgbClr val="0070C0"/>
                </a:solidFill>
              </a:rPr>
              <a:t>‘rhythm drink words’ </a:t>
            </a:r>
            <a:r>
              <a:rPr lang="en-US" sz="2400" b="1" dirty="0"/>
              <a:t>that would fit the rhythm. Then </a:t>
            </a:r>
            <a:r>
              <a:rPr lang="en-US" sz="2400" b="1" dirty="0">
                <a:solidFill>
                  <a:srgbClr val="0070C0"/>
                </a:solidFill>
              </a:rPr>
              <a:t>translate those words into actual notes</a:t>
            </a:r>
            <a:r>
              <a:rPr lang="en-US" sz="2400" b="1" dirty="0"/>
              <a:t> and write the rhythm using </a:t>
            </a:r>
            <a:r>
              <a:rPr lang="en-US" sz="2400" b="1" dirty="0">
                <a:solidFill>
                  <a:srgbClr val="0070C0"/>
                </a:solidFill>
              </a:rPr>
              <a:t>staff notation</a:t>
            </a:r>
            <a:r>
              <a:rPr lang="en-US" sz="2400" b="1" dirty="0"/>
              <a:t>. One of the </a:t>
            </a:r>
            <a:r>
              <a:rPr lang="en-US" sz="2400" b="1" dirty="0">
                <a:solidFill>
                  <a:srgbClr val="0070C0"/>
                </a:solidFill>
              </a:rPr>
              <a:t>rhythms </a:t>
            </a:r>
            <a:r>
              <a:rPr lang="en-US" sz="2400" b="1" dirty="0"/>
              <a:t>includes a 2-beat minim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538194-2375-6E40-AA31-05C8C8C13FA0}"/>
              </a:ext>
            </a:extLst>
          </p:cNvPr>
          <p:cNvSpPr txBox="1"/>
          <p:nvPr/>
        </p:nvSpPr>
        <p:spPr>
          <a:xfrm>
            <a:off x="54935" y="1914788"/>
            <a:ext cx="7666536" cy="954107"/>
          </a:xfrm>
          <a:prstGeom prst="rect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The rhythms have been created using combinations of the following notes:</a:t>
            </a:r>
          </a:p>
        </p:txBody>
      </p:sp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DDFE1508-6580-7F4F-AC1D-B93381AE77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8377" y="3131363"/>
            <a:ext cx="545954" cy="1044000"/>
          </a:xfrm>
          <a:prstGeom prst="rect">
            <a:avLst/>
          </a:prstGeom>
        </p:spPr>
      </p:pic>
      <p:pic>
        <p:nvPicPr>
          <p:cNvPr id="5" name="Picture 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47699EEF-2ECD-B945-827F-9303E1074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1427" y="3116762"/>
            <a:ext cx="1139318" cy="1044000"/>
          </a:xfrm>
          <a:prstGeom prst="rect">
            <a:avLst/>
          </a:prstGeom>
        </p:spPr>
      </p:pic>
      <p:pic>
        <p:nvPicPr>
          <p:cNvPr id="6" name="Picture 5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8D7C5385-7DE5-0F46-B406-F4FF374EB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1265" y="3116762"/>
            <a:ext cx="2016254" cy="1044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C42C71E-F4DB-AB47-BAF7-E763D7A29E8D}"/>
              </a:ext>
            </a:extLst>
          </p:cNvPr>
          <p:cNvSpPr/>
          <p:nvPr/>
        </p:nvSpPr>
        <p:spPr>
          <a:xfrm>
            <a:off x="2172205" y="4236248"/>
            <a:ext cx="1118299" cy="646331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Tea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50BFE38-2D09-AA43-8013-61C5183A8F01}"/>
              </a:ext>
            </a:extLst>
          </p:cNvPr>
          <p:cNvSpPr/>
          <p:nvPr/>
        </p:nvSpPr>
        <p:spPr>
          <a:xfrm>
            <a:off x="3392285" y="4228854"/>
            <a:ext cx="1457603" cy="646331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/>
              <a:t>Coffee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F793CD-7297-E342-A11B-D73B82CD643A}"/>
              </a:ext>
            </a:extLst>
          </p:cNvPr>
          <p:cNvSpPr/>
          <p:nvPr/>
        </p:nvSpPr>
        <p:spPr>
          <a:xfrm>
            <a:off x="4941265" y="4213744"/>
            <a:ext cx="2114071" cy="64633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Co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chemeClr val="bg1"/>
                </a:solidFill>
              </a:rPr>
              <a:t>ca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chemeClr val="bg1"/>
                </a:solidFill>
              </a:rPr>
              <a:t>co la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CB6DBE-C4AF-1445-824A-0E67D7198E80}"/>
              </a:ext>
            </a:extLst>
          </p:cNvPr>
          <p:cNvSpPr/>
          <p:nvPr/>
        </p:nvSpPr>
        <p:spPr>
          <a:xfrm>
            <a:off x="-8047" y="4267070"/>
            <a:ext cx="1925679" cy="584775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ONE TWO</a:t>
            </a:r>
          </a:p>
        </p:txBody>
      </p:sp>
      <p:pic>
        <p:nvPicPr>
          <p:cNvPr id="12" name="Picture 11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AFA10C0B-38E5-3A48-A896-83677F0A94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9376" y="3086006"/>
            <a:ext cx="1754470" cy="110551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2386EE0-E389-9F4B-BD7E-E9DE09FA1A40}"/>
              </a:ext>
            </a:extLst>
          </p:cNvPr>
          <p:cNvSpPr/>
          <p:nvPr/>
        </p:nvSpPr>
        <p:spPr>
          <a:xfrm>
            <a:off x="7271559" y="4238935"/>
            <a:ext cx="2133557" cy="584775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txBody>
          <a:bodyPr wrap="square">
            <a:no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Lemon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DED6087-9D51-184C-A9C2-89F89737295F}"/>
              </a:ext>
            </a:extLst>
          </p:cNvPr>
          <p:cNvSpPr/>
          <p:nvPr/>
        </p:nvSpPr>
        <p:spPr>
          <a:xfrm>
            <a:off x="8529989" y="4236248"/>
            <a:ext cx="869924" cy="584775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>
            <a:noAutofit/>
          </a:bodyPr>
          <a:lstStyle/>
          <a:p>
            <a:r>
              <a:rPr lang="en-US" sz="3200" b="1" dirty="0" err="1"/>
              <a:t>ade</a:t>
            </a:r>
            <a:endParaRPr lang="en-US" sz="3200" b="1" dirty="0"/>
          </a:p>
        </p:txBody>
      </p:sp>
      <p:pic>
        <p:nvPicPr>
          <p:cNvPr id="15" name="Picture 14" descr="A picture containing table&#10;&#10;Description automatically generated">
            <a:extLst>
              <a:ext uri="{FF2B5EF4-FFF2-40B4-BE49-F238E27FC236}">
                <a16:creationId xmlns:a16="http://schemas.microsoft.com/office/drawing/2014/main" id="{32111590-5BFE-434C-A637-AB94FA2FDD5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10075378" y="3257395"/>
            <a:ext cx="1588644" cy="97885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287B16B-E328-2A46-925C-B8925753AEAE}"/>
              </a:ext>
            </a:extLst>
          </p:cNvPr>
          <p:cNvSpPr/>
          <p:nvPr/>
        </p:nvSpPr>
        <p:spPr>
          <a:xfrm>
            <a:off x="9724329" y="4228854"/>
            <a:ext cx="1210372" cy="584775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>
            <a:noAutofit/>
          </a:bodyPr>
          <a:lstStyle/>
          <a:p>
            <a:r>
              <a:rPr lang="en-US" sz="3200" b="1" dirty="0"/>
              <a:t>Black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D110189-D56F-C54D-8506-FBDA005297D3}"/>
              </a:ext>
            </a:extLst>
          </p:cNvPr>
          <p:cNvSpPr/>
          <p:nvPr/>
        </p:nvSpPr>
        <p:spPr>
          <a:xfrm>
            <a:off x="10743741" y="4228854"/>
            <a:ext cx="1442796" cy="584775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txBody>
          <a:bodyPr wrap="square">
            <a:no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currant</a:t>
            </a:r>
          </a:p>
        </p:txBody>
      </p:sp>
      <p:pic>
        <p:nvPicPr>
          <p:cNvPr id="22" name="Picture 21" descr="A picture containing mirror&#10;&#10;Description automatically generated">
            <a:extLst>
              <a:ext uri="{FF2B5EF4-FFF2-40B4-BE49-F238E27FC236}">
                <a16:creationId xmlns:a16="http://schemas.microsoft.com/office/drawing/2014/main" id="{0C1E4338-ADEB-5149-AD2A-E888E83325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028" y="3147517"/>
            <a:ext cx="543801" cy="1044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DEDCD22-6A0C-9647-AF5F-172601430741}"/>
              </a:ext>
            </a:extLst>
          </p:cNvPr>
          <p:cNvSpPr txBox="1"/>
          <p:nvPr/>
        </p:nvSpPr>
        <p:spPr>
          <a:xfrm>
            <a:off x="3768411" y="5289866"/>
            <a:ext cx="5155435" cy="523220"/>
          </a:xfrm>
          <a:prstGeom prst="rect">
            <a:avLst/>
          </a:prstGeom>
          <a:solidFill>
            <a:srgbClr val="AC0715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Music Audio: Starter Rhythms 1-5</a:t>
            </a:r>
          </a:p>
        </p:txBody>
      </p:sp>
    </p:spTree>
    <p:extLst>
      <p:ext uri="{BB962C8B-B14F-4D97-AF65-F5344CB8AC3E}">
        <p14:creationId xmlns:p14="http://schemas.microsoft.com/office/powerpoint/2010/main" val="16640950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>
            <a:extLst>
              <a:ext uri="{FF2B5EF4-FFF2-40B4-BE49-F238E27FC236}">
                <a16:creationId xmlns:a16="http://schemas.microsoft.com/office/drawing/2014/main" id="{57BEA1ED-CB91-C54D-B16B-42EE4EEB6BB4}"/>
              </a:ext>
            </a:extLst>
          </p:cNvPr>
          <p:cNvSpPr txBox="1"/>
          <p:nvPr/>
        </p:nvSpPr>
        <p:spPr>
          <a:xfrm>
            <a:off x="2979124" y="1755609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82C4E15-9F94-234A-BB09-ABB3D99F2C97}"/>
              </a:ext>
            </a:extLst>
          </p:cNvPr>
          <p:cNvSpPr txBox="1"/>
          <p:nvPr/>
        </p:nvSpPr>
        <p:spPr>
          <a:xfrm>
            <a:off x="2986062" y="2176770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1" name="Picture 70" descr="A close up of a device&#10;&#10;Description automatically generated">
            <a:extLst>
              <a:ext uri="{FF2B5EF4-FFF2-40B4-BE49-F238E27FC236}">
                <a16:creationId xmlns:a16="http://schemas.microsoft.com/office/drawing/2014/main" id="{5347260A-0A17-CC4C-A0BE-FA62ACB02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236" y="1753387"/>
            <a:ext cx="446791" cy="85439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57DB7195-7C4B-9D42-905D-D94127F3EF3E}"/>
              </a:ext>
            </a:extLst>
          </p:cNvPr>
          <p:cNvSpPr/>
          <p:nvPr/>
        </p:nvSpPr>
        <p:spPr>
          <a:xfrm flipH="1">
            <a:off x="10277355" y="1837397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Picture 81" descr="Shape, icon&#10;&#10;Description automatically generated">
            <a:extLst>
              <a:ext uri="{FF2B5EF4-FFF2-40B4-BE49-F238E27FC236}">
                <a16:creationId xmlns:a16="http://schemas.microsoft.com/office/drawing/2014/main" id="{644D1C4F-BADB-224C-9393-784442C60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801" y="1726634"/>
            <a:ext cx="549871" cy="86129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9E43566-B9F0-9C42-B320-0CB8B3CFF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7303" y="1950250"/>
            <a:ext cx="278485" cy="502057"/>
          </a:xfrm>
          <a:prstGeom prst="rect">
            <a:avLst/>
          </a:prstGeom>
        </p:spPr>
      </p:pic>
      <p:pic>
        <p:nvPicPr>
          <p:cNvPr id="86" name="Picture 85" descr="Shape, icon&#10;&#10;Description automatically generated">
            <a:extLst>
              <a:ext uri="{FF2B5EF4-FFF2-40B4-BE49-F238E27FC236}">
                <a16:creationId xmlns:a16="http://schemas.microsoft.com/office/drawing/2014/main" id="{8659A542-9B8E-5446-988E-BE4CB217A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6636" y="1743509"/>
            <a:ext cx="549871" cy="861290"/>
          </a:xfrm>
          <a:prstGeom prst="rect">
            <a:avLst/>
          </a:prstGeom>
        </p:spPr>
      </p:pic>
      <p:pic>
        <p:nvPicPr>
          <p:cNvPr id="27" name="Picture 26" descr="A close up of a device&#10;&#10;Description automatically generated">
            <a:extLst>
              <a:ext uri="{FF2B5EF4-FFF2-40B4-BE49-F238E27FC236}">
                <a16:creationId xmlns:a16="http://schemas.microsoft.com/office/drawing/2014/main" id="{03540D56-120F-D246-9BCE-CF4BD9919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802" y="1746959"/>
            <a:ext cx="446791" cy="854390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95C4387B-921F-174A-8D14-946603D59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584" y="1743509"/>
            <a:ext cx="549871" cy="861290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167CF7BA-5AF9-2841-A735-951137A1C0F3}"/>
              </a:ext>
            </a:extLst>
          </p:cNvPr>
          <p:cNvSpPr txBox="1"/>
          <p:nvPr/>
        </p:nvSpPr>
        <p:spPr>
          <a:xfrm>
            <a:off x="98881" y="140234"/>
            <a:ext cx="11856052" cy="1077218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Now, we can simply </a:t>
            </a:r>
            <a:r>
              <a:rPr lang="en-US" sz="3200" b="1" dirty="0">
                <a:solidFill>
                  <a:srgbClr val="FFFF00"/>
                </a:solidFill>
              </a:rPr>
              <a:t>count the 8 quavers</a:t>
            </a:r>
            <a:r>
              <a:rPr lang="en-US" sz="3200" b="1" dirty="0">
                <a:solidFill>
                  <a:schemeClr val="bg1"/>
                </a:solidFill>
              </a:rPr>
              <a:t>, clapping each time a </a:t>
            </a:r>
            <a:r>
              <a:rPr lang="en-US" sz="3200" b="1" dirty="0">
                <a:solidFill>
                  <a:srgbClr val="FFFF00"/>
                </a:solidFill>
              </a:rPr>
              <a:t>note falls on one of the quavers</a:t>
            </a:r>
            <a:r>
              <a:rPr lang="en-US" sz="32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C91822-A6DD-5244-9125-4388DED952B9}"/>
              </a:ext>
            </a:extLst>
          </p:cNvPr>
          <p:cNvSpPr txBox="1"/>
          <p:nvPr/>
        </p:nvSpPr>
        <p:spPr>
          <a:xfrm>
            <a:off x="3585796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CCCB53-1B0F-334C-96A6-434A3F5D76C1}"/>
              </a:ext>
            </a:extLst>
          </p:cNvPr>
          <p:cNvSpPr txBox="1"/>
          <p:nvPr/>
        </p:nvSpPr>
        <p:spPr>
          <a:xfrm>
            <a:off x="4650699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DCB4DF-DA4E-CA4B-8C68-F4650D081677}"/>
              </a:ext>
            </a:extLst>
          </p:cNvPr>
          <p:cNvSpPr txBox="1"/>
          <p:nvPr/>
        </p:nvSpPr>
        <p:spPr>
          <a:xfrm>
            <a:off x="5459756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BA0A06-1E44-6F4A-A2CC-587228B0B2EC}"/>
              </a:ext>
            </a:extLst>
          </p:cNvPr>
          <p:cNvSpPr txBox="1"/>
          <p:nvPr/>
        </p:nvSpPr>
        <p:spPr>
          <a:xfrm>
            <a:off x="6211802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A78585-14B9-8E4C-A33E-AB7BF7650815}"/>
              </a:ext>
            </a:extLst>
          </p:cNvPr>
          <p:cNvSpPr txBox="1"/>
          <p:nvPr/>
        </p:nvSpPr>
        <p:spPr>
          <a:xfrm>
            <a:off x="7105524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C572A9-C072-B149-A2AD-954362D0A062}"/>
              </a:ext>
            </a:extLst>
          </p:cNvPr>
          <p:cNvSpPr txBox="1"/>
          <p:nvPr/>
        </p:nvSpPr>
        <p:spPr>
          <a:xfrm>
            <a:off x="7807277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EE89D0-B454-994F-BB15-D62857E629B4}"/>
              </a:ext>
            </a:extLst>
          </p:cNvPr>
          <p:cNvSpPr txBox="1"/>
          <p:nvPr/>
        </p:nvSpPr>
        <p:spPr>
          <a:xfrm>
            <a:off x="8632775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FE9C11-90EF-7045-BF65-59AE9B47AF10}"/>
              </a:ext>
            </a:extLst>
          </p:cNvPr>
          <p:cNvSpPr txBox="1"/>
          <p:nvPr/>
        </p:nvSpPr>
        <p:spPr>
          <a:xfrm>
            <a:off x="9363935" y="2909970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DBCBDAE-893D-5248-A7A4-EAC13E3D7271}"/>
              </a:ext>
            </a:extLst>
          </p:cNvPr>
          <p:cNvSpPr txBox="1"/>
          <p:nvPr/>
        </p:nvSpPr>
        <p:spPr>
          <a:xfrm>
            <a:off x="98881" y="4013420"/>
            <a:ext cx="11856052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You may find it helpful to circle the numbers on which you will clap: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D7D0D4F-1822-8A47-A033-9A27AC5106E2}"/>
              </a:ext>
            </a:extLst>
          </p:cNvPr>
          <p:cNvSpPr txBox="1"/>
          <p:nvPr/>
        </p:nvSpPr>
        <p:spPr>
          <a:xfrm>
            <a:off x="98881" y="4928377"/>
            <a:ext cx="11856052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Remember, a crotchet will have two numbers – </a:t>
            </a:r>
            <a:r>
              <a:rPr lang="en-US" sz="3200" b="1" dirty="0">
                <a:solidFill>
                  <a:srgbClr val="FFFF00"/>
                </a:solidFill>
              </a:rPr>
              <a:t>only clap on the first one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F16C4E-4AB3-A244-9849-A961A819B230}"/>
              </a:ext>
            </a:extLst>
          </p:cNvPr>
          <p:cNvSpPr txBox="1"/>
          <p:nvPr/>
        </p:nvSpPr>
        <p:spPr>
          <a:xfrm>
            <a:off x="4198107" y="6125326"/>
            <a:ext cx="3795786" cy="584775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Don’t clap on a rest.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62C555F-8557-AE43-BDDB-AB70F278683F}"/>
              </a:ext>
            </a:extLst>
          </p:cNvPr>
          <p:cNvSpPr/>
          <p:nvPr/>
        </p:nvSpPr>
        <p:spPr>
          <a:xfrm>
            <a:off x="3445502" y="2744574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13E630-21AB-5142-A961-4484C83E519E}"/>
              </a:ext>
            </a:extLst>
          </p:cNvPr>
          <p:cNvSpPr/>
          <p:nvPr/>
        </p:nvSpPr>
        <p:spPr>
          <a:xfrm>
            <a:off x="4477552" y="2744574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026AE33-8065-2A47-9B7E-18381D891A5D}"/>
              </a:ext>
            </a:extLst>
          </p:cNvPr>
          <p:cNvSpPr/>
          <p:nvPr/>
        </p:nvSpPr>
        <p:spPr>
          <a:xfrm>
            <a:off x="6051862" y="2764776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8758A73-2DB9-9F4D-843E-6188B6CD393B}"/>
              </a:ext>
            </a:extLst>
          </p:cNvPr>
          <p:cNvSpPr/>
          <p:nvPr/>
        </p:nvSpPr>
        <p:spPr>
          <a:xfrm>
            <a:off x="7655155" y="2744574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EC05401-362F-054D-B817-098DC408C7CF}"/>
              </a:ext>
            </a:extLst>
          </p:cNvPr>
          <p:cNvSpPr/>
          <p:nvPr/>
        </p:nvSpPr>
        <p:spPr>
          <a:xfrm>
            <a:off x="9216569" y="2744574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3E5020-3359-A544-B474-F7210F1CBB6D}"/>
              </a:ext>
            </a:extLst>
          </p:cNvPr>
          <p:cNvSpPr txBox="1"/>
          <p:nvPr/>
        </p:nvSpPr>
        <p:spPr>
          <a:xfrm>
            <a:off x="9550377" y="6237895"/>
            <a:ext cx="2404556" cy="523220"/>
          </a:xfrm>
          <a:prstGeom prst="rect">
            <a:avLst/>
          </a:prstGeom>
          <a:solidFill>
            <a:srgbClr val="AC0715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Music Audio 2</a:t>
            </a:r>
          </a:p>
        </p:txBody>
      </p:sp>
    </p:spTree>
    <p:extLst>
      <p:ext uri="{BB962C8B-B14F-4D97-AF65-F5344CB8AC3E}">
        <p14:creationId xmlns:p14="http://schemas.microsoft.com/office/powerpoint/2010/main" val="94468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>
            <a:extLst>
              <a:ext uri="{FF2B5EF4-FFF2-40B4-BE49-F238E27FC236}">
                <a16:creationId xmlns:a16="http://schemas.microsoft.com/office/drawing/2014/main" id="{57BEA1ED-CB91-C54D-B16B-42EE4EEB6BB4}"/>
              </a:ext>
            </a:extLst>
          </p:cNvPr>
          <p:cNvSpPr txBox="1"/>
          <p:nvPr/>
        </p:nvSpPr>
        <p:spPr>
          <a:xfrm>
            <a:off x="2979124" y="2444370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82C4E15-9F94-234A-BB09-ABB3D99F2C97}"/>
              </a:ext>
            </a:extLst>
          </p:cNvPr>
          <p:cNvSpPr txBox="1"/>
          <p:nvPr/>
        </p:nvSpPr>
        <p:spPr>
          <a:xfrm>
            <a:off x="2986062" y="2865531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1" name="Picture 70" descr="A close up of a device&#10;&#10;Description automatically generated">
            <a:extLst>
              <a:ext uri="{FF2B5EF4-FFF2-40B4-BE49-F238E27FC236}">
                <a16:creationId xmlns:a16="http://schemas.microsoft.com/office/drawing/2014/main" id="{5347260A-0A17-CC4C-A0BE-FA62ACB02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236" y="2442148"/>
            <a:ext cx="446791" cy="85439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57DB7195-7C4B-9D42-905D-D94127F3EF3E}"/>
              </a:ext>
            </a:extLst>
          </p:cNvPr>
          <p:cNvSpPr/>
          <p:nvPr/>
        </p:nvSpPr>
        <p:spPr>
          <a:xfrm flipH="1">
            <a:off x="10277355" y="2526158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Picture 81" descr="Shape, icon&#10;&#10;Description automatically generated">
            <a:extLst>
              <a:ext uri="{FF2B5EF4-FFF2-40B4-BE49-F238E27FC236}">
                <a16:creationId xmlns:a16="http://schemas.microsoft.com/office/drawing/2014/main" id="{644D1C4F-BADB-224C-9393-784442C60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801" y="2415395"/>
            <a:ext cx="549871" cy="86129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9E43566-B9F0-9C42-B320-0CB8B3CFF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7303" y="2639011"/>
            <a:ext cx="278485" cy="502057"/>
          </a:xfrm>
          <a:prstGeom prst="rect">
            <a:avLst/>
          </a:prstGeom>
        </p:spPr>
      </p:pic>
      <p:pic>
        <p:nvPicPr>
          <p:cNvPr id="86" name="Picture 85" descr="Shape, icon&#10;&#10;Description automatically generated">
            <a:extLst>
              <a:ext uri="{FF2B5EF4-FFF2-40B4-BE49-F238E27FC236}">
                <a16:creationId xmlns:a16="http://schemas.microsoft.com/office/drawing/2014/main" id="{8659A542-9B8E-5446-988E-BE4CB217A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6636" y="2432270"/>
            <a:ext cx="549871" cy="861290"/>
          </a:xfrm>
          <a:prstGeom prst="rect">
            <a:avLst/>
          </a:prstGeom>
        </p:spPr>
      </p:pic>
      <p:pic>
        <p:nvPicPr>
          <p:cNvPr id="27" name="Picture 26" descr="A close up of a device&#10;&#10;Description automatically generated">
            <a:extLst>
              <a:ext uri="{FF2B5EF4-FFF2-40B4-BE49-F238E27FC236}">
                <a16:creationId xmlns:a16="http://schemas.microsoft.com/office/drawing/2014/main" id="{03540D56-120F-D246-9BCE-CF4BD9919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802" y="2435720"/>
            <a:ext cx="446791" cy="854390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95C4387B-921F-174A-8D14-946603D59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584" y="2432270"/>
            <a:ext cx="549871" cy="861290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167CF7BA-5AF9-2841-A735-951137A1C0F3}"/>
              </a:ext>
            </a:extLst>
          </p:cNvPr>
          <p:cNvSpPr txBox="1"/>
          <p:nvPr/>
        </p:nvSpPr>
        <p:spPr>
          <a:xfrm>
            <a:off x="123836" y="1244061"/>
            <a:ext cx="11856052" cy="1077218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Each </a:t>
            </a:r>
            <a:r>
              <a:rPr lang="en-US" sz="3200" b="1" dirty="0">
                <a:solidFill>
                  <a:schemeClr val="bg1"/>
                </a:solidFill>
              </a:rPr>
              <a:t>odd number </a:t>
            </a:r>
            <a:r>
              <a:rPr lang="en-US" sz="3200" b="1" dirty="0"/>
              <a:t>quaver is the </a:t>
            </a:r>
            <a:r>
              <a:rPr lang="en-US" sz="3200" b="1" dirty="0">
                <a:solidFill>
                  <a:schemeClr val="bg1"/>
                </a:solidFill>
              </a:rPr>
              <a:t>ON-beat </a:t>
            </a:r>
            <a:r>
              <a:rPr lang="en-US" sz="3200" b="1" dirty="0"/>
              <a:t>and is </a:t>
            </a:r>
            <a:r>
              <a:rPr lang="en-US" sz="3200" b="1" dirty="0">
                <a:solidFill>
                  <a:schemeClr val="bg1"/>
                </a:solidFill>
              </a:rPr>
              <a:t>numbered</a:t>
            </a:r>
            <a:r>
              <a:rPr lang="en-US" sz="3200" b="1" dirty="0"/>
              <a:t>.</a:t>
            </a:r>
          </a:p>
          <a:p>
            <a:r>
              <a:rPr lang="en-US" sz="3200" b="1" dirty="0"/>
              <a:t>Each </a:t>
            </a:r>
            <a:r>
              <a:rPr lang="en-US" sz="3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even number </a:t>
            </a:r>
            <a:r>
              <a:rPr lang="en-US" sz="3200" b="1" dirty="0"/>
              <a:t>is the </a:t>
            </a:r>
            <a:r>
              <a:rPr lang="en-US" sz="3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OFF-beat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/>
              <a:t>and is represented by the </a:t>
            </a:r>
            <a:r>
              <a:rPr lang="en-US" sz="3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‘+’ sign</a:t>
            </a:r>
            <a:r>
              <a:rPr lang="en-US" sz="3200" b="1" dirty="0"/>
              <a:t>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C91822-A6DD-5244-9125-4388DED952B9}"/>
              </a:ext>
            </a:extLst>
          </p:cNvPr>
          <p:cNvSpPr txBox="1"/>
          <p:nvPr/>
        </p:nvSpPr>
        <p:spPr>
          <a:xfrm>
            <a:off x="3585796" y="3609920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CCCB53-1B0F-334C-96A6-434A3F5D76C1}"/>
              </a:ext>
            </a:extLst>
          </p:cNvPr>
          <p:cNvSpPr txBox="1"/>
          <p:nvPr/>
        </p:nvSpPr>
        <p:spPr>
          <a:xfrm>
            <a:off x="4650699" y="3609920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DCB4DF-DA4E-CA4B-8C68-F4650D081677}"/>
              </a:ext>
            </a:extLst>
          </p:cNvPr>
          <p:cNvSpPr txBox="1"/>
          <p:nvPr/>
        </p:nvSpPr>
        <p:spPr>
          <a:xfrm>
            <a:off x="5459756" y="3609920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BA0A06-1E44-6F4A-A2CC-587228B0B2EC}"/>
              </a:ext>
            </a:extLst>
          </p:cNvPr>
          <p:cNvSpPr txBox="1"/>
          <p:nvPr/>
        </p:nvSpPr>
        <p:spPr>
          <a:xfrm>
            <a:off x="6211802" y="3609920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A78585-14B9-8E4C-A33E-AB7BF7650815}"/>
              </a:ext>
            </a:extLst>
          </p:cNvPr>
          <p:cNvSpPr txBox="1"/>
          <p:nvPr/>
        </p:nvSpPr>
        <p:spPr>
          <a:xfrm>
            <a:off x="7105524" y="3609920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C572A9-C072-B149-A2AD-954362D0A062}"/>
              </a:ext>
            </a:extLst>
          </p:cNvPr>
          <p:cNvSpPr txBox="1"/>
          <p:nvPr/>
        </p:nvSpPr>
        <p:spPr>
          <a:xfrm>
            <a:off x="7807277" y="3609920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6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EE89D0-B454-994F-BB15-D62857E629B4}"/>
              </a:ext>
            </a:extLst>
          </p:cNvPr>
          <p:cNvSpPr txBox="1"/>
          <p:nvPr/>
        </p:nvSpPr>
        <p:spPr>
          <a:xfrm>
            <a:off x="8632775" y="3609920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FE9C11-90EF-7045-BF65-59AE9B47AF10}"/>
              </a:ext>
            </a:extLst>
          </p:cNvPr>
          <p:cNvSpPr txBox="1"/>
          <p:nvPr/>
        </p:nvSpPr>
        <p:spPr>
          <a:xfrm>
            <a:off x="9363935" y="3598731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8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62C555F-8557-AE43-BDDB-AB70F278683F}"/>
              </a:ext>
            </a:extLst>
          </p:cNvPr>
          <p:cNvSpPr/>
          <p:nvPr/>
        </p:nvSpPr>
        <p:spPr>
          <a:xfrm>
            <a:off x="3445502" y="3433335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13E630-21AB-5142-A961-4484C83E519E}"/>
              </a:ext>
            </a:extLst>
          </p:cNvPr>
          <p:cNvSpPr/>
          <p:nvPr/>
        </p:nvSpPr>
        <p:spPr>
          <a:xfrm>
            <a:off x="4477552" y="3433335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026AE33-8065-2A47-9B7E-18381D891A5D}"/>
              </a:ext>
            </a:extLst>
          </p:cNvPr>
          <p:cNvSpPr/>
          <p:nvPr/>
        </p:nvSpPr>
        <p:spPr>
          <a:xfrm>
            <a:off x="6051862" y="3453537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8758A73-2DB9-9F4D-843E-6188B6CD393B}"/>
              </a:ext>
            </a:extLst>
          </p:cNvPr>
          <p:cNvSpPr/>
          <p:nvPr/>
        </p:nvSpPr>
        <p:spPr>
          <a:xfrm>
            <a:off x="7655155" y="3433335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EC05401-362F-054D-B817-098DC408C7CF}"/>
              </a:ext>
            </a:extLst>
          </p:cNvPr>
          <p:cNvSpPr/>
          <p:nvPr/>
        </p:nvSpPr>
        <p:spPr>
          <a:xfrm>
            <a:off x="9216569" y="3433335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DEF98FD-5D49-1741-A59D-F8905DBE219C}"/>
              </a:ext>
            </a:extLst>
          </p:cNvPr>
          <p:cNvSpPr txBox="1"/>
          <p:nvPr/>
        </p:nvSpPr>
        <p:spPr>
          <a:xfrm>
            <a:off x="3606801" y="4450605"/>
            <a:ext cx="507539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34C9519-5358-B44D-BEA1-8EDA506DAFBF}"/>
              </a:ext>
            </a:extLst>
          </p:cNvPr>
          <p:cNvSpPr txBox="1"/>
          <p:nvPr/>
        </p:nvSpPr>
        <p:spPr>
          <a:xfrm>
            <a:off x="4659829" y="4450605"/>
            <a:ext cx="507539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F36C309-CCD4-944A-B29E-48C6D95CB5F9}"/>
              </a:ext>
            </a:extLst>
          </p:cNvPr>
          <p:cNvSpPr txBox="1"/>
          <p:nvPr/>
        </p:nvSpPr>
        <p:spPr>
          <a:xfrm>
            <a:off x="5480761" y="4450605"/>
            <a:ext cx="507539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DB05AD7-E73D-394C-8685-31C8A84790BE}"/>
              </a:ext>
            </a:extLst>
          </p:cNvPr>
          <p:cNvSpPr txBox="1"/>
          <p:nvPr/>
        </p:nvSpPr>
        <p:spPr>
          <a:xfrm>
            <a:off x="6232807" y="4450605"/>
            <a:ext cx="507539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9E692BD-9281-F848-90A3-12C3CF648052}"/>
              </a:ext>
            </a:extLst>
          </p:cNvPr>
          <p:cNvSpPr txBox="1"/>
          <p:nvPr/>
        </p:nvSpPr>
        <p:spPr>
          <a:xfrm>
            <a:off x="7126529" y="4450605"/>
            <a:ext cx="507539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85548FB-3223-7C44-8EF3-69A4C24A3591}"/>
              </a:ext>
            </a:extLst>
          </p:cNvPr>
          <p:cNvSpPr txBox="1"/>
          <p:nvPr/>
        </p:nvSpPr>
        <p:spPr>
          <a:xfrm>
            <a:off x="7828282" y="4450605"/>
            <a:ext cx="507539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7110BD-ED52-0543-9392-86E3ABE7D4B7}"/>
              </a:ext>
            </a:extLst>
          </p:cNvPr>
          <p:cNvSpPr txBox="1"/>
          <p:nvPr/>
        </p:nvSpPr>
        <p:spPr>
          <a:xfrm>
            <a:off x="8653780" y="4450605"/>
            <a:ext cx="507539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345EADF-47EC-9944-AC88-DBF507DF4696}"/>
              </a:ext>
            </a:extLst>
          </p:cNvPr>
          <p:cNvSpPr txBox="1"/>
          <p:nvPr/>
        </p:nvSpPr>
        <p:spPr>
          <a:xfrm>
            <a:off x="9384940" y="4439416"/>
            <a:ext cx="507539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B332CDC-0D8E-9046-89C8-136C6DFE8CFA}"/>
              </a:ext>
            </a:extLst>
          </p:cNvPr>
          <p:cNvSpPr txBox="1"/>
          <p:nvPr/>
        </p:nvSpPr>
        <p:spPr>
          <a:xfrm>
            <a:off x="123836" y="52712"/>
            <a:ext cx="11856052" cy="1077218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Alternatively, we can change the </a:t>
            </a:r>
            <a:r>
              <a:rPr lang="en-US" sz="3200" b="1" dirty="0">
                <a:solidFill>
                  <a:srgbClr val="FFFF00"/>
                </a:solidFill>
              </a:rPr>
              <a:t>8-quaver count </a:t>
            </a:r>
            <a:r>
              <a:rPr lang="en-US" sz="3200" b="1" dirty="0"/>
              <a:t>into a</a:t>
            </a:r>
            <a:r>
              <a:rPr lang="en-US" sz="3200" b="1" dirty="0">
                <a:solidFill>
                  <a:schemeClr val="bg1"/>
                </a:solidFill>
              </a:rPr>
              <a:t> 4-crotchet count.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9C37901-983B-C940-BF5B-6151AF34FA8D}"/>
              </a:ext>
            </a:extLst>
          </p:cNvPr>
          <p:cNvSpPr txBox="1"/>
          <p:nvPr/>
        </p:nvSpPr>
        <p:spPr>
          <a:xfrm>
            <a:off x="11455" y="3486445"/>
            <a:ext cx="3287316" cy="1569660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Transfer the circles on to our numbers and ‘+’s</a:t>
            </a:r>
            <a:endParaRPr lang="en-US" sz="32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0A9536A-2B46-FD4D-ADA6-99375358217B}"/>
              </a:ext>
            </a:extLst>
          </p:cNvPr>
          <p:cNvSpPr txBox="1"/>
          <p:nvPr/>
        </p:nvSpPr>
        <p:spPr>
          <a:xfrm>
            <a:off x="1128664" y="5306259"/>
            <a:ext cx="10166275" cy="584775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We then say:  </a:t>
            </a:r>
            <a:r>
              <a:rPr lang="en-US" sz="3200" b="1" i="1" dirty="0">
                <a:solidFill>
                  <a:schemeClr val="bg1"/>
                </a:solidFill>
              </a:rPr>
              <a:t>one</a:t>
            </a:r>
            <a:r>
              <a:rPr lang="en-US" sz="3200" b="1" i="1" dirty="0"/>
              <a:t>    </a:t>
            </a:r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and</a:t>
            </a:r>
            <a:r>
              <a:rPr lang="en-US" sz="3200" b="1" i="1" dirty="0"/>
              <a:t>  </a:t>
            </a:r>
            <a:r>
              <a:rPr lang="en-US" sz="3200" b="1" i="1" dirty="0">
                <a:solidFill>
                  <a:schemeClr val="bg1"/>
                </a:solidFill>
              </a:rPr>
              <a:t>two</a:t>
            </a:r>
            <a:r>
              <a:rPr lang="en-US" sz="3200" b="1" i="1" dirty="0"/>
              <a:t> </a:t>
            </a:r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and</a:t>
            </a:r>
            <a:r>
              <a:rPr lang="en-US" sz="3200" b="1" i="1" dirty="0"/>
              <a:t> </a:t>
            </a:r>
            <a:r>
              <a:rPr lang="en-US" sz="3200" b="1" i="1" dirty="0">
                <a:solidFill>
                  <a:schemeClr val="bg1"/>
                </a:solidFill>
              </a:rPr>
              <a:t>three</a:t>
            </a:r>
            <a:r>
              <a:rPr lang="en-US" sz="3200" b="1" i="1" dirty="0"/>
              <a:t> </a:t>
            </a:r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and</a:t>
            </a:r>
            <a:r>
              <a:rPr lang="en-US" sz="3200" b="1" i="1" dirty="0"/>
              <a:t> </a:t>
            </a:r>
            <a:r>
              <a:rPr lang="en-US" sz="3200" b="1" i="1" dirty="0">
                <a:solidFill>
                  <a:schemeClr val="bg1"/>
                </a:solidFill>
              </a:rPr>
              <a:t>four</a:t>
            </a:r>
            <a:r>
              <a:rPr lang="en-US" sz="3200" b="1" i="1" dirty="0"/>
              <a:t> </a:t>
            </a:r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and</a:t>
            </a:r>
            <a:endParaRPr lang="en-US" sz="32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10D53EF-A981-4447-AB44-FE4300E99165}"/>
              </a:ext>
            </a:extLst>
          </p:cNvPr>
          <p:cNvSpPr/>
          <p:nvPr/>
        </p:nvSpPr>
        <p:spPr>
          <a:xfrm>
            <a:off x="3445502" y="4310010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6771243-E041-6746-9576-30FD51E425E5}"/>
              </a:ext>
            </a:extLst>
          </p:cNvPr>
          <p:cNvSpPr/>
          <p:nvPr/>
        </p:nvSpPr>
        <p:spPr>
          <a:xfrm>
            <a:off x="4477552" y="4310010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AFDE9A4-646A-8D4C-897E-8C06FF454756}"/>
              </a:ext>
            </a:extLst>
          </p:cNvPr>
          <p:cNvSpPr/>
          <p:nvPr/>
        </p:nvSpPr>
        <p:spPr>
          <a:xfrm>
            <a:off x="6051862" y="4330212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5A32F61-5769-724B-8AE5-C45C8023B19C}"/>
              </a:ext>
            </a:extLst>
          </p:cNvPr>
          <p:cNvSpPr/>
          <p:nvPr/>
        </p:nvSpPr>
        <p:spPr>
          <a:xfrm>
            <a:off x="7655155" y="4310010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6C549238-91F2-1E4E-BC79-5079319E8890}"/>
              </a:ext>
            </a:extLst>
          </p:cNvPr>
          <p:cNvSpPr/>
          <p:nvPr/>
        </p:nvSpPr>
        <p:spPr>
          <a:xfrm>
            <a:off x="9216569" y="4310010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877AEDB-8C27-694A-BCFE-16F80283C0ED}"/>
              </a:ext>
            </a:extLst>
          </p:cNvPr>
          <p:cNvSpPr txBox="1"/>
          <p:nvPr/>
        </p:nvSpPr>
        <p:spPr>
          <a:xfrm>
            <a:off x="1657208" y="6131880"/>
            <a:ext cx="10166275" cy="584775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Remembering to  </a:t>
            </a:r>
            <a:r>
              <a:rPr lang="en-US" sz="3200" b="1" i="1" dirty="0"/>
              <a:t>clap on the circled </a:t>
            </a:r>
            <a:r>
              <a:rPr lang="en-US" sz="3200" b="1" i="1" dirty="0">
                <a:solidFill>
                  <a:schemeClr val="bg1"/>
                </a:solidFill>
              </a:rPr>
              <a:t>numbers </a:t>
            </a:r>
            <a:r>
              <a:rPr lang="en-US" sz="3200" b="1" i="1" dirty="0"/>
              <a:t>and</a:t>
            </a:r>
            <a:r>
              <a:rPr lang="en-US" sz="3200" b="1" i="1" dirty="0">
                <a:solidFill>
                  <a:schemeClr val="bg1"/>
                </a:solidFill>
              </a:rPr>
              <a:t> </a:t>
            </a:r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‘+’s</a:t>
            </a:r>
            <a:endParaRPr lang="en-US" sz="32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4E2807-44C7-5F48-9FB6-B0CF272978C0}"/>
              </a:ext>
            </a:extLst>
          </p:cNvPr>
          <p:cNvSpPr txBox="1"/>
          <p:nvPr/>
        </p:nvSpPr>
        <p:spPr>
          <a:xfrm>
            <a:off x="10777983" y="4194695"/>
            <a:ext cx="1359389" cy="954107"/>
          </a:xfrm>
          <a:prstGeom prst="rect">
            <a:avLst/>
          </a:prstGeom>
          <a:solidFill>
            <a:srgbClr val="AC0715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Music 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Audio 3</a:t>
            </a:r>
          </a:p>
        </p:txBody>
      </p:sp>
    </p:spTree>
    <p:extLst>
      <p:ext uri="{BB962C8B-B14F-4D97-AF65-F5344CB8AC3E}">
        <p14:creationId xmlns:p14="http://schemas.microsoft.com/office/powerpoint/2010/main" val="358417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ABCC63BC-8436-8B48-AEB1-7DCD3F2FA8A4}"/>
              </a:ext>
            </a:extLst>
          </p:cNvPr>
          <p:cNvSpPr txBox="1"/>
          <p:nvPr/>
        </p:nvSpPr>
        <p:spPr>
          <a:xfrm>
            <a:off x="-1" y="20938"/>
            <a:ext cx="8396456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Let’s now apply the method to the 2</a:t>
            </a:r>
            <a:r>
              <a:rPr lang="en-US" sz="3600" b="1" baseline="30000" dirty="0">
                <a:solidFill>
                  <a:schemeClr val="bg1"/>
                </a:solidFill>
              </a:rPr>
              <a:t>nd</a:t>
            </a:r>
            <a:r>
              <a:rPr lang="en-US" sz="3600" b="1" dirty="0">
                <a:solidFill>
                  <a:schemeClr val="bg1"/>
                </a:solidFill>
              </a:rPr>
              <a:t> bar: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0000AF-A852-AC42-9CA4-1D98C8B417AB}"/>
              </a:ext>
            </a:extLst>
          </p:cNvPr>
          <p:cNvSpPr txBox="1"/>
          <p:nvPr/>
        </p:nvSpPr>
        <p:spPr>
          <a:xfrm>
            <a:off x="100724" y="903943"/>
            <a:ext cx="3763533" cy="584775"/>
          </a:xfrm>
          <a:prstGeom prst="rect">
            <a:avLst/>
          </a:prstGeom>
          <a:solidFill>
            <a:srgbClr val="79E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‘Find’ the </a:t>
            </a:r>
            <a:r>
              <a:rPr lang="en-US" sz="3200" b="1" dirty="0">
                <a:solidFill>
                  <a:srgbClr val="FFFF00"/>
                </a:solidFill>
              </a:rPr>
              <a:t>8 quavers</a:t>
            </a:r>
            <a:r>
              <a:rPr lang="en-US" sz="3200" b="1" dirty="0"/>
              <a:t>: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67CF7BA-5AF9-2841-A735-951137A1C0F3}"/>
              </a:ext>
            </a:extLst>
          </p:cNvPr>
          <p:cNvSpPr txBox="1"/>
          <p:nvPr/>
        </p:nvSpPr>
        <p:spPr>
          <a:xfrm>
            <a:off x="100724" y="1748111"/>
            <a:ext cx="55424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Single quaver rest at the start -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062798B-5A16-7B4E-A523-79C70DB219AE}"/>
              </a:ext>
            </a:extLst>
          </p:cNvPr>
          <p:cNvSpPr txBox="1"/>
          <p:nvPr/>
        </p:nvSpPr>
        <p:spPr>
          <a:xfrm>
            <a:off x="5180283" y="2475391"/>
            <a:ext cx="850236" cy="1077218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DF6E6C8-B056-9942-B644-D7498998AAF1}"/>
              </a:ext>
            </a:extLst>
          </p:cNvPr>
          <p:cNvSpPr txBox="1"/>
          <p:nvPr/>
        </p:nvSpPr>
        <p:spPr>
          <a:xfrm>
            <a:off x="1246954" y="2828953"/>
            <a:ext cx="276029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- our 1</a:t>
            </a:r>
            <a:r>
              <a:rPr lang="en-US" sz="3200" b="1" baseline="30000" dirty="0">
                <a:solidFill>
                  <a:schemeClr val="bg1"/>
                </a:solidFill>
              </a:rPr>
              <a:t>st</a:t>
            </a:r>
            <a:r>
              <a:rPr lang="en-US" sz="3200" b="1" dirty="0">
                <a:solidFill>
                  <a:schemeClr val="bg1"/>
                </a:solidFill>
              </a:rPr>
              <a:t> quaver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C91822-A6DD-5244-9125-4388DED952B9}"/>
              </a:ext>
            </a:extLst>
          </p:cNvPr>
          <p:cNvSpPr txBox="1"/>
          <p:nvPr/>
        </p:nvSpPr>
        <p:spPr>
          <a:xfrm>
            <a:off x="5369258" y="3695114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A73680-D75F-034C-9C16-A82659E6CC45}"/>
              </a:ext>
            </a:extLst>
          </p:cNvPr>
          <p:cNvSpPr txBox="1"/>
          <p:nvPr/>
        </p:nvSpPr>
        <p:spPr>
          <a:xfrm>
            <a:off x="4737481" y="2436841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94A7D8-EA72-7042-A003-1077D3DF297F}"/>
              </a:ext>
            </a:extLst>
          </p:cNvPr>
          <p:cNvSpPr txBox="1"/>
          <p:nvPr/>
        </p:nvSpPr>
        <p:spPr>
          <a:xfrm>
            <a:off x="4744419" y="2858002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EEFA95-B621-1549-93FF-854AED51BF20}"/>
              </a:ext>
            </a:extLst>
          </p:cNvPr>
          <p:cNvSpPr/>
          <p:nvPr/>
        </p:nvSpPr>
        <p:spPr>
          <a:xfrm flipH="1">
            <a:off x="11428822" y="254895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3B348B8-1F59-1D4E-A69A-C1FF8239F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7504" y="2488447"/>
            <a:ext cx="446791" cy="854390"/>
          </a:xfrm>
          <a:prstGeom prst="rect">
            <a:avLst/>
          </a:prstGeom>
        </p:spPr>
      </p:pic>
      <p:pic>
        <p:nvPicPr>
          <p:cNvPr id="24" name="Picture 23" descr="A close up of a device&#10;&#10;Description automatically generated">
            <a:extLst>
              <a:ext uri="{FF2B5EF4-FFF2-40B4-BE49-F238E27FC236}">
                <a16:creationId xmlns:a16="http://schemas.microsoft.com/office/drawing/2014/main" id="{3FEBBE72-27F0-0B46-AE5E-4EAFAB897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4780" y="2504573"/>
            <a:ext cx="446791" cy="854390"/>
          </a:xfrm>
          <a:prstGeom prst="rect">
            <a:avLst/>
          </a:prstGeom>
        </p:spPr>
      </p:pic>
      <p:pic>
        <p:nvPicPr>
          <p:cNvPr id="25" name="Picture 24" descr="Shape, icon&#10;&#10;Description automatically generated">
            <a:extLst>
              <a:ext uri="{FF2B5EF4-FFF2-40B4-BE49-F238E27FC236}">
                <a16:creationId xmlns:a16="http://schemas.microsoft.com/office/drawing/2014/main" id="{FB7C2D3F-C695-7542-B950-64E019125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439" y="2484997"/>
            <a:ext cx="549871" cy="86129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208C5BF-82DF-4045-8372-CBE7105659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920" y="2776195"/>
            <a:ext cx="278485" cy="502057"/>
          </a:xfrm>
          <a:prstGeom prst="rect">
            <a:avLst/>
          </a:prstGeom>
        </p:spPr>
      </p:pic>
      <p:pic>
        <p:nvPicPr>
          <p:cNvPr id="29" name="Picture 28" descr="A picture containing table&#10;&#10;Description automatically generated">
            <a:extLst>
              <a:ext uri="{FF2B5EF4-FFF2-40B4-BE49-F238E27FC236}">
                <a16:creationId xmlns:a16="http://schemas.microsoft.com/office/drawing/2014/main" id="{8FA37010-41DC-1448-AF70-6C770CBB5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0643" y="2504573"/>
            <a:ext cx="665444" cy="862052"/>
          </a:xfrm>
          <a:prstGeom prst="rect">
            <a:avLst/>
          </a:prstGeom>
        </p:spPr>
      </p:pic>
      <p:pic>
        <p:nvPicPr>
          <p:cNvPr id="30" name="Picture 29" descr="Shape, icon&#10;&#10;Description automatically generated">
            <a:extLst>
              <a:ext uri="{FF2B5EF4-FFF2-40B4-BE49-F238E27FC236}">
                <a16:creationId xmlns:a16="http://schemas.microsoft.com/office/drawing/2014/main" id="{A3CC87E7-6899-9A43-B671-614A28CF36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4198" y="2484997"/>
            <a:ext cx="549871" cy="86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2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167CF7BA-5AF9-2841-A735-951137A1C0F3}"/>
              </a:ext>
            </a:extLst>
          </p:cNvPr>
          <p:cNvSpPr txBox="1"/>
          <p:nvPr/>
        </p:nvSpPr>
        <p:spPr>
          <a:xfrm>
            <a:off x="185966" y="1336142"/>
            <a:ext cx="9228967" cy="584775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2 semiquavers: added together, they equal 1 quaver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062798B-5A16-7B4E-A523-79C70DB219AE}"/>
              </a:ext>
            </a:extLst>
          </p:cNvPr>
          <p:cNvSpPr txBox="1"/>
          <p:nvPr/>
        </p:nvSpPr>
        <p:spPr>
          <a:xfrm>
            <a:off x="6007625" y="2432639"/>
            <a:ext cx="850236" cy="1077218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DF6E6C8-B056-9942-B644-D7498998AAF1}"/>
              </a:ext>
            </a:extLst>
          </p:cNvPr>
          <p:cNvSpPr txBox="1"/>
          <p:nvPr/>
        </p:nvSpPr>
        <p:spPr>
          <a:xfrm>
            <a:off x="1128447" y="2565614"/>
            <a:ext cx="3151201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- our 2</a:t>
            </a:r>
            <a:r>
              <a:rPr lang="en-US" sz="3200" b="1" baseline="30000" dirty="0">
                <a:solidFill>
                  <a:schemeClr val="bg1"/>
                </a:solidFill>
              </a:rPr>
              <a:t>nd</a:t>
            </a:r>
            <a:r>
              <a:rPr lang="en-US" sz="3200" b="1" dirty="0">
                <a:solidFill>
                  <a:schemeClr val="bg1"/>
                </a:solidFill>
              </a:rPr>
              <a:t>  quaver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C91822-A6DD-5244-9125-4388DED952B9}"/>
              </a:ext>
            </a:extLst>
          </p:cNvPr>
          <p:cNvSpPr txBox="1"/>
          <p:nvPr/>
        </p:nvSpPr>
        <p:spPr>
          <a:xfrm>
            <a:off x="5369258" y="3695114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A73680-D75F-034C-9C16-A82659E6CC45}"/>
              </a:ext>
            </a:extLst>
          </p:cNvPr>
          <p:cNvSpPr txBox="1"/>
          <p:nvPr/>
        </p:nvSpPr>
        <p:spPr>
          <a:xfrm>
            <a:off x="4737481" y="2436841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94A7D8-EA72-7042-A003-1077D3DF297F}"/>
              </a:ext>
            </a:extLst>
          </p:cNvPr>
          <p:cNvSpPr txBox="1"/>
          <p:nvPr/>
        </p:nvSpPr>
        <p:spPr>
          <a:xfrm>
            <a:off x="4744419" y="2858002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EEFA95-B621-1549-93FF-854AED51BF20}"/>
              </a:ext>
            </a:extLst>
          </p:cNvPr>
          <p:cNvSpPr/>
          <p:nvPr/>
        </p:nvSpPr>
        <p:spPr>
          <a:xfrm flipH="1">
            <a:off x="11428822" y="254895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3B348B8-1F59-1D4E-A69A-C1FF8239F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7504" y="2488447"/>
            <a:ext cx="446791" cy="854390"/>
          </a:xfrm>
          <a:prstGeom prst="rect">
            <a:avLst/>
          </a:prstGeom>
        </p:spPr>
      </p:pic>
      <p:pic>
        <p:nvPicPr>
          <p:cNvPr id="24" name="Picture 23" descr="A close up of a device&#10;&#10;Description automatically generated">
            <a:extLst>
              <a:ext uri="{FF2B5EF4-FFF2-40B4-BE49-F238E27FC236}">
                <a16:creationId xmlns:a16="http://schemas.microsoft.com/office/drawing/2014/main" id="{3FEBBE72-27F0-0B46-AE5E-4EAFAB897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4780" y="2504573"/>
            <a:ext cx="446791" cy="854390"/>
          </a:xfrm>
          <a:prstGeom prst="rect">
            <a:avLst/>
          </a:prstGeom>
        </p:spPr>
      </p:pic>
      <p:pic>
        <p:nvPicPr>
          <p:cNvPr id="25" name="Picture 24" descr="Shape, icon&#10;&#10;Description automatically generated">
            <a:extLst>
              <a:ext uri="{FF2B5EF4-FFF2-40B4-BE49-F238E27FC236}">
                <a16:creationId xmlns:a16="http://schemas.microsoft.com/office/drawing/2014/main" id="{FB7C2D3F-C695-7542-B950-64E019125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439" y="2484997"/>
            <a:ext cx="549871" cy="86129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208C5BF-82DF-4045-8372-CBE7105659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920" y="2776195"/>
            <a:ext cx="278485" cy="502057"/>
          </a:xfrm>
          <a:prstGeom prst="rect">
            <a:avLst/>
          </a:prstGeom>
        </p:spPr>
      </p:pic>
      <p:pic>
        <p:nvPicPr>
          <p:cNvPr id="29" name="Picture 28" descr="A picture containing table&#10;&#10;Description automatically generated">
            <a:extLst>
              <a:ext uri="{FF2B5EF4-FFF2-40B4-BE49-F238E27FC236}">
                <a16:creationId xmlns:a16="http://schemas.microsoft.com/office/drawing/2014/main" id="{8FA37010-41DC-1448-AF70-6C770CBB5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0643" y="2504573"/>
            <a:ext cx="665444" cy="862052"/>
          </a:xfrm>
          <a:prstGeom prst="rect">
            <a:avLst/>
          </a:prstGeom>
        </p:spPr>
      </p:pic>
      <p:pic>
        <p:nvPicPr>
          <p:cNvPr id="30" name="Picture 29" descr="Shape, icon&#10;&#10;Description automatically generated">
            <a:extLst>
              <a:ext uri="{FF2B5EF4-FFF2-40B4-BE49-F238E27FC236}">
                <a16:creationId xmlns:a16="http://schemas.microsoft.com/office/drawing/2014/main" id="{A3CC87E7-6899-9A43-B671-614A28CF36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4198" y="2484997"/>
            <a:ext cx="549871" cy="86129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2E62646-AC91-2347-83E6-0FD94F0406C2}"/>
              </a:ext>
            </a:extLst>
          </p:cNvPr>
          <p:cNvSpPr txBox="1"/>
          <p:nvPr/>
        </p:nvSpPr>
        <p:spPr>
          <a:xfrm>
            <a:off x="6178973" y="369511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482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167CF7BA-5AF9-2841-A735-951137A1C0F3}"/>
              </a:ext>
            </a:extLst>
          </p:cNvPr>
          <p:cNvSpPr txBox="1"/>
          <p:nvPr/>
        </p:nvSpPr>
        <p:spPr>
          <a:xfrm>
            <a:off x="3415993" y="1416830"/>
            <a:ext cx="390652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Next, a single quaver: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C91822-A6DD-5244-9125-4388DED952B9}"/>
              </a:ext>
            </a:extLst>
          </p:cNvPr>
          <p:cNvSpPr txBox="1"/>
          <p:nvPr/>
        </p:nvSpPr>
        <p:spPr>
          <a:xfrm>
            <a:off x="5369258" y="3695114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A73680-D75F-034C-9C16-A82659E6CC45}"/>
              </a:ext>
            </a:extLst>
          </p:cNvPr>
          <p:cNvSpPr txBox="1"/>
          <p:nvPr/>
        </p:nvSpPr>
        <p:spPr>
          <a:xfrm>
            <a:off x="4737481" y="2436841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94A7D8-EA72-7042-A003-1077D3DF297F}"/>
              </a:ext>
            </a:extLst>
          </p:cNvPr>
          <p:cNvSpPr txBox="1"/>
          <p:nvPr/>
        </p:nvSpPr>
        <p:spPr>
          <a:xfrm>
            <a:off x="4744419" y="2858002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EEFA95-B621-1549-93FF-854AED51BF20}"/>
              </a:ext>
            </a:extLst>
          </p:cNvPr>
          <p:cNvSpPr/>
          <p:nvPr/>
        </p:nvSpPr>
        <p:spPr>
          <a:xfrm flipH="1">
            <a:off x="11428822" y="254895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3B348B8-1F59-1D4E-A69A-C1FF8239F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7504" y="2488447"/>
            <a:ext cx="446791" cy="854390"/>
          </a:xfrm>
          <a:prstGeom prst="rect">
            <a:avLst/>
          </a:prstGeom>
        </p:spPr>
      </p:pic>
      <p:pic>
        <p:nvPicPr>
          <p:cNvPr id="24" name="Picture 23" descr="A close up of a device&#10;&#10;Description automatically generated">
            <a:extLst>
              <a:ext uri="{FF2B5EF4-FFF2-40B4-BE49-F238E27FC236}">
                <a16:creationId xmlns:a16="http://schemas.microsoft.com/office/drawing/2014/main" id="{3FEBBE72-27F0-0B46-AE5E-4EAFAB897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4780" y="2504573"/>
            <a:ext cx="446791" cy="854390"/>
          </a:xfrm>
          <a:prstGeom prst="rect">
            <a:avLst/>
          </a:prstGeom>
        </p:spPr>
      </p:pic>
      <p:pic>
        <p:nvPicPr>
          <p:cNvPr id="25" name="Picture 24" descr="Shape, icon&#10;&#10;Description automatically generated">
            <a:extLst>
              <a:ext uri="{FF2B5EF4-FFF2-40B4-BE49-F238E27FC236}">
                <a16:creationId xmlns:a16="http://schemas.microsoft.com/office/drawing/2014/main" id="{FB7C2D3F-C695-7542-B950-64E019125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439" y="2484997"/>
            <a:ext cx="549871" cy="86129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208C5BF-82DF-4045-8372-CBE7105659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920" y="2776195"/>
            <a:ext cx="278485" cy="502057"/>
          </a:xfrm>
          <a:prstGeom prst="rect">
            <a:avLst/>
          </a:prstGeom>
        </p:spPr>
      </p:pic>
      <p:pic>
        <p:nvPicPr>
          <p:cNvPr id="29" name="Picture 28" descr="A picture containing table&#10;&#10;Description automatically generated">
            <a:extLst>
              <a:ext uri="{FF2B5EF4-FFF2-40B4-BE49-F238E27FC236}">
                <a16:creationId xmlns:a16="http://schemas.microsoft.com/office/drawing/2014/main" id="{8FA37010-41DC-1448-AF70-6C770CBB5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0643" y="2504573"/>
            <a:ext cx="665444" cy="862052"/>
          </a:xfrm>
          <a:prstGeom prst="rect">
            <a:avLst/>
          </a:prstGeom>
        </p:spPr>
      </p:pic>
      <p:pic>
        <p:nvPicPr>
          <p:cNvPr id="30" name="Picture 29" descr="Shape, icon&#10;&#10;Description automatically generated">
            <a:extLst>
              <a:ext uri="{FF2B5EF4-FFF2-40B4-BE49-F238E27FC236}">
                <a16:creationId xmlns:a16="http://schemas.microsoft.com/office/drawing/2014/main" id="{A3CC87E7-6899-9A43-B671-614A28CF36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4198" y="2484997"/>
            <a:ext cx="549871" cy="86129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2E62646-AC91-2347-83E6-0FD94F0406C2}"/>
              </a:ext>
            </a:extLst>
          </p:cNvPr>
          <p:cNvSpPr txBox="1"/>
          <p:nvPr/>
        </p:nvSpPr>
        <p:spPr>
          <a:xfrm>
            <a:off x="6178973" y="369511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062798B-5A16-7B4E-A523-79C70DB219AE}"/>
              </a:ext>
            </a:extLst>
          </p:cNvPr>
          <p:cNvSpPr txBox="1"/>
          <p:nvPr/>
        </p:nvSpPr>
        <p:spPr>
          <a:xfrm>
            <a:off x="6854134" y="2436841"/>
            <a:ext cx="850236" cy="1077218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F30ADA-8B38-4A48-BE46-8C0650EF0BC4}"/>
              </a:ext>
            </a:extLst>
          </p:cNvPr>
          <p:cNvSpPr txBox="1"/>
          <p:nvPr/>
        </p:nvSpPr>
        <p:spPr>
          <a:xfrm>
            <a:off x="7045439" y="369511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2724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167CF7BA-5AF9-2841-A735-951137A1C0F3}"/>
              </a:ext>
            </a:extLst>
          </p:cNvPr>
          <p:cNvSpPr txBox="1"/>
          <p:nvPr/>
        </p:nvSpPr>
        <p:spPr>
          <a:xfrm>
            <a:off x="1310755" y="1502936"/>
            <a:ext cx="6853452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Then, a crotchet, equal to two quavers: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C91822-A6DD-5244-9125-4388DED952B9}"/>
              </a:ext>
            </a:extLst>
          </p:cNvPr>
          <p:cNvSpPr txBox="1"/>
          <p:nvPr/>
        </p:nvSpPr>
        <p:spPr>
          <a:xfrm>
            <a:off x="5369258" y="3695114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A73680-D75F-034C-9C16-A82659E6CC45}"/>
              </a:ext>
            </a:extLst>
          </p:cNvPr>
          <p:cNvSpPr txBox="1"/>
          <p:nvPr/>
        </p:nvSpPr>
        <p:spPr>
          <a:xfrm>
            <a:off x="4737481" y="2436841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94A7D8-EA72-7042-A003-1077D3DF297F}"/>
              </a:ext>
            </a:extLst>
          </p:cNvPr>
          <p:cNvSpPr txBox="1"/>
          <p:nvPr/>
        </p:nvSpPr>
        <p:spPr>
          <a:xfrm>
            <a:off x="4744419" y="2858002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EEFA95-B621-1549-93FF-854AED51BF20}"/>
              </a:ext>
            </a:extLst>
          </p:cNvPr>
          <p:cNvSpPr/>
          <p:nvPr/>
        </p:nvSpPr>
        <p:spPr>
          <a:xfrm flipH="1">
            <a:off x="11428822" y="254895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3B348B8-1F59-1D4E-A69A-C1FF8239F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7504" y="2488447"/>
            <a:ext cx="446791" cy="854390"/>
          </a:xfrm>
          <a:prstGeom prst="rect">
            <a:avLst/>
          </a:prstGeom>
        </p:spPr>
      </p:pic>
      <p:pic>
        <p:nvPicPr>
          <p:cNvPr id="24" name="Picture 23" descr="A close up of a device&#10;&#10;Description automatically generated">
            <a:extLst>
              <a:ext uri="{FF2B5EF4-FFF2-40B4-BE49-F238E27FC236}">
                <a16:creationId xmlns:a16="http://schemas.microsoft.com/office/drawing/2014/main" id="{3FEBBE72-27F0-0B46-AE5E-4EAFAB897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4780" y="2504573"/>
            <a:ext cx="446791" cy="854390"/>
          </a:xfrm>
          <a:prstGeom prst="rect">
            <a:avLst/>
          </a:prstGeom>
        </p:spPr>
      </p:pic>
      <p:pic>
        <p:nvPicPr>
          <p:cNvPr id="25" name="Picture 24" descr="Shape, icon&#10;&#10;Description automatically generated">
            <a:extLst>
              <a:ext uri="{FF2B5EF4-FFF2-40B4-BE49-F238E27FC236}">
                <a16:creationId xmlns:a16="http://schemas.microsoft.com/office/drawing/2014/main" id="{FB7C2D3F-C695-7542-B950-64E019125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439" y="2484997"/>
            <a:ext cx="549871" cy="86129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208C5BF-82DF-4045-8372-CBE7105659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920" y="2776195"/>
            <a:ext cx="278485" cy="502057"/>
          </a:xfrm>
          <a:prstGeom prst="rect">
            <a:avLst/>
          </a:prstGeom>
        </p:spPr>
      </p:pic>
      <p:pic>
        <p:nvPicPr>
          <p:cNvPr id="29" name="Picture 28" descr="A picture containing table&#10;&#10;Description automatically generated">
            <a:extLst>
              <a:ext uri="{FF2B5EF4-FFF2-40B4-BE49-F238E27FC236}">
                <a16:creationId xmlns:a16="http://schemas.microsoft.com/office/drawing/2014/main" id="{8FA37010-41DC-1448-AF70-6C770CBB5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0643" y="2504573"/>
            <a:ext cx="665444" cy="862052"/>
          </a:xfrm>
          <a:prstGeom prst="rect">
            <a:avLst/>
          </a:prstGeom>
        </p:spPr>
      </p:pic>
      <p:pic>
        <p:nvPicPr>
          <p:cNvPr id="30" name="Picture 29" descr="Shape, icon&#10;&#10;Description automatically generated">
            <a:extLst>
              <a:ext uri="{FF2B5EF4-FFF2-40B4-BE49-F238E27FC236}">
                <a16:creationId xmlns:a16="http://schemas.microsoft.com/office/drawing/2014/main" id="{A3CC87E7-6899-9A43-B671-614A28CF36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4198" y="2484997"/>
            <a:ext cx="549871" cy="86129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2E62646-AC91-2347-83E6-0FD94F0406C2}"/>
              </a:ext>
            </a:extLst>
          </p:cNvPr>
          <p:cNvSpPr txBox="1"/>
          <p:nvPr/>
        </p:nvSpPr>
        <p:spPr>
          <a:xfrm>
            <a:off x="6178973" y="369511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062798B-5A16-7B4E-A523-79C70DB219AE}"/>
              </a:ext>
            </a:extLst>
          </p:cNvPr>
          <p:cNvSpPr txBox="1"/>
          <p:nvPr/>
        </p:nvSpPr>
        <p:spPr>
          <a:xfrm>
            <a:off x="7703357" y="2404256"/>
            <a:ext cx="850236" cy="1077218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F30ADA-8B38-4A48-BE46-8C0650EF0BC4}"/>
              </a:ext>
            </a:extLst>
          </p:cNvPr>
          <p:cNvSpPr txBox="1"/>
          <p:nvPr/>
        </p:nvSpPr>
        <p:spPr>
          <a:xfrm>
            <a:off x="7045439" y="369511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2B5124-71F7-BF40-B1AD-D5D13F60842B}"/>
              </a:ext>
            </a:extLst>
          </p:cNvPr>
          <p:cNvSpPr txBox="1"/>
          <p:nvPr/>
        </p:nvSpPr>
        <p:spPr>
          <a:xfrm>
            <a:off x="7807504" y="3698480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B14E0A-7081-EE44-AABA-413D07562877}"/>
              </a:ext>
            </a:extLst>
          </p:cNvPr>
          <p:cNvSpPr txBox="1"/>
          <p:nvPr/>
        </p:nvSpPr>
        <p:spPr>
          <a:xfrm>
            <a:off x="8623171" y="3695112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462107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167CF7BA-5AF9-2841-A735-951137A1C0F3}"/>
              </a:ext>
            </a:extLst>
          </p:cNvPr>
          <p:cNvSpPr txBox="1"/>
          <p:nvPr/>
        </p:nvSpPr>
        <p:spPr>
          <a:xfrm>
            <a:off x="5237726" y="1575184"/>
            <a:ext cx="4058503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And, another crotchet: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C91822-A6DD-5244-9125-4388DED952B9}"/>
              </a:ext>
            </a:extLst>
          </p:cNvPr>
          <p:cNvSpPr txBox="1"/>
          <p:nvPr/>
        </p:nvSpPr>
        <p:spPr>
          <a:xfrm>
            <a:off x="5369258" y="3695114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A73680-D75F-034C-9C16-A82659E6CC45}"/>
              </a:ext>
            </a:extLst>
          </p:cNvPr>
          <p:cNvSpPr txBox="1"/>
          <p:nvPr/>
        </p:nvSpPr>
        <p:spPr>
          <a:xfrm>
            <a:off x="4737481" y="2436841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94A7D8-EA72-7042-A003-1077D3DF297F}"/>
              </a:ext>
            </a:extLst>
          </p:cNvPr>
          <p:cNvSpPr txBox="1"/>
          <p:nvPr/>
        </p:nvSpPr>
        <p:spPr>
          <a:xfrm>
            <a:off x="4744419" y="2858002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EEFA95-B621-1549-93FF-854AED51BF20}"/>
              </a:ext>
            </a:extLst>
          </p:cNvPr>
          <p:cNvSpPr/>
          <p:nvPr/>
        </p:nvSpPr>
        <p:spPr>
          <a:xfrm flipH="1">
            <a:off x="11428822" y="254895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3B348B8-1F59-1D4E-A69A-C1FF8239F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7504" y="2488447"/>
            <a:ext cx="446791" cy="854390"/>
          </a:xfrm>
          <a:prstGeom prst="rect">
            <a:avLst/>
          </a:prstGeom>
        </p:spPr>
      </p:pic>
      <p:pic>
        <p:nvPicPr>
          <p:cNvPr id="24" name="Picture 23" descr="A close up of a device&#10;&#10;Description automatically generated">
            <a:extLst>
              <a:ext uri="{FF2B5EF4-FFF2-40B4-BE49-F238E27FC236}">
                <a16:creationId xmlns:a16="http://schemas.microsoft.com/office/drawing/2014/main" id="{3FEBBE72-27F0-0B46-AE5E-4EAFAB897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4780" y="2504573"/>
            <a:ext cx="446791" cy="854390"/>
          </a:xfrm>
          <a:prstGeom prst="rect">
            <a:avLst/>
          </a:prstGeom>
        </p:spPr>
      </p:pic>
      <p:pic>
        <p:nvPicPr>
          <p:cNvPr id="25" name="Picture 24" descr="Shape, icon&#10;&#10;Description automatically generated">
            <a:extLst>
              <a:ext uri="{FF2B5EF4-FFF2-40B4-BE49-F238E27FC236}">
                <a16:creationId xmlns:a16="http://schemas.microsoft.com/office/drawing/2014/main" id="{FB7C2D3F-C695-7542-B950-64E019125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439" y="2484997"/>
            <a:ext cx="549871" cy="86129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208C5BF-82DF-4045-8372-CBE7105659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920" y="2776195"/>
            <a:ext cx="278485" cy="502057"/>
          </a:xfrm>
          <a:prstGeom prst="rect">
            <a:avLst/>
          </a:prstGeom>
        </p:spPr>
      </p:pic>
      <p:pic>
        <p:nvPicPr>
          <p:cNvPr id="29" name="Picture 28" descr="A picture containing table&#10;&#10;Description automatically generated">
            <a:extLst>
              <a:ext uri="{FF2B5EF4-FFF2-40B4-BE49-F238E27FC236}">
                <a16:creationId xmlns:a16="http://schemas.microsoft.com/office/drawing/2014/main" id="{8FA37010-41DC-1448-AF70-6C770CBB5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0643" y="2504573"/>
            <a:ext cx="665444" cy="862052"/>
          </a:xfrm>
          <a:prstGeom prst="rect">
            <a:avLst/>
          </a:prstGeom>
        </p:spPr>
      </p:pic>
      <p:pic>
        <p:nvPicPr>
          <p:cNvPr id="30" name="Picture 29" descr="Shape, icon&#10;&#10;Description automatically generated">
            <a:extLst>
              <a:ext uri="{FF2B5EF4-FFF2-40B4-BE49-F238E27FC236}">
                <a16:creationId xmlns:a16="http://schemas.microsoft.com/office/drawing/2014/main" id="{A3CC87E7-6899-9A43-B671-614A28CF36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4198" y="2484997"/>
            <a:ext cx="549871" cy="86129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2E62646-AC91-2347-83E6-0FD94F0406C2}"/>
              </a:ext>
            </a:extLst>
          </p:cNvPr>
          <p:cNvSpPr txBox="1"/>
          <p:nvPr/>
        </p:nvSpPr>
        <p:spPr>
          <a:xfrm>
            <a:off x="6178973" y="369511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062798B-5A16-7B4E-A523-79C70DB219AE}"/>
              </a:ext>
            </a:extLst>
          </p:cNvPr>
          <p:cNvSpPr txBox="1"/>
          <p:nvPr/>
        </p:nvSpPr>
        <p:spPr>
          <a:xfrm>
            <a:off x="9008321" y="2436841"/>
            <a:ext cx="850236" cy="1077218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F30ADA-8B38-4A48-BE46-8C0650EF0BC4}"/>
              </a:ext>
            </a:extLst>
          </p:cNvPr>
          <p:cNvSpPr txBox="1"/>
          <p:nvPr/>
        </p:nvSpPr>
        <p:spPr>
          <a:xfrm>
            <a:off x="7045439" y="369511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2B5124-71F7-BF40-B1AD-D5D13F60842B}"/>
              </a:ext>
            </a:extLst>
          </p:cNvPr>
          <p:cNvSpPr txBox="1"/>
          <p:nvPr/>
        </p:nvSpPr>
        <p:spPr>
          <a:xfrm>
            <a:off x="7807504" y="3698480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B14E0A-7081-EE44-AABA-413D07562877}"/>
              </a:ext>
            </a:extLst>
          </p:cNvPr>
          <p:cNvSpPr txBox="1"/>
          <p:nvPr/>
        </p:nvSpPr>
        <p:spPr>
          <a:xfrm>
            <a:off x="8452695" y="3690866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3795A89-D915-AF42-95BA-FD04DEA63099}"/>
              </a:ext>
            </a:extLst>
          </p:cNvPr>
          <p:cNvSpPr txBox="1"/>
          <p:nvPr/>
        </p:nvSpPr>
        <p:spPr>
          <a:xfrm>
            <a:off x="9214760" y="3695112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A7B9BDC-6946-3C4D-B12E-17E88E06E59F}"/>
              </a:ext>
            </a:extLst>
          </p:cNvPr>
          <p:cNvSpPr txBox="1"/>
          <p:nvPr/>
        </p:nvSpPr>
        <p:spPr>
          <a:xfrm>
            <a:off x="9991980" y="3695112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635413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167CF7BA-5AF9-2841-A735-951137A1C0F3}"/>
              </a:ext>
            </a:extLst>
          </p:cNvPr>
          <p:cNvSpPr txBox="1"/>
          <p:nvPr/>
        </p:nvSpPr>
        <p:spPr>
          <a:xfrm>
            <a:off x="6677212" y="1674244"/>
            <a:ext cx="4058503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And, another quaver: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C91822-A6DD-5244-9125-4388DED952B9}"/>
              </a:ext>
            </a:extLst>
          </p:cNvPr>
          <p:cNvSpPr txBox="1"/>
          <p:nvPr/>
        </p:nvSpPr>
        <p:spPr>
          <a:xfrm>
            <a:off x="5369258" y="3695114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A73680-D75F-034C-9C16-A82659E6CC45}"/>
              </a:ext>
            </a:extLst>
          </p:cNvPr>
          <p:cNvSpPr txBox="1"/>
          <p:nvPr/>
        </p:nvSpPr>
        <p:spPr>
          <a:xfrm>
            <a:off x="4737481" y="2436841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94A7D8-EA72-7042-A003-1077D3DF297F}"/>
              </a:ext>
            </a:extLst>
          </p:cNvPr>
          <p:cNvSpPr txBox="1"/>
          <p:nvPr/>
        </p:nvSpPr>
        <p:spPr>
          <a:xfrm>
            <a:off x="4744419" y="2858002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EEFA95-B621-1549-93FF-854AED51BF20}"/>
              </a:ext>
            </a:extLst>
          </p:cNvPr>
          <p:cNvSpPr/>
          <p:nvPr/>
        </p:nvSpPr>
        <p:spPr>
          <a:xfrm flipH="1">
            <a:off x="11428822" y="254895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3B348B8-1F59-1D4E-A69A-C1FF8239F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7504" y="2488447"/>
            <a:ext cx="446791" cy="854390"/>
          </a:xfrm>
          <a:prstGeom prst="rect">
            <a:avLst/>
          </a:prstGeom>
        </p:spPr>
      </p:pic>
      <p:pic>
        <p:nvPicPr>
          <p:cNvPr id="24" name="Picture 23" descr="A close up of a device&#10;&#10;Description automatically generated">
            <a:extLst>
              <a:ext uri="{FF2B5EF4-FFF2-40B4-BE49-F238E27FC236}">
                <a16:creationId xmlns:a16="http://schemas.microsoft.com/office/drawing/2014/main" id="{3FEBBE72-27F0-0B46-AE5E-4EAFAB897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4780" y="2504573"/>
            <a:ext cx="446791" cy="854390"/>
          </a:xfrm>
          <a:prstGeom prst="rect">
            <a:avLst/>
          </a:prstGeom>
        </p:spPr>
      </p:pic>
      <p:pic>
        <p:nvPicPr>
          <p:cNvPr id="25" name="Picture 24" descr="Shape, icon&#10;&#10;Description automatically generated">
            <a:extLst>
              <a:ext uri="{FF2B5EF4-FFF2-40B4-BE49-F238E27FC236}">
                <a16:creationId xmlns:a16="http://schemas.microsoft.com/office/drawing/2014/main" id="{FB7C2D3F-C695-7542-B950-64E019125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439" y="2484997"/>
            <a:ext cx="549871" cy="86129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208C5BF-82DF-4045-8372-CBE7105659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920" y="2776195"/>
            <a:ext cx="278485" cy="502057"/>
          </a:xfrm>
          <a:prstGeom prst="rect">
            <a:avLst/>
          </a:prstGeom>
        </p:spPr>
      </p:pic>
      <p:pic>
        <p:nvPicPr>
          <p:cNvPr id="29" name="Picture 28" descr="A picture containing table&#10;&#10;Description automatically generated">
            <a:extLst>
              <a:ext uri="{FF2B5EF4-FFF2-40B4-BE49-F238E27FC236}">
                <a16:creationId xmlns:a16="http://schemas.microsoft.com/office/drawing/2014/main" id="{8FA37010-41DC-1448-AF70-6C770CBB5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0643" y="2504573"/>
            <a:ext cx="665444" cy="862052"/>
          </a:xfrm>
          <a:prstGeom prst="rect">
            <a:avLst/>
          </a:prstGeom>
        </p:spPr>
      </p:pic>
      <p:pic>
        <p:nvPicPr>
          <p:cNvPr id="30" name="Picture 29" descr="Shape, icon&#10;&#10;Description automatically generated">
            <a:extLst>
              <a:ext uri="{FF2B5EF4-FFF2-40B4-BE49-F238E27FC236}">
                <a16:creationId xmlns:a16="http://schemas.microsoft.com/office/drawing/2014/main" id="{A3CC87E7-6899-9A43-B671-614A28CF36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4198" y="2484997"/>
            <a:ext cx="549871" cy="86129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2E62646-AC91-2347-83E6-0FD94F0406C2}"/>
              </a:ext>
            </a:extLst>
          </p:cNvPr>
          <p:cNvSpPr txBox="1"/>
          <p:nvPr/>
        </p:nvSpPr>
        <p:spPr>
          <a:xfrm>
            <a:off x="6178973" y="369511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062798B-5A16-7B4E-A523-79C70DB219AE}"/>
              </a:ext>
            </a:extLst>
          </p:cNvPr>
          <p:cNvSpPr txBox="1"/>
          <p:nvPr/>
        </p:nvSpPr>
        <p:spPr>
          <a:xfrm>
            <a:off x="10410805" y="2404256"/>
            <a:ext cx="850236" cy="1077218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F30ADA-8B38-4A48-BE46-8C0650EF0BC4}"/>
              </a:ext>
            </a:extLst>
          </p:cNvPr>
          <p:cNvSpPr txBox="1"/>
          <p:nvPr/>
        </p:nvSpPr>
        <p:spPr>
          <a:xfrm>
            <a:off x="7045439" y="369511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2B5124-71F7-BF40-B1AD-D5D13F60842B}"/>
              </a:ext>
            </a:extLst>
          </p:cNvPr>
          <p:cNvSpPr txBox="1"/>
          <p:nvPr/>
        </p:nvSpPr>
        <p:spPr>
          <a:xfrm>
            <a:off x="7807504" y="3698480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B14E0A-7081-EE44-AABA-413D07562877}"/>
              </a:ext>
            </a:extLst>
          </p:cNvPr>
          <p:cNvSpPr txBox="1"/>
          <p:nvPr/>
        </p:nvSpPr>
        <p:spPr>
          <a:xfrm>
            <a:off x="8452695" y="3690866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3795A89-D915-AF42-95BA-FD04DEA63099}"/>
              </a:ext>
            </a:extLst>
          </p:cNvPr>
          <p:cNvSpPr txBox="1"/>
          <p:nvPr/>
        </p:nvSpPr>
        <p:spPr>
          <a:xfrm>
            <a:off x="9214760" y="3695112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A7B9BDC-6946-3C4D-B12E-17E88E06E59F}"/>
              </a:ext>
            </a:extLst>
          </p:cNvPr>
          <p:cNvSpPr txBox="1"/>
          <p:nvPr/>
        </p:nvSpPr>
        <p:spPr>
          <a:xfrm>
            <a:off x="9875106" y="369847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3A24719-B155-A049-A743-C1468BA8C70E}"/>
              </a:ext>
            </a:extLst>
          </p:cNvPr>
          <p:cNvSpPr txBox="1"/>
          <p:nvPr/>
        </p:nvSpPr>
        <p:spPr>
          <a:xfrm>
            <a:off x="10582153" y="3690865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90499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167CF7BA-5AF9-2841-A735-951137A1C0F3}"/>
              </a:ext>
            </a:extLst>
          </p:cNvPr>
          <p:cNvSpPr txBox="1"/>
          <p:nvPr/>
        </p:nvSpPr>
        <p:spPr>
          <a:xfrm>
            <a:off x="217876" y="201049"/>
            <a:ext cx="7249724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Circle the numbers on which we will clap: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C91822-A6DD-5244-9125-4388DED952B9}"/>
              </a:ext>
            </a:extLst>
          </p:cNvPr>
          <p:cNvSpPr txBox="1"/>
          <p:nvPr/>
        </p:nvSpPr>
        <p:spPr>
          <a:xfrm>
            <a:off x="2050327" y="2712985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A73680-D75F-034C-9C16-A82659E6CC45}"/>
              </a:ext>
            </a:extLst>
          </p:cNvPr>
          <p:cNvSpPr txBox="1"/>
          <p:nvPr/>
        </p:nvSpPr>
        <p:spPr>
          <a:xfrm>
            <a:off x="1418550" y="145471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94A7D8-EA72-7042-A003-1077D3DF297F}"/>
              </a:ext>
            </a:extLst>
          </p:cNvPr>
          <p:cNvSpPr txBox="1"/>
          <p:nvPr/>
        </p:nvSpPr>
        <p:spPr>
          <a:xfrm>
            <a:off x="1425488" y="187587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EEFA95-B621-1549-93FF-854AED51BF20}"/>
              </a:ext>
            </a:extLst>
          </p:cNvPr>
          <p:cNvSpPr/>
          <p:nvPr/>
        </p:nvSpPr>
        <p:spPr>
          <a:xfrm flipH="1">
            <a:off x="8109891" y="1566822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3B348B8-1F59-1D4E-A69A-C1FF8239F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8573" y="1506318"/>
            <a:ext cx="446791" cy="854390"/>
          </a:xfrm>
          <a:prstGeom prst="rect">
            <a:avLst/>
          </a:prstGeom>
        </p:spPr>
      </p:pic>
      <p:pic>
        <p:nvPicPr>
          <p:cNvPr id="24" name="Picture 23" descr="A close up of a device&#10;&#10;Description automatically generated">
            <a:extLst>
              <a:ext uri="{FF2B5EF4-FFF2-40B4-BE49-F238E27FC236}">
                <a16:creationId xmlns:a16="http://schemas.microsoft.com/office/drawing/2014/main" id="{3FEBBE72-27F0-0B46-AE5E-4EAFAB897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5849" y="1522444"/>
            <a:ext cx="446791" cy="854390"/>
          </a:xfrm>
          <a:prstGeom prst="rect">
            <a:avLst/>
          </a:prstGeom>
        </p:spPr>
      </p:pic>
      <p:pic>
        <p:nvPicPr>
          <p:cNvPr id="25" name="Picture 24" descr="Shape, icon&#10;&#10;Description automatically generated">
            <a:extLst>
              <a:ext uri="{FF2B5EF4-FFF2-40B4-BE49-F238E27FC236}">
                <a16:creationId xmlns:a16="http://schemas.microsoft.com/office/drawing/2014/main" id="{FB7C2D3F-C695-7542-B950-64E019125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6508" y="1502868"/>
            <a:ext cx="549871" cy="86129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208C5BF-82DF-4045-8372-CBE7105659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0989" y="1794066"/>
            <a:ext cx="278485" cy="502057"/>
          </a:xfrm>
          <a:prstGeom prst="rect">
            <a:avLst/>
          </a:prstGeom>
        </p:spPr>
      </p:pic>
      <p:pic>
        <p:nvPicPr>
          <p:cNvPr id="29" name="Picture 28" descr="A picture containing table&#10;&#10;Description automatically generated">
            <a:extLst>
              <a:ext uri="{FF2B5EF4-FFF2-40B4-BE49-F238E27FC236}">
                <a16:creationId xmlns:a16="http://schemas.microsoft.com/office/drawing/2014/main" id="{8FA37010-41DC-1448-AF70-6C770CBB5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1712" y="1522444"/>
            <a:ext cx="665444" cy="862052"/>
          </a:xfrm>
          <a:prstGeom prst="rect">
            <a:avLst/>
          </a:prstGeom>
        </p:spPr>
      </p:pic>
      <p:pic>
        <p:nvPicPr>
          <p:cNvPr id="30" name="Picture 29" descr="Shape, icon&#10;&#10;Description automatically generated">
            <a:extLst>
              <a:ext uri="{FF2B5EF4-FFF2-40B4-BE49-F238E27FC236}">
                <a16:creationId xmlns:a16="http://schemas.microsoft.com/office/drawing/2014/main" id="{A3CC87E7-6899-9A43-B671-614A28CF36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5267" y="1502868"/>
            <a:ext cx="549871" cy="86129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2E62646-AC91-2347-83E6-0FD94F0406C2}"/>
              </a:ext>
            </a:extLst>
          </p:cNvPr>
          <p:cNvSpPr txBox="1"/>
          <p:nvPr/>
        </p:nvSpPr>
        <p:spPr>
          <a:xfrm>
            <a:off x="2860042" y="2712984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F30ADA-8B38-4A48-BE46-8C0650EF0BC4}"/>
              </a:ext>
            </a:extLst>
          </p:cNvPr>
          <p:cNvSpPr txBox="1"/>
          <p:nvPr/>
        </p:nvSpPr>
        <p:spPr>
          <a:xfrm>
            <a:off x="3726508" y="2712984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2B5124-71F7-BF40-B1AD-D5D13F60842B}"/>
              </a:ext>
            </a:extLst>
          </p:cNvPr>
          <p:cNvSpPr txBox="1"/>
          <p:nvPr/>
        </p:nvSpPr>
        <p:spPr>
          <a:xfrm>
            <a:off x="4488573" y="2716351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B14E0A-7081-EE44-AABA-413D07562877}"/>
              </a:ext>
            </a:extLst>
          </p:cNvPr>
          <p:cNvSpPr txBox="1"/>
          <p:nvPr/>
        </p:nvSpPr>
        <p:spPr>
          <a:xfrm>
            <a:off x="5133764" y="2708737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3795A89-D915-AF42-95BA-FD04DEA63099}"/>
              </a:ext>
            </a:extLst>
          </p:cNvPr>
          <p:cNvSpPr txBox="1"/>
          <p:nvPr/>
        </p:nvSpPr>
        <p:spPr>
          <a:xfrm>
            <a:off x="5895829" y="271298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A7B9BDC-6946-3C4D-B12E-17E88E06E59F}"/>
              </a:ext>
            </a:extLst>
          </p:cNvPr>
          <p:cNvSpPr txBox="1"/>
          <p:nvPr/>
        </p:nvSpPr>
        <p:spPr>
          <a:xfrm>
            <a:off x="6556175" y="2716350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3A24719-B155-A049-A743-C1468BA8C70E}"/>
              </a:ext>
            </a:extLst>
          </p:cNvPr>
          <p:cNvSpPr txBox="1"/>
          <p:nvPr/>
        </p:nvSpPr>
        <p:spPr>
          <a:xfrm>
            <a:off x="7263222" y="2708736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D409997-B3FF-A94D-BB80-65D63769B2CD}"/>
              </a:ext>
            </a:extLst>
          </p:cNvPr>
          <p:cNvSpPr/>
          <p:nvPr/>
        </p:nvSpPr>
        <p:spPr>
          <a:xfrm>
            <a:off x="2706883" y="2583718"/>
            <a:ext cx="827417" cy="801914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EE4F013-74AB-AC45-9145-226427FC6DF1}"/>
              </a:ext>
            </a:extLst>
          </p:cNvPr>
          <p:cNvSpPr/>
          <p:nvPr/>
        </p:nvSpPr>
        <p:spPr>
          <a:xfrm>
            <a:off x="3680465" y="2614995"/>
            <a:ext cx="618199" cy="74688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E7C7162-A3F7-B043-ACEA-DFD51DBB12F7}"/>
              </a:ext>
            </a:extLst>
          </p:cNvPr>
          <p:cNvSpPr/>
          <p:nvPr/>
        </p:nvSpPr>
        <p:spPr>
          <a:xfrm>
            <a:off x="4440684" y="2614996"/>
            <a:ext cx="602204" cy="74688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0BFD087-3863-494A-B364-4E5AA6B7370F}"/>
              </a:ext>
            </a:extLst>
          </p:cNvPr>
          <p:cNvSpPr/>
          <p:nvPr/>
        </p:nvSpPr>
        <p:spPr>
          <a:xfrm>
            <a:off x="5807252" y="2607382"/>
            <a:ext cx="663984" cy="74688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246D2F7-0CAD-A646-B2BE-27C8FF47A7FD}"/>
              </a:ext>
            </a:extLst>
          </p:cNvPr>
          <p:cNvSpPr/>
          <p:nvPr/>
        </p:nvSpPr>
        <p:spPr>
          <a:xfrm>
            <a:off x="7187535" y="2607382"/>
            <a:ext cx="663984" cy="74688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1742F6E-8F24-6E4B-B2DE-B7B8345EAB9D}"/>
              </a:ext>
            </a:extLst>
          </p:cNvPr>
          <p:cNvSpPr txBox="1"/>
          <p:nvPr/>
        </p:nvSpPr>
        <p:spPr>
          <a:xfrm>
            <a:off x="217875" y="4283621"/>
            <a:ext cx="11014005" cy="1077218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The 2</a:t>
            </a:r>
            <a:r>
              <a:rPr lang="en-US" sz="3200" b="1" baseline="30000" dirty="0">
                <a:solidFill>
                  <a:schemeClr val="bg1"/>
                </a:solidFill>
              </a:rPr>
              <a:t>nd</a:t>
            </a:r>
            <a:r>
              <a:rPr lang="en-US" sz="3200" b="1" dirty="0">
                <a:solidFill>
                  <a:schemeClr val="bg1"/>
                </a:solidFill>
              </a:rPr>
              <a:t> quaver needs to have a double clap because it’s been split into 2 semiquavers.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B0C6B0-21B7-9945-825C-2D03DCEA910E}"/>
              </a:ext>
            </a:extLst>
          </p:cNvPr>
          <p:cNvSpPr txBox="1"/>
          <p:nvPr/>
        </p:nvSpPr>
        <p:spPr>
          <a:xfrm>
            <a:off x="2706883" y="1384845"/>
            <a:ext cx="850236" cy="1077218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55BFC8D-BC16-184A-BB8E-1DD6214D736B}"/>
              </a:ext>
            </a:extLst>
          </p:cNvPr>
          <p:cNvSpPr txBox="1"/>
          <p:nvPr/>
        </p:nvSpPr>
        <p:spPr>
          <a:xfrm>
            <a:off x="217875" y="5556948"/>
            <a:ext cx="7249725" cy="584775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So, we’ll add an extra circle to remind us.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4E2A4E3-C26D-8C4C-A475-07A3AC6FF9B3}"/>
              </a:ext>
            </a:extLst>
          </p:cNvPr>
          <p:cNvSpPr/>
          <p:nvPr/>
        </p:nvSpPr>
        <p:spPr>
          <a:xfrm>
            <a:off x="2819049" y="2709022"/>
            <a:ext cx="603084" cy="584200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CC6BC91-EC0B-6947-9F37-61F340E1E012}"/>
              </a:ext>
            </a:extLst>
          </p:cNvPr>
          <p:cNvSpPr txBox="1"/>
          <p:nvPr/>
        </p:nvSpPr>
        <p:spPr>
          <a:xfrm>
            <a:off x="9103562" y="5556948"/>
            <a:ext cx="1359389" cy="954107"/>
          </a:xfrm>
          <a:prstGeom prst="rect">
            <a:avLst/>
          </a:prstGeom>
          <a:solidFill>
            <a:srgbClr val="AC0715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Music 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Audio 4</a:t>
            </a:r>
          </a:p>
        </p:txBody>
      </p:sp>
    </p:spTree>
    <p:extLst>
      <p:ext uri="{BB962C8B-B14F-4D97-AF65-F5344CB8AC3E}">
        <p14:creationId xmlns:p14="http://schemas.microsoft.com/office/powerpoint/2010/main" val="232872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167CF7BA-5AF9-2841-A735-951137A1C0F3}"/>
              </a:ext>
            </a:extLst>
          </p:cNvPr>
          <p:cNvSpPr txBox="1"/>
          <p:nvPr/>
        </p:nvSpPr>
        <p:spPr>
          <a:xfrm>
            <a:off x="217876" y="201049"/>
            <a:ext cx="7249724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We could change it to a crotchet count: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C91822-A6DD-5244-9125-4388DED952B9}"/>
              </a:ext>
            </a:extLst>
          </p:cNvPr>
          <p:cNvSpPr txBox="1"/>
          <p:nvPr/>
        </p:nvSpPr>
        <p:spPr>
          <a:xfrm>
            <a:off x="2050327" y="2712985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A73680-D75F-034C-9C16-A82659E6CC45}"/>
              </a:ext>
            </a:extLst>
          </p:cNvPr>
          <p:cNvSpPr txBox="1"/>
          <p:nvPr/>
        </p:nvSpPr>
        <p:spPr>
          <a:xfrm>
            <a:off x="1418550" y="145471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94A7D8-EA72-7042-A003-1077D3DF297F}"/>
              </a:ext>
            </a:extLst>
          </p:cNvPr>
          <p:cNvSpPr txBox="1"/>
          <p:nvPr/>
        </p:nvSpPr>
        <p:spPr>
          <a:xfrm>
            <a:off x="1425488" y="187587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EEFA95-B621-1549-93FF-854AED51BF20}"/>
              </a:ext>
            </a:extLst>
          </p:cNvPr>
          <p:cNvSpPr/>
          <p:nvPr/>
        </p:nvSpPr>
        <p:spPr>
          <a:xfrm flipH="1">
            <a:off x="8109891" y="1566822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3B348B8-1F59-1D4E-A69A-C1FF8239F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8573" y="1506318"/>
            <a:ext cx="446791" cy="854390"/>
          </a:xfrm>
          <a:prstGeom prst="rect">
            <a:avLst/>
          </a:prstGeom>
        </p:spPr>
      </p:pic>
      <p:pic>
        <p:nvPicPr>
          <p:cNvPr id="24" name="Picture 23" descr="A close up of a device&#10;&#10;Description automatically generated">
            <a:extLst>
              <a:ext uri="{FF2B5EF4-FFF2-40B4-BE49-F238E27FC236}">
                <a16:creationId xmlns:a16="http://schemas.microsoft.com/office/drawing/2014/main" id="{3FEBBE72-27F0-0B46-AE5E-4EAFAB897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5849" y="1522444"/>
            <a:ext cx="446791" cy="854390"/>
          </a:xfrm>
          <a:prstGeom prst="rect">
            <a:avLst/>
          </a:prstGeom>
        </p:spPr>
      </p:pic>
      <p:pic>
        <p:nvPicPr>
          <p:cNvPr id="25" name="Picture 24" descr="Shape, icon&#10;&#10;Description automatically generated">
            <a:extLst>
              <a:ext uri="{FF2B5EF4-FFF2-40B4-BE49-F238E27FC236}">
                <a16:creationId xmlns:a16="http://schemas.microsoft.com/office/drawing/2014/main" id="{FB7C2D3F-C695-7542-B950-64E019125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6508" y="1502868"/>
            <a:ext cx="549871" cy="86129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208C5BF-82DF-4045-8372-CBE7105659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0989" y="1794066"/>
            <a:ext cx="278485" cy="502057"/>
          </a:xfrm>
          <a:prstGeom prst="rect">
            <a:avLst/>
          </a:prstGeom>
        </p:spPr>
      </p:pic>
      <p:pic>
        <p:nvPicPr>
          <p:cNvPr id="29" name="Picture 28" descr="A picture containing table&#10;&#10;Description automatically generated">
            <a:extLst>
              <a:ext uri="{FF2B5EF4-FFF2-40B4-BE49-F238E27FC236}">
                <a16:creationId xmlns:a16="http://schemas.microsoft.com/office/drawing/2014/main" id="{8FA37010-41DC-1448-AF70-6C770CBB5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1712" y="1522444"/>
            <a:ext cx="665444" cy="862052"/>
          </a:xfrm>
          <a:prstGeom prst="rect">
            <a:avLst/>
          </a:prstGeom>
        </p:spPr>
      </p:pic>
      <p:pic>
        <p:nvPicPr>
          <p:cNvPr id="30" name="Picture 29" descr="Shape, icon&#10;&#10;Description automatically generated">
            <a:extLst>
              <a:ext uri="{FF2B5EF4-FFF2-40B4-BE49-F238E27FC236}">
                <a16:creationId xmlns:a16="http://schemas.microsoft.com/office/drawing/2014/main" id="{A3CC87E7-6899-9A43-B671-614A28CF36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5267" y="1502868"/>
            <a:ext cx="549871" cy="86129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2E62646-AC91-2347-83E6-0FD94F0406C2}"/>
              </a:ext>
            </a:extLst>
          </p:cNvPr>
          <p:cNvSpPr txBox="1"/>
          <p:nvPr/>
        </p:nvSpPr>
        <p:spPr>
          <a:xfrm>
            <a:off x="2860042" y="2712984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F30ADA-8B38-4A48-BE46-8C0650EF0BC4}"/>
              </a:ext>
            </a:extLst>
          </p:cNvPr>
          <p:cNvSpPr txBox="1"/>
          <p:nvPr/>
        </p:nvSpPr>
        <p:spPr>
          <a:xfrm>
            <a:off x="3726508" y="2712984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2B5124-71F7-BF40-B1AD-D5D13F60842B}"/>
              </a:ext>
            </a:extLst>
          </p:cNvPr>
          <p:cNvSpPr txBox="1"/>
          <p:nvPr/>
        </p:nvSpPr>
        <p:spPr>
          <a:xfrm>
            <a:off x="4488573" y="2716351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B14E0A-7081-EE44-AABA-413D07562877}"/>
              </a:ext>
            </a:extLst>
          </p:cNvPr>
          <p:cNvSpPr txBox="1"/>
          <p:nvPr/>
        </p:nvSpPr>
        <p:spPr>
          <a:xfrm>
            <a:off x="5133764" y="2708737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3795A89-D915-AF42-95BA-FD04DEA63099}"/>
              </a:ext>
            </a:extLst>
          </p:cNvPr>
          <p:cNvSpPr txBox="1"/>
          <p:nvPr/>
        </p:nvSpPr>
        <p:spPr>
          <a:xfrm>
            <a:off x="5895829" y="2712983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A7B9BDC-6946-3C4D-B12E-17E88E06E59F}"/>
              </a:ext>
            </a:extLst>
          </p:cNvPr>
          <p:cNvSpPr txBox="1"/>
          <p:nvPr/>
        </p:nvSpPr>
        <p:spPr>
          <a:xfrm>
            <a:off x="6556175" y="2716350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3A24719-B155-A049-A743-C1468BA8C70E}"/>
              </a:ext>
            </a:extLst>
          </p:cNvPr>
          <p:cNvSpPr txBox="1"/>
          <p:nvPr/>
        </p:nvSpPr>
        <p:spPr>
          <a:xfrm>
            <a:off x="7263222" y="2708736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D409997-B3FF-A94D-BB80-65D63769B2CD}"/>
              </a:ext>
            </a:extLst>
          </p:cNvPr>
          <p:cNvSpPr/>
          <p:nvPr/>
        </p:nvSpPr>
        <p:spPr>
          <a:xfrm>
            <a:off x="2696607" y="2608544"/>
            <a:ext cx="827417" cy="801914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EE4F013-74AB-AC45-9145-226427FC6DF1}"/>
              </a:ext>
            </a:extLst>
          </p:cNvPr>
          <p:cNvSpPr/>
          <p:nvPr/>
        </p:nvSpPr>
        <p:spPr>
          <a:xfrm>
            <a:off x="3680465" y="2614995"/>
            <a:ext cx="618199" cy="74688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E7C7162-A3F7-B043-ACEA-DFD51DBB12F7}"/>
              </a:ext>
            </a:extLst>
          </p:cNvPr>
          <p:cNvSpPr/>
          <p:nvPr/>
        </p:nvSpPr>
        <p:spPr>
          <a:xfrm>
            <a:off x="4440684" y="2614996"/>
            <a:ext cx="602204" cy="74688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0BFD087-3863-494A-B364-4E5AA6B7370F}"/>
              </a:ext>
            </a:extLst>
          </p:cNvPr>
          <p:cNvSpPr/>
          <p:nvPr/>
        </p:nvSpPr>
        <p:spPr>
          <a:xfrm>
            <a:off x="5807252" y="2607382"/>
            <a:ext cx="663984" cy="74688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246D2F7-0CAD-A646-B2BE-27C8FF47A7FD}"/>
              </a:ext>
            </a:extLst>
          </p:cNvPr>
          <p:cNvSpPr/>
          <p:nvPr/>
        </p:nvSpPr>
        <p:spPr>
          <a:xfrm>
            <a:off x="7187535" y="2607382"/>
            <a:ext cx="663984" cy="74688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1742F6E-8F24-6E4B-B2DE-B7B8345EAB9D}"/>
              </a:ext>
            </a:extLst>
          </p:cNvPr>
          <p:cNvSpPr txBox="1"/>
          <p:nvPr/>
        </p:nvSpPr>
        <p:spPr>
          <a:xfrm>
            <a:off x="8411850" y="2508681"/>
            <a:ext cx="2691579" cy="156966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And move the circles to the new count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B0C6B0-21B7-9945-825C-2D03DCEA910E}"/>
              </a:ext>
            </a:extLst>
          </p:cNvPr>
          <p:cNvSpPr txBox="1"/>
          <p:nvPr/>
        </p:nvSpPr>
        <p:spPr>
          <a:xfrm>
            <a:off x="2706883" y="1384845"/>
            <a:ext cx="850236" cy="1077218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4E2A4E3-C26D-8C4C-A475-07A3AC6FF9B3}"/>
              </a:ext>
            </a:extLst>
          </p:cNvPr>
          <p:cNvSpPr/>
          <p:nvPr/>
        </p:nvSpPr>
        <p:spPr>
          <a:xfrm>
            <a:off x="2808773" y="2716925"/>
            <a:ext cx="603084" cy="584200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CC6BC91-EC0B-6947-9F37-61F340E1E012}"/>
              </a:ext>
            </a:extLst>
          </p:cNvPr>
          <p:cNvSpPr txBox="1"/>
          <p:nvPr/>
        </p:nvSpPr>
        <p:spPr>
          <a:xfrm>
            <a:off x="8711677" y="4880055"/>
            <a:ext cx="1359389" cy="954107"/>
          </a:xfrm>
          <a:prstGeom prst="rect">
            <a:avLst/>
          </a:prstGeom>
          <a:solidFill>
            <a:srgbClr val="AC0715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Music 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Audio 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66EFA5-199C-134E-A771-93FC2606442E}"/>
              </a:ext>
            </a:extLst>
          </p:cNvPr>
          <p:cNvSpPr txBox="1"/>
          <p:nvPr/>
        </p:nvSpPr>
        <p:spPr>
          <a:xfrm>
            <a:off x="2050327" y="3470029"/>
            <a:ext cx="507539" cy="58477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5BD4BEA-29C4-874B-B5C6-BD3E0EC5F474}"/>
              </a:ext>
            </a:extLst>
          </p:cNvPr>
          <p:cNvSpPr txBox="1"/>
          <p:nvPr/>
        </p:nvSpPr>
        <p:spPr>
          <a:xfrm>
            <a:off x="2860042" y="3470028"/>
            <a:ext cx="507539" cy="58477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48CCE33-CC1E-C34E-997F-732D6663F0A3}"/>
              </a:ext>
            </a:extLst>
          </p:cNvPr>
          <p:cNvSpPr txBox="1"/>
          <p:nvPr/>
        </p:nvSpPr>
        <p:spPr>
          <a:xfrm>
            <a:off x="5133764" y="3465781"/>
            <a:ext cx="507539" cy="58477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6E98536-F99C-8044-9EF3-E2816328F7FB}"/>
              </a:ext>
            </a:extLst>
          </p:cNvPr>
          <p:cNvSpPr txBox="1"/>
          <p:nvPr/>
        </p:nvSpPr>
        <p:spPr>
          <a:xfrm>
            <a:off x="6556175" y="3473394"/>
            <a:ext cx="507539" cy="58477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C0AE3C6-F7D3-AB43-BECA-B93C2563D236}"/>
              </a:ext>
            </a:extLst>
          </p:cNvPr>
          <p:cNvSpPr txBox="1"/>
          <p:nvPr/>
        </p:nvSpPr>
        <p:spPr>
          <a:xfrm>
            <a:off x="3726507" y="3468503"/>
            <a:ext cx="507539" cy="58477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24A9C41-597F-924C-AAFB-20DBE185AA33}"/>
              </a:ext>
            </a:extLst>
          </p:cNvPr>
          <p:cNvSpPr txBox="1"/>
          <p:nvPr/>
        </p:nvSpPr>
        <p:spPr>
          <a:xfrm>
            <a:off x="4488573" y="3479483"/>
            <a:ext cx="507539" cy="58477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9C6B572-682E-E640-9BFA-FB7122DC7C56}"/>
              </a:ext>
            </a:extLst>
          </p:cNvPr>
          <p:cNvSpPr txBox="1"/>
          <p:nvPr/>
        </p:nvSpPr>
        <p:spPr>
          <a:xfrm>
            <a:off x="5910983" y="3468503"/>
            <a:ext cx="507539" cy="58477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0B5FFE5-1933-B745-ABDD-FDAF0BD35FCA}"/>
              </a:ext>
            </a:extLst>
          </p:cNvPr>
          <p:cNvSpPr txBox="1"/>
          <p:nvPr/>
        </p:nvSpPr>
        <p:spPr>
          <a:xfrm>
            <a:off x="7276432" y="3470041"/>
            <a:ext cx="507539" cy="58477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3EA9EAF7-7FDE-9042-9F41-3E8C9B69E50F}"/>
              </a:ext>
            </a:extLst>
          </p:cNvPr>
          <p:cNvSpPr/>
          <p:nvPr/>
        </p:nvSpPr>
        <p:spPr>
          <a:xfrm>
            <a:off x="2696607" y="3392894"/>
            <a:ext cx="827417" cy="801914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6898BA9-FEDB-FF48-B299-D550CF2AE50E}"/>
              </a:ext>
            </a:extLst>
          </p:cNvPr>
          <p:cNvSpPr/>
          <p:nvPr/>
        </p:nvSpPr>
        <p:spPr>
          <a:xfrm>
            <a:off x="3680465" y="3399345"/>
            <a:ext cx="618199" cy="74688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26713B2-6B71-1E4F-AE6F-CB41F42FE622}"/>
              </a:ext>
            </a:extLst>
          </p:cNvPr>
          <p:cNvSpPr/>
          <p:nvPr/>
        </p:nvSpPr>
        <p:spPr>
          <a:xfrm>
            <a:off x="4440684" y="3399346"/>
            <a:ext cx="602204" cy="74688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5F875D5-6993-F04B-86E7-75868647537F}"/>
              </a:ext>
            </a:extLst>
          </p:cNvPr>
          <p:cNvSpPr/>
          <p:nvPr/>
        </p:nvSpPr>
        <p:spPr>
          <a:xfrm>
            <a:off x="5807252" y="3391732"/>
            <a:ext cx="663984" cy="74688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D8EECCD1-918B-5A42-99EE-47137E583311}"/>
              </a:ext>
            </a:extLst>
          </p:cNvPr>
          <p:cNvSpPr/>
          <p:nvPr/>
        </p:nvSpPr>
        <p:spPr>
          <a:xfrm>
            <a:off x="7187535" y="3391732"/>
            <a:ext cx="663984" cy="74688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7D961AD-4F3F-3745-A90F-3E554F347866}"/>
              </a:ext>
            </a:extLst>
          </p:cNvPr>
          <p:cNvSpPr/>
          <p:nvPr/>
        </p:nvSpPr>
        <p:spPr>
          <a:xfrm>
            <a:off x="2808773" y="3518198"/>
            <a:ext cx="603084" cy="584200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57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1" grpId="0" animBg="1"/>
      <p:bldP spid="38" grpId="0" animBg="1"/>
      <p:bldP spid="43" grpId="0" animBg="1"/>
      <p:bldP spid="44" grpId="0" animBg="1"/>
      <p:bldP spid="45" grpId="0" animBg="1"/>
      <p:bldP spid="50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>
            <a:extLst>
              <a:ext uri="{FF2B5EF4-FFF2-40B4-BE49-F238E27FC236}">
                <a16:creationId xmlns:a16="http://schemas.microsoft.com/office/drawing/2014/main" id="{D44A9C73-F14B-0449-AE52-AFE9AF738E7A}"/>
              </a:ext>
            </a:extLst>
          </p:cNvPr>
          <p:cNvSpPr txBox="1"/>
          <p:nvPr/>
        </p:nvSpPr>
        <p:spPr>
          <a:xfrm>
            <a:off x="3450746" y="3857611"/>
            <a:ext cx="4633215" cy="105750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noAutofit/>
          </a:bodyPr>
          <a:lstStyle/>
          <a:p>
            <a:r>
              <a:rPr lang="en-US" sz="2400" b="1" dirty="0"/>
              <a:t>4.</a:t>
            </a:r>
          </a:p>
          <a:p>
            <a:endParaRPr lang="en-US" sz="2400" b="1" dirty="0"/>
          </a:p>
          <a:p>
            <a:endParaRPr lang="en-US" b="1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ABCB037-6497-EE46-BAE4-66552A234410}"/>
              </a:ext>
            </a:extLst>
          </p:cNvPr>
          <p:cNvSpPr txBox="1"/>
          <p:nvPr/>
        </p:nvSpPr>
        <p:spPr>
          <a:xfrm>
            <a:off x="3436993" y="2493627"/>
            <a:ext cx="4633215" cy="105750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noAutofit/>
          </a:bodyPr>
          <a:lstStyle/>
          <a:p>
            <a:r>
              <a:rPr lang="en-US" sz="2400" b="1" dirty="0"/>
              <a:t>3.</a:t>
            </a:r>
          </a:p>
          <a:p>
            <a:endParaRPr lang="en-US" sz="2400" b="1" dirty="0"/>
          </a:p>
          <a:p>
            <a:endParaRPr lang="en-US" b="1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F85B607-B04F-DA48-BE3E-B5B84D27F6D7}"/>
              </a:ext>
            </a:extLst>
          </p:cNvPr>
          <p:cNvSpPr txBox="1"/>
          <p:nvPr/>
        </p:nvSpPr>
        <p:spPr>
          <a:xfrm>
            <a:off x="3439245" y="1339250"/>
            <a:ext cx="4633215" cy="954107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noAutofit/>
          </a:bodyPr>
          <a:lstStyle/>
          <a:p>
            <a:r>
              <a:rPr lang="en-US" sz="2400" b="1" dirty="0"/>
              <a:t>2.</a:t>
            </a:r>
          </a:p>
          <a:p>
            <a:endParaRPr lang="en-US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E4D613-1033-F04B-A179-B72A32AA804C}"/>
              </a:ext>
            </a:extLst>
          </p:cNvPr>
          <p:cNvSpPr txBox="1"/>
          <p:nvPr/>
        </p:nvSpPr>
        <p:spPr>
          <a:xfrm>
            <a:off x="3430838" y="149204"/>
            <a:ext cx="4633215" cy="954107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1.</a:t>
            </a:r>
          </a:p>
          <a:p>
            <a:endParaRPr lang="en-US" sz="3200" b="1" dirty="0"/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4BD352D4-6E5D-FD49-B754-D023FB8C1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9052" y="267126"/>
            <a:ext cx="390105" cy="745987"/>
          </a:xfrm>
          <a:prstGeom prst="rect">
            <a:avLst/>
          </a:prstGeom>
        </p:spPr>
      </p:pic>
      <p:pic>
        <p:nvPicPr>
          <p:cNvPr id="6" name="Picture 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7502B10-0E85-F547-B224-80AD6260F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1328" y="270761"/>
            <a:ext cx="882806" cy="776718"/>
          </a:xfrm>
          <a:prstGeom prst="rect">
            <a:avLst/>
          </a:prstGeom>
        </p:spPr>
      </p:pic>
      <p:pic>
        <p:nvPicPr>
          <p:cNvPr id="9" name="Picture 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FB293BE5-6465-A04A-936A-3BAE56A3EA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6305" y="321201"/>
            <a:ext cx="1080011" cy="707886"/>
          </a:xfrm>
          <a:prstGeom prst="rect">
            <a:avLst/>
          </a:prstGeom>
        </p:spPr>
      </p:pic>
      <p:pic>
        <p:nvPicPr>
          <p:cNvPr id="48" name="Picture 47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544B7E30-5CEB-804A-B41C-94C8D4CD410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44"/>
          <a:stretch/>
        </p:blipFill>
        <p:spPr>
          <a:xfrm>
            <a:off x="3780852" y="1411399"/>
            <a:ext cx="892260" cy="783343"/>
          </a:xfrm>
          <a:prstGeom prst="rect">
            <a:avLst/>
          </a:prstGeom>
        </p:spPr>
      </p:pic>
      <p:pic>
        <p:nvPicPr>
          <p:cNvPr id="52" name="Picture 5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1A05BE7-ED10-484F-9E32-4D2D2D7BB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1651" y="1427385"/>
            <a:ext cx="887066" cy="780465"/>
          </a:xfrm>
          <a:prstGeom prst="rect">
            <a:avLst/>
          </a:prstGeom>
        </p:spPr>
      </p:pic>
      <p:pic>
        <p:nvPicPr>
          <p:cNvPr id="83" name="Picture 82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5B7F48CB-EED5-4B47-9CE3-CDB6048FBD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3984" y="1468080"/>
            <a:ext cx="1080011" cy="707886"/>
          </a:xfrm>
          <a:prstGeom prst="rect">
            <a:avLst/>
          </a:prstGeom>
        </p:spPr>
      </p:pic>
      <p:pic>
        <p:nvPicPr>
          <p:cNvPr id="84" name="Picture 8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AC505B47-05A9-C846-906A-AAF93849D2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6315" y="2646329"/>
            <a:ext cx="887066" cy="780465"/>
          </a:xfrm>
          <a:prstGeom prst="rect">
            <a:avLst/>
          </a:prstGeom>
        </p:spPr>
      </p:pic>
      <p:pic>
        <p:nvPicPr>
          <p:cNvPr id="85" name="Picture 84" descr="A close up of a device&#10;&#10;Description automatically generated">
            <a:extLst>
              <a:ext uri="{FF2B5EF4-FFF2-40B4-BE49-F238E27FC236}">
                <a16:creationId xmlns:a16="http://schemas.microsoft.com/office/drawing/2014/main" id="{26108C8B-CE68-A547-A4AC-C0B4D152C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2467" y="2619978"/>
            <a:ext cx="418412" cy="800118"/>
          </a:xfrm>
          <a:prstGeom prst="rect">
            <a:avLst/>
          </a:prstGeom>
        </p:spPr>
      </p:pic>
      <p:pic>
        <p:nvPicPr>
          <p:cNvPr id="88" name="Picture 87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FCFEEF1A-BD19-D445-B4A1-B18E6C65B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071" y="4074420"/>
            <a:ext cx="1080011" cy="707886"/>
          </a:xfrm>
          <a:prstGeom prst="rect">
            <a:avLst/>
          </a:prstGeom>
        </p:spPr>
      </p:pic>
      <p:pic>
        <p:nvPicPr>
          <p:cNvPr id="89" name="Picture 88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9808FCEB-7241-9E46-92A5-85C30B23BC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7573" y="4034509"/>
            <a:ext cx="887066" cy="780465"/>
          </a:xfrm>
          <a:prstGeom prst="rect">
            <a:avLst/>
          </a:prstGeom>
        </p:spPr>
      </p:pic>
      <p:pic>
        <p:nvPicPr>
          <p:cNvPr id="91" name="Picture 90" descr="A close up of a device&#10;&#10;Description automatically generated">
            <a:extLst>
              <a:ext uri="{FF2B5EF4-FFF2-40B4-BE49-F238E27FC236}">
                <a16:creationId xmlns:a16="http://schemas.microsoft.com/office/drawing/2014/main" id="{1EA7CEB5-A780-324F-8A8D-2DE8A865AD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255" y="2591429"/>
            <a:ext cx="418412" cy="80011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03006238-C597-1747-86C3-25A75CECCBBD}"/>
              </a:ext>
            </a:extLst>
          </p:cNvPr>
          <p:cNvSpPr txBox="1"/>
          <p:nvPr/>
        </p:nvSpPr>
        <p:spPr>
          <a:xfrm>
            <a:off x="54935" y="111561"/>
            <a:ext cx="1796401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Answers:</a:t>
            </a:r>
          </a:p>
        </p:txBody>
      </p:sp>
      <p:pic>
        <p:nvPicPr>
          <p:cNvPr id="33" name="Picture 3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EF2531A3-1B9B-B946-8330-1A32D4245E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1651" y="274611"/>
            <a:ext cx="887066" cy="780465"/>
          </a:xfrm>
          <a:prstGeom prst="rect">
            <a:avLst/>
          </a:prstGeom>
        </p:spPr>
      </p:pic>
      <p:pic>
        <p:nvPicPr>
          <p:cNvPr id="34" name="Picture 33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AF223D92-3F00-B446-AC64-9AFA678B31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5592" y="1415298"/>
            <a:ext cx="911811" cy="783343"/>
          </a:xfrm>
          <a:prstGeom prst="rect">
            <a:avLst/>
          </a:prstGeom>
        </p:spPr>
      </p:pic>
      <p:pic>
        <p:nvPicPr>
          <p:cNvPr id="35" name="Picture 3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5F180EED-9595-5B44-8214-DF2E43EE3D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6783" y="2646329"/>
            <a:ext cx="1080011" cy="766792"/>
          </a:xfrm>
          <a:prstGeom prst="rect">
            <a:avLst/>
          </a:prstGeom>
        </p:spPr>
      </p:pic>
      <p:pic>
        <p:nvPicPr>
          <p:cNvPr id="37" name="Picture 36" descr="A picture containing mirror&#10;&#10;Description automatically generated">
            <a:extLst>
              <a:ext uri="{FF2B5EF4-FFF2-40B4-BE49-F238E27FC236}">
                <a16:creationId xmlns:a16="http://schemas.microsoft.com/office/drawing/2014/main" id="{1164E9E2-5EA2-9046-85F5-FE434138A2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8168" y="4037295"/>
            <a:ext cx="406531" cy="780466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C2D46AD8-629C-5344-8690-87B8D91A7114}"/>
              </a:ext>
            </a:extLst>
          </p:cNvPr>
          <p:cNvSpPr txBox="1"/>
          <p:nvPr/>
        </p:nvSpPr>
        <p:spPr>
          <a:xfrm>
            <a:off x="3463272" y="5157043"/>
            <a:ext cx="4633215" cy="105750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noAutofit/>
          </a:bodyPr>
          <a:lstStyle/>
          <a:p>
            <a:r>
              <a:rPr lang="en-US" sz="2400" b="1" dirty="0"/>
              <a:t>5.</a:t>
            </a:r>
          </a:p>
          <a:p>
            <a:endParaRPr lang="en-US" sz="2400" b="1" dirty="0"/>
          </a:p>
          <a:p>
            <a:endParaRPr lang="en-US" b="1" dirty="0"/>
          </a:p>
        </p:txBody>
      </p:sp>
      <p:pic>
        <p:nvPicPr>
          <p:cNvPr id="39" name="Picture 38" descr="A picture containing table&#10;&#10;Description automatically generated">
            <a:extLst>
              <a:ext uri="{FF2B5EF4-FFF2-40B4-BE49-F238E27FC236}">
                <a16:creationId xmlns:a16="http://schemas.microsoft.com/office/drawing/2014/main" id="{2F00C23F-A36C-2C48-A759-0AC03955597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682"/>
          <a:stretch/>
        </p:blipFill>
        <p:spPr>
          <a:xfrm>
            <a:off x="3862145" y="5309673"/>
            <a:ext cx="897468" cy="752246"/>
          </a:xfrm>
          <a:prstGeom prst="rect">
            <a:avLst/>
          </a:prstGeom>
        </p:spPr>
      </p:pic>
      <p:pic>
        <p:nvPicPr>
          <p:cNvPr id="40" name="Picture 39" descr="A picture containing table&#10;&#10;Description automatically generated">
            <a:extLst>
              <a:ext uri="{FF2B5EF4-FFF2-40B4-BE49-F238E27FC236}">
                <a16:creationId xmlns:a16="http://schemas.microsoft.com/office/drawing/2014/main" id="{21885BB4-8133-4D46-9CD0-6A08F3E4D4D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682"/>
          <a:stretch/>
        </p:blipFill>
        <p:spPr>
          <a:xfrm>
            <a:off x="4891843" y="5322199"/>
            <a:ext cx="897468" cy="752246"/>
          </a:xfrm>
          <a:prstGeom prst="rect">
            <a:avLst/>
          </a:prstGeom>
        </p:spPr>
      </p:pic>
      <p:pic>
        <p:nvPicPr>
          <p:cNvPr id="41" name="Picture 40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160DA1A1-AABF-E74A-8E18-C91A120EC9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1953" y="5344379"/>
            <a:ext cx="1080011" cy="707886"/>
          </a:xfrm>
          <a:prstGeom prst="rect">
            <a:avLst/>
          </a:prstGeom>
        </p:spPr>
      </p:pic>
      <p:pic>
        <p:nvPicPr>
          <p:cNvPr id="42" name="Picture 41" descr="A picture containing table&#10;&#10;Description automatically generated">
            <a:extLst>
              <a:ext uri="{FF2B5EF4-FFF2-40B4-BE49-F238E27FC236}">
                <a16:creationId xmlns:a16="http://schemas.microsoft.com/office/drawing/2014/main" id="{5D23275D-1872-004B-8483-027280174D8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682"/>
          <a:stretch/>
        </p:blipFill>
        <p:spPr>
          <a:xfrm>
            <a:off x="7066078" y="5331853"/>
            <a:ext cx="897468" cy="75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13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3A4C0D7-B94C-5746-BEB1-6F32056BBE3F}"/>
              </a:ext>
            </a:extLst>
          </p:cNvPr>
          <p:cNvSpPr txBox="1"/>
          <p:nvPr/>
        </p:nvSpPr>
        <p:spPr>
          <a:xfrm>
            <a:off x="137423" y="146399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DD2041-9B05-174B-AB06-EC070B6B073F}"/>
              </a:ext>
            </a:extLst>
          </p:cNvPr>
          <p:cNvSpPr txBox="1"/>
          <p:nvPr/>
        </p:nvSpPr>
        <p:spPr>
          <a:xfrm>
            <a:off x="144361" y="188515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83767CE1-2047-CF43-9AC4-D7031B86E8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744" y="1434655"/>
            <a:ext cx="446791" cy="85439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7BAC024-74D7-D14B-BF4F-E225F638FC90}"/>
              </a:ext>
            </a:extLst>
          </p:cNvPr>
          <p:cNvSpPr/>
          <p:nvPr/>
        </p:nvSpPr>
        <p:spPr>
          <a:xfrm flipH="1">
            <a:off x="6127248" y="153353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AD2BE3-9878-2D44-A9EB-BE736B8E700E}"/>
              </a:ext>
            </a:extLst>
          </p:cNvPr>
          <p:cNvSpPr/>
          <p:nvPr/>
        </p:nvSpPr>
        <p:spPr>
          <a:xfrm flipH="1">
            <a:off x="12008858" y="151454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close up of a device&#10;&#10;Description automatically generated">
            <a:extLst>
              <a:ext uri="{FF2B5EF4-FFF2-40B4-BE49-F238E27FC236}">
                <a16:creationId xmlns:a16="http://schemas.microsoft.com/office/drawing/2014/main" id="{0CDFAA63-53A3-3345-83C9-58C5BF47A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983" y="1431205"/>
            <a:ext cx="446791" cy="854390"/>
          </a:xfrm>
          <a:prstGeom prst="rect">
            <a:avLst/>
          </a:prstGeom>
        </p:spPr>
      </p:pic>
      <p:pic>
        <p:nvPicPr>
          <p:cNvPr id="8" name="Picture 7" descr="A close up of a device&#10;&#10;Description automatically generated">
            <a:extLst>
              <a:ext uri="{FF2B5EF4-FFF2-40B4-BE49-F238E27FC236}">
                <a16:creationId xmlns:a16="http://schemas.microsoft.com/office/drawing/2014/main" id="{641110E2-8C43-BE4E-AC40-E85A171C8D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8637" y="1481974"/>
            <a:ext cx="446791" cy="854390"/>
          </a:xfrm>
          <a:prstGeom prst="rect">
            <a:avLst/>
          </a:prstGeom>
        </p:spPr>
      </p:pic>
      <p:pic>
        <p:nvPicPr>
          <p:cNvPr id="9" name="Picture 8" descr="Shape, icon&#10;&#10;Description automatically generated">
            <a:extLst>
              <a:ext uri="{FF2B5EF4-FFF2-40B4-BE49-F238E27FC236}">
                <a16:creationId xmlns:a16="http://schemas.microsoft.com/office/drawing/2014/main" id="{CD6428DE-2C03-FD4D-B757-C94D006C3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00" y="1431205"/>
            <a:ext cx="549871" cy="8612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37EF4A2-CAED-6245-88D2-B95B69068B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1048" y="1712596"/>
            <a:ext cx="278485" cy="502057"/>
          </a:xfrm>
          <a:prstGeom prst="rect">
            <a:avLst/>
          </a:prstGeom>
        </p:spPr>
      </p:pic>
      <p:pic>
        <p:nvPicPr>
          <p:cNvPr id="11" name="Picture 10" descr="Shape, icon&#10;&#10;Description automatically generated">
            <a:extLst>
              <a:ext uri="{FF2B5EF4-FFF2-40B4-BE49-F238E27FC236}">
                <a16:creationId xmlns:a16="http://schemas.microsoft.com/office/drawing/2014/main" id="{EE67BAFC-59BC-2C44-ADB9-532C5CAEE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228" y="1481974"/>
            <a:ext cx="549871" cy="861290"/>
          </a:xfrm>
          <a:prstGeom prst="rect">
            <a:avLst/>
          </a:prstGeom>
        </p:spPr>
      </p:pic>
      <p:pic>
        <p:nvPicPr>
          <p:cNvPr id="12" name="Picture 11" descr="Shape, icon&#10;&#10;Description automatically generated">
            <a:extLst>
              <a:ext uri="{FF2B5EF4-FFF2-40B4-BE49-F238E27FC236}">
                <a16:creationId xmlns:a16="http://schemas.microsoft.com/office/drawing/2014/main" id="{4ADB33B4-D9DF-684D-A146-F1AF58FF9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542" y="1465872"/>
            <a:ext cx="549871" cy="8612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0B33AC-52B4-3E4B-90E8-D19CBAD557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0531" y="1718987"/>
            <a:ext cx="278485" cy="502057"/>
          </a:xfrm>
          <a:prstGeom prst="rect">
            <a:avLst/>
          </a:prstGeom>
        </p:spPr>
      </p:pic>
      <p:pic>
        <p:nvPicPr>
          <p:cNvPr id="14" name="Picture 13" descr="A picture containing table&#10;&#10;Description automatically generated">
            <a:extLst>
              <a:ext uri="{FF2B5EF4-FFF2-40B4-BE49-F238E27FC236}">
                <a16:creationId xmlns:a16="http://schemas.microsoft.com/office/drawing/2014/main" id="{004C582C-9BF9-F74A-ACBC-74F41F7361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05111" y="1481212"/>
            <a:ext cx="665444" cy="862052"/>
          </a:xfrm>
          <a:prstGeom prst="rect">
            <a:avLst/>
          </a:prstGeom>
        </p:spPr>
      </p:pic>
      <p:pic>
        <p:nvPicPr>
          <p:cNvPr id="15" name="Picture 14" descr="A close up of a device&#10;&#10;Description automatically generated">
            <a:extLst>
              <a:ext uri="{FF2B5EF4-FFF2-40B4-BE49-F238E27FC236}">
                <a16:creationId xmlns:a16="http://schemas.microsoft.com/office/drawing/2014/main" id="{3252900B-8B3E-BE46-8C87-B39DF55A7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9910" y="1455008"/>
            <a:ext cx="446791" cy="854390"/>
          </a:xfrm>
          <a:prstGeom prst="rect">
            <a:avLst/>
          </a:prstGeom>
        </p:spPr>
      </p:pic>
      <p:pic>
        <p:nvPicPr>
          <p:cNvPr id="16" name="Picture 15" descr="Shape, icon&#10;&#10;Description automatically generated">
            <a:extLst>
              <a:ext uri="{FF2B5EF4-FFF2-40B4-BE49-F238E27FC236}">
                <a16:creationId xmlns:a16="http://schemas.microsoft.com/office/drawing/2014/main" id="{F88120A9-7C1F-D247-9E67-FC474367D8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783" y="1448819"/>
            <a:ext cx="549871" cy="861290"/>
          </a:xfrm>
          <a:prstGeom prst="rect">
            <a:avLst/>
          </a:prstGeom>
        </p:spPr>
      </p:pic>
      <p:pic>
        <p:nvPicPr>
          <p:cNvPr id="17" name="Picture 16" descr="Shape, icon&#10;&#10;Description automatically generated">
            <a:extLst>
              <a:ext uri="{FF2B5EF4-FFF2-40B4-BE49-F238E27FC236}">
                <a16:creationId xmlns:a16="http://schemas.microsoft.com/office/drawing/2014/main" id="{88D64F75-F850-A947-96CB-D94FE1F880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1856" y="1499692"/>
            <a:ext cx="549871" cy="86129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197E6DB-F206-234D-8811-D3641093BC4A}"/>
              </a:ext>
            </a:extLst>
          </p:cNvPr>
          <p:cNvSpPr txBox="1"/>
          <p:nvPr/>
        </p:nvSpPr>
        <p:spPr>
          <a:xfrm>
            <a:off x="11876" y="103674"/>
            <a:ext cx="12146280" cy="1030749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Task: Use the quaver count &amp; crotchet count methods to work out how to play the following rhythm: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B70667-07C7-364C-B544-CE718276ECE8}"/>
              </a:ext>
            </a:extLst>
          </p:cNvPr>
          <p:cNvSpPr txBox="1"/>
          <p:nvPr/>
        </p:nvSpPr>
        <p:spPr>
          <a:xfrm>
            <a:off x="22860" y="2690815"/>
            <a:ext cx="12146280" cy="3744448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’Find’ the 8 quavers in each bar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Write the quaver numbers under the notes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Circle the numbers on which you need to clap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Change the number system from a quaver count to a crotchet count.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Circle the correct numbers &amp; ‘+’ signs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2060"/>
                </a:solidFill>
              </a:rPr>
              <a:t>Have a go at clapping the rhythms using either, or both, of the counting systems</a:t>
            </a:r>
          </a:p>
        </p:txBody>
      </p:sp>
    </p:spTree>
    <p:extLst>
      <p:ext uri="{BB962C8B-B14F-4D97-AF65-F5344CB8AC3E}">
        <p14:creationId xmlns:p14="http://schemas.microsoft.com/office/powerpoint/2010/main" val="2013440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599324" y="103950"/>
            <a:ext cx="10993349" cy="830997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Learning Intent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181120" y="1570238"/>
            <a:ext cx="11829756" cy="1323439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To be able to read &amp; play more </a:t>
            </a:r>
            <a:r>
              <a:rPr lang="en-US" sz="4000" b="1" dirty="0">
                <a:solidFill>
                  <a:srgbClr val="FFFF00"/>
                </a:solidFill>
              </a:rPr>
              <a:t>complex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b="1" dirty="0">
                <a:solidFill>
                  <a:srgbClr val="FFFF00"/>
                </a:solidFill>
              </a:rPr>
              <a:t>syncopated </a:t>
            </a:r>
            <a:r>
              <a:rPr lang="en-US" sz="4000" b="1" dirty="0">
                <a:solidFill>
                  <a:schemeClr val="bg1"/>
                </a:solidFill>
              </a:rPr>
              <a:t>rhythms</a:t>
            </a:r>
          </a:p>
        </p:txBody>
      </p:sp>
    </p:spTree>
    <p:extLst>
      <p:ext uri="{BB962C8B-B14F-4D97-AF65-F5344CB8AC3E}">
        <p14:creationId xmlns:p14="http://schemas.microsoft.com/office/powerpoint/2010/main" val="4131034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27253" y="31081"/>
            <a:ext cx="4869991" cy="769441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Success Criteria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27253" y="1171150"/>
            <a:ext cx="5014304" cy="138499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You will be able to successfully read &amp; clap a more complex </a:t>
            </a:r>
            <a:r>
              <a:rPr lang="en-US" sz="2800" b="1" dirty="0">
                <a:solidFill>
                  <a:schemeClr val="bg1"/>
                </a:solidFill>
              </a:rPr>
              <a:t>syncopated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dirty="0">
                <a:solidFill>
                  <a:schemeClr val="bg1"/>
                </a:solidFill>
              </a:rPr>
              <a:t>rhythm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EF7C929E-1E9C-F645-A71C-DA5FE4BE02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1010" y="100756"/>
            <a:ext cx="6953737" cy="491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07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ABCC63BC-8436-8B48-AEB1-7DCD3F2FA8A4}"/>
              </a:ext>
            </a:extLst>
          </p:cNvPr>
          <p:cNvSpPr txBox="1"/>
          <p:nvPr/>
        </p:nvSpPr>
        <p:spPr>
          <a:xfrm>
            <a:off x="137423" y="150212"/>
            <a:ext cx="8701778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Our next task is to learn to clap our rhythms.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76CA377-415E-5749-9F47-3CF81805E2AF}"/>
              </a:ext>
            </a:extLst>
          </p:cNvPr>
          <p:cNvSpPr txBox="1"/>
          <p:nvPr/>
        </p:nvSpPr>
        <p:spPr>
          <a:xfrm>
            <a:off x="391423" y="1233946"/>
            <a:ext cx="11140178" cy="64633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How do we do this? Can we still use rhythm drink words?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C36E284-E94C-CD45-8373-2F57FCF73639}"/>
              </a:ext>
            </a:extLst>
          </p:cNvPr>
          <p:cNvSpPr txBox="1"/>
          <p:nvPr/>
        </p:nvSpPr>
        <p:spPr>
          <a:xfrm>
            <a:off x="554296" y="4598739"/>
            <a:ext cx="10803419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Yes, we can, providing we are careful with our clapping.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7BEA1ED-CB91-C54D-B16B-42EE4EEB6BB4}"/>
              </a:ext>
            </a:extLst>
          </p:cNvPr>
          <p:cNvSpPr txBox="1"/>
          <p:nvPr/>
        </p:nvSpPr>
        <p:spPr>
          <a:xfrm>
            <a:off x="355580" y="257621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82C4E15-9F94-234A-BB09-ABB3D99F2C97}"/>
              </a:ext>
            </a:extLst>
          </p:cNvPr>
          <p:cNvSpPr txBox="1"/>
          <p:nvPr/>
        </p:nvSpPr>
        <p:spPr>
          <a:xfrm>
            <a:off x="362518" y="299737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1" name="Picture 70" descr="A close up of a device&#10;&#10;Description automatically generated">
            <a:extLst>
              <a:ext uri="{FF2B5EF4-FFF2-40B4-BE49-F238E27FC236}">
                <a16:creationId xmlns:a16="http://schemas.microsoft.com/office/drawing/2014/main" id="{5347260A-0A17-CC4C-A0BE-FA62ACB02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305" y="2659679"/>
            <a:ext cx="335681" cy="641915"/>
          </a:xfrm>
          <a:prstGeom prst="rect">
            <a:avLst/>
          </a:prstGeom>
        </p:spPr>
      </p:pic>
      <p:pic>
        <p:nvPicPr>
          <p:cNvPr id="72" name="Picture 71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57B966B9-718A-7F4B-B4DA-166C252112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3153" y="2716564"/>
            <a:ext cx="1028644" cy="585030"/>
          </a:xfrm>
          <a:prstGeom prst="rect">
            <a:avLst/>
          </a:prstGeom>
        </p:spPr>
      </p:pic>
      <p:pic>
        <p:nvPicPr>
          <p:cNvPr id="73" name="Picture 72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FBB3E839-113D-FC48-8653-AC31476E9C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1840" y="2688713"/>
            <a:ext cx="868786" cy="629752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B2DF94C3-A191-664A-9061-A196E58562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0841" y="2688712"/>
            <a:ext cx="432183" cy="629752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57DB7195-7C4B-9D42-905D-D94127F3EF3E}"/>
              </a:ext>
            </a:extLst>
          </p:cNvPr>
          <p:cNvSpPr/>
          <p:nvPr/>
        </p:nvSpPr>
        <p:spPr>
          <a:xfrm flipH="1">
            <a:off x="4499030" y="2727626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9F7A2DC3-0053-BC40-8202-82AAF59D897E}"/>
              </a:ext>
            </a:extLst>
          </p:cNvPr>
          <p:cNvSpPr/>
          <p:nvPr/>
        </p:nvSpPr>
        <p:spPr>
          <a:xfrm flipH="1">
            <a:off x="8360560" y="2716564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76" descr="A close up of a device&#10;&#10;Description automatically generated">
            <a:extLst>
              <a:ext uri="{FF2B5EF4-FFF2-40B4-BE49-F238E27FC236}">
                <a16:creationId xmlns:a16="http://schemas.microsoft.com/office/drawing/2014/main" id="{3D412F12-902A-9B4E-AD75-F3164206E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6778" y="2632896"/>
            <a:ext cx="335681" cy="641915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68A29A04-2B8C-C847-82EA-C1364EFE4E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677" y="2708671"/>
            <a:ext cx="432183" cy="629752"/>
          </a:xfrm>
          <a:prstGeom prst="rect">
            <a:avLst/>
          </a:prstGeom>
        </p:spPr>
      </p:pic>
      <p:pic>
        <p:nvPicPr>
          <p:cNvPr id="79" name="Picture 78" descr="A close up of a device&#10;&#10;Description automatically generated">
            <a:extLst>
              <a:ext uri="{FF2B5EF4-FFF2-40B4-BE49-F238E27FC236}">
                <a16:creationId xmlns:a16="http://schemas.microsoft.com/office/drawing/2014/main" id="{6EA0078E-89D4-3943-A827-486F0C86A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3318" y="2667012"/>
            <a:ext cx="335681" cy="641915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9577A139-0E28-4C46-A092-2FE7B8D65A28}"/>
              </a:ext>
            </a:extLst>
          </p:cNvPr>
          <p:cNvSpPr/>
          <p:nvPr/>
        </p:nvSpPr>
        <p:spPr>
          <a:xfrm flipH="1">
            <a:off x="11402829" y="2700985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E8756D24-ED9A-244E-81A1-22F21AB95E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8356" y="2860855"/>
            <a:ext cx="209230" cy="377203"/>
          </a:xfrm>
          <a:prstGeom prst="rect">
            <a:avLst/>
          </a:prstGeom>
        </p:spPr>
      </p:pic>
      <p:pic>
        <p:nvPicPr>
          <p:cNvPr id="82" name="Picture 81" descr="Shape, icon&#10;&#10;Description automatically generated">
            <a:extLst>
              <a:ext uri="{FF2B5EF4-FFF2-40B4-BE49-F238E27FC236}">
                <a16:creationId xmlns:a16="http://schemas.microsoft.com/office/drawing/2014/main" id="{644D1C4F-BADB-224C-9393-784442C603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0121" y="2651387"/>
            <a:ext cx="413126" cy="64710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6C2E0F22-19BF-6743-B822-5EB8A5BC34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4248" y="2860855"/>
            <a:ext cx="209230" cy="377203"/>
          </a:xfrm>
          <a:prstGeom prst="rect">
            <a:avLst/>
          </a:prstGeom>
        </p:spPr>
      </p:pic>
      <p:pic>
        <p:nvPicPr>
          <p:cNvPr id="84" name="Picture 83" descr="A picture containing table&#10;&#10;Description automatically generated">
            <a:extLst>
              <a:ext uri="{FF2B5EF4-FFF2-40B4-BE49-F238E27FC236}">
                <a16:creationId xmlns:a16="http://schemas.microsoft.com/office/drawing/2014/main" id="{5A664DA5-1C76-D44B-AB4C-198DECB822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40979" y="2672924"/>
            <a:ext cx="499958" cy="647673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9E43566-B9F0-9C42-B320-0CB8B3CFF9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6279" y="2859898"/>
            <a:ext cx="209230" cy="377203"/>
          </a:xfrm>
          <a:prstGeom prst="rect">
            <a:avLst/>
          </a:prstGeom>
        </p:spPr>
      </p:pic>
      <p:pic>
        <p:nvPicPr>
          <p:cNvPr id="86" name="Picture 85" descr="Shape, icon&#10;&#10;Description automatically generated">
            <a:extLst>
              <a:ext uri="{FF2B5EF4-FFF2-40B4-BE49-F238E27FC236}">
                <a16:creationId xmlns:a16="http://schemas.microsoft.com/office/drawing/2014/main" id="{8659A542-9B8E-5446-988E-BE4CB217AE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8044" y="2650430"/>
            <a:ext cx="413126" cy="647100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FB2DAFF7-9409-5942-AE20-AEB5FDBED0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3528" y="2880832"/>
            <a:ext cx="209230" cy="377203"/>
          </a:xfrm>
          <a:prstGeom prst="rect">
            <a:avLst/>
          </a:prstGeom>
        </p:spPr>
      </p:pic>
      <p:pic>
        <p:nvPicPr>
          <p:cNvPr id="88" name="Picture 87" descr="Shape, icon&#10;&#10;Description automatically generated">
            <a:extLst>
              <a:ext uri="{FF2B5EF4-FFF2-40B4-BE49-F238E27FC236}">
                <a16:creationId xmlns:a16="http://schemas.microsoft.com/office/drawing/2014/main" id="{41F6FB75-A881-5542-AE12-9B4FCD35E1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5293" y="2671364"/>
            <a:ext cx="413126" cy="6471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2A0E964F-F2D4-314A-AC61-3965AA9588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8614" y="2847610"/>
            <a:ext cx="209230" cy="377203"/>
          </a:xfrm>
          <a:prstGeom prst="rect">
            <a:avLst/>
          </a:prstGeom>
        </p:spPr>
      </p:pic>
      <p:pic>
        <p:nvPicPr>
          <p:cNvPr id="90" name="Picture 89" descr="A picture containing table&#10;&#10;Description automatically generated">
            <a:extLst>
              <a:ext uri="{FF2B5EF4-FFF2-40B4-BE49-F238E27FC236}">
                <a16:creationId xmlns:a16="http://schemas.microsoft.com/office/drawing/2014/main" id="{F49E9EF0-7205-B540-9EF1-0F8C8F0854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5345" y="2659679"/>
            <a:ext cx="499958" cy="64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8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6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CFA2B3-F472-0542-98FE-EA08F0E774DD}"/>
              </a:ext>
            </a:extLst>
          </p:cNvPr>
          <p:cNvSpPr txBox="1"/>
          <p:nvPr/>
        </p:nvSpPr>
        <p:spPr>
          <a:xfrm>
            <a:off x="111918" y="1114275"/>
            <a:ext cx="11917156" cy="1200329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What method can we use to help us accurately clap the following combinations of rests and notes?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230E7B-8555-E54C-B0B8-613883D4B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3667" y="3413394"/>
            <a:ext cx="448503" cy="808568"/>
          </a:xfrm>
          <a:prstGeom prst="rect">
            <a:avLst/>
          </a:prstGeom>
        </p:spPr>
      </p:pic>
      <p:pic>
        <p:nvPicPr>
          <p:cNvPr id="9" name="Picture 8" descr="Shape, icon&#10;&#10;Description automatically generated">
            <a:extLst>
              <a:ext uri="{FF2B5EF4-FFF2-40B4-BE49-F238E27FC236}">
                <a16:creationId xmlns:a16="http://schemas.microsoft.com/office/drawing/2014/main" id="{6B02ED12-3127-5D4E-ACCF-401870C3E0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1325" y="3019711"/>
            <a:ext cx="885573" cy="13871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8386C3D-CCC7-6045-9566-CE99E7D4739A}"/>
              </a:ext>
            </a:extLst>
          </p:cNvPr>
          <p:cNvSpPr txBox="1"/>
          <p:nvPr/>
        </p:nvSpPr>
        <p:spPr>
          <a:xfrm>
            <a:off x="111918" y="149612"/>
            <a:ext cx="8117682" cy="769441"/>
          </a:xfrm>
          <a:prstGeom prst="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Reinforcing last lesson’s learning: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07570FB-8BBA-EF4E-960D-FF8A3AE9846B}"/>
              </a:ext>
            </a:extLst>
          </p:cNvPr>
          <p:cNvSpPr/>
          <p:nvPr/>
        </p:nvSpPr>
        <p:spPr>
          <a:xfrm>
            <a:off x="2553414" y="2766950"/>
            <a:ext cx="2173184" cy="1923803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EAEF642-7C9A-8D4E-B7E0-E393204E09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1040" y="3396277"/>
            <a:ext cx="465814" cy="839777"/>
          </a:xfrm>
          <a:prstGeom prst="rect">
            <a:avLst/>
          </a:prstGeom>
        </p:spPr>
      </p:pic>
      <p:pic>
        <p:nvPicPr>
          <p:cNvPr id="13" name="Picture 12" descr="A picture containing table&#10;&#10;Description automatically generated">
            <a:extLst>
              <a:ext uri="{FF2B5EF4-FFF2-40B4-BE49-F238E27FC236}">
                <a16:creationId xmlns:a16="http://schemas.microsoft.com/office/drawing/2014/main" id="{768E56E7-5E3D-8B42-BCD4-2FE59C30F2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6876" y="3030620"/>
            <a:ext cx="1062335" cy="1376208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0374EFA-EE95-B849-91CF-A4A7E392BBE7}"/>
              </a:ext>
            </a:extLst>
          </p:cNvPr>
          <p:cNvSpPr/>
          <p:nvPr/>
        </p:nvSpPr>
        <p:spPr>
          <a:xfrm>
            <a:off x="7016557" y="2805955"/>
            <a:ext cx="2173184" cy="1923803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4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CFA2B3-F472-0542-98FE-EA08F0E774DD}"/>
              </a:ext>
            </a:extLst>
          </p:cNvPr>
          <p:cNvSpPr txBox="1"/>
          <p:nvPr/>
        </p:nvSpPr>
        <p:spPr>
          <a:xfrm>
            <a:off x="137422" y="202889"/>
            <a:ext cx="11648178" cy="1200329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Firstly, we consider what it would look like if the rest was replaced by a note: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3" name="Picture 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D7C8B157-606B-6B49-803E-30AAD68CA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2352" y="2585811"/>
            <a:ext cx="1275961" cy="9558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C07801-F114-2D40-BC60-3888B7DD6D2A}"/>
              </a:ext>
            </a:extLst>
          </p:cNvPr>
          <p:cNvSpPr txBox="1"/>
          <p:nvPr/>
        </p:nvSpPr>
        <p:spPr>
          <a:xfrm>
            <a:off x="137422" y="4748572"/>
            <a:ext cx="8972711" cy="646331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So, to play a </a:t>
            </a:r>
            <a:r>
              <a:rPr lang="en-US" sz="3600" b="1" dirty="0">
                <a:solidFill>
                  <a:srgbClr val="FFFF00"/>
                </a:solidFill>
              </a:rPr>
              <a:t>quaver rest </a:t>
            </a:r>
            <a:r>
              <a:rPr lang="en-US" sz="3600" b="1" dirty="0">
                <a:solidFill>
                  <a:schemeClr val="bg1"/>
                </a:solidFill>
              </a:rPr>
              <a:t>and a</a:t>
            </a:r>
            <a:r>
              <a:rPr lang="en-US" sz="3600" b="1" dirty="0">
                <a:solidFill>
                  <a:srgbClr val="FFFF00"/>
                </a:solidFill>
              </a:rPr>
              <a:t> single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rgbClr val="FFFF00"/>
                </a:solidFill>
              </a:rPr>
              <a:t>quavers</a:t>
            </a:r>
            <a:r>
              <a:rPr lang="en-US" sz="3600" b="1" dirty="0">
                <a:solidFill>
                  <a:schemeClr val="bg1"/>
                </a:solidFill>
              </a:rPr>
              <a:t>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8DB339-11DC-FF46-A3ED-759FA4A89CD0}"/>
              </a:ext>
            </a:extLst>
          </p:cNvPr>
          <p:cNvSpPr txBox="1"/>
          <p:nvPr/>
        </p:nvSpPr>
        <p:spPr>
          <a:xfrm>
            <a:off x="6004407" y="3656505"/>
            <a:ext cx="3879770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The drink word is: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425E104-29FB-5A4C-B040-74CD67967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924" y="1734676"/>
            <a:ext cx="306334" cy="552263"/>
          </a:xfrm>
          <a:prstGeom prst="rect">
            <a:avLst/>
          </a:prstGeom>
        </p:spPr>
      </p:pic>
      <p:pic>
        <p:nvPicPr>
          <p:cNvPr id="12" name="Picture 11" descr="Shape, icon&#10;&#10;Description automatically generated">
            <a:extLst>
              <a:ext uri="{FF2B5EF4-FFF2-40B4-BE49-F238E27FC236}">
                <a16:creationId xmlns:a16="http://schemas.microsoft.com/office/drawing/2014/main" id="{E0B3B7E6-8DD7-6944-8420-BE4F86AA0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503" y="1468426"/>
            <a:ext cx="604858" cy="9474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F5D36DA-9EB5-FD47-AD86-29C1FF051F63}"/>
              </a:ext>
            </a:extLst>
          </p:cNvPr>
          <p:cNvSpPr txBox="1"/>
          <p:nvPr/>
        </p:nvSpPr>
        <p:spPr>
          <a:xfrm>
            <a:off x="2231892" y="1618969"/>
            <a:ext cx="7603282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Replace the </a:t>
            </a:r>
            <a:r>
              <a:rPr lang="en-US" sz="3600" b="1" dirty="0">
                <a:solidFill>
                  <a:srgbClr val="FFFF00"/>
                </a:solidFill>
              </a:rPr>
              <a:t>quaver rest </a:t>
            </a:r>
            <a:r>
              <a:rPr lang="en-US" sz="3600" b="1" dirty="0">
                <a:solidFill>
                  <a:schemeClr val="bg1"/>
                </a:solidFill>
              </a:rPr>
              <a:t>with a </a:t>
            </a:r>
            <a:r>
              <a:rPr lang="en-US" sz="3600" b="1" dirty="0">
                <a:solidFill>
                  <a:srgbClr val="FFFF00"/>
                </a:solidFill>
              </a:rPr>
              <a:t>quaver</a:t>
            </a:r>
            <a:r>
              <a:rPr lang="en-US" sz="3600" b="1" dirty="0">
                <a:solidFill>
                  <a:schemeClr val="bg1"/>
                </a:solidFill>
              </a:rPr>
              <a:t>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525862-911E-1241-B0DE-122D29EEFC75}"/>
              </a:ext>
            </a:extLst>
          </p:cNvPr>
          <p:cNvSpPr txBox="1"/>
          <p:nvPr/>
        </p:nvSpPr>
        <p:spPr>
          <a:xfrm>
            <a:off x="10109727" y="3594951"/>
            <a:ext cx="1868135" cy="769441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</a:rPr>
              <a:t>Cof</a:t>
            </a:r>
            <a:r>
              <a:rPr lang="en-US" sz="4400" b="1" dirty="0">
                <a:solidFill>
                  <a:schemeClr val="bg1"/>
                </a:solidFill>
              </a:rPr>
              <a:t> fee</a:t>
            </a:r>
            <a:endParaRPr lang="en-US" sz="4400" b="1" dirty="0">
              <a:solidFill>
                <a:srgbClr val="FFFF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E118CDC-39CB-A94A-A96E-802DAD4E8E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2764" y="4795605"/>
            <a:ext cx="306334" cy="552263"/>
          </a:xfrm>
          <a:prstGeom prst="rect">
            <a:avLst/>
          </a:prstGeom>
        </p:spPr>
      </p:pic>
      <p:pic>
        <p:nvPicPr>
          <p:cNvPr id="18" name="Picture 17" descr="Shape, icon&#10;&#10;Description automatically generated">
            <a:extLst>
              <a:ext uri="{FF2B5EF4-FFF2-40B4-BE49-F238E27FC236}">
                <a16:creationId xmlns:a16="http://schemas.microsoft.com/office/drawing/2014/main" id="{5CC1CEFF-1A36-BF45-8860-897209128C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0661" y="4513686"/>
            <a:ext cx="604858" cy="94741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22022F9-9FAD-DF4F-9A11-8BB0001D92C1}"/>
              </a:ext>
            </a:extLst>
          </p:cNvPr>
          <p:cNvSpPr txBox="1"/>
          <p:nvPr/>
        </p:nvSpPr>
        <p:spPr>
          <a:xfrm>
            <a:off x="9835174" y="5517438"/>
            <a:ext cx="2093685" cy="76944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Co  ffee</a:t>
            </a:r>
            <a:endParaRPr lang="en-US" sz="4400" b="1" dirty="0">
              <a:solidFill>
                <a:srgbClr val="FFFF0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EC800E-19BE-3741-91B5-9FF2847E2591}"/>
              </a:ext>
            </a:extLst>
          </p:cNvPr>
          <p:cNvSpPr/>
          <p:nvPr/>
        </p:nvSpPr>
        <p:spPr>
          <a:xfrm>
            <a:off x="9963921" y="5666732"/>
            <a:ext cx="648603" cy="499533"/>
          </a:xfrm>
          <a:prstGeom prst="rect">
            <a:avLst/>
          </a:prstGeom>
          <a:solidFill>
            <a:schemeClr val="accent6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60A65C-88B7-7C41-8FE1-3A19F375521E}"/>
              </a:ext>
            </a:extLst>
          </p:cNvPr>
          <p:cNvSpPr txBox="1"/>
          <p:nvPr/>
        </p:nvSpPr>
        <p:spPr>
          <a:xfrm>
            <a:off x="137423" y="5661279"/>
            <a:ext cx="897271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We say </a:t>
            </a:r>
            <a:r>
              <a:rPr lang="en-US" sz="3600" b="1" dirty="0">
                <a:solidFill>
                  <a:srgbClr val="FFFF00"/>
                </a:solidFill>
              </a:rPr>
              <a:t>coffee</a:t>
            </a:r>
            <a:r>
              <a:rPr lang="en-US" sz="3600" b="1" dirty="0">
                <a:solidFill>
                  <a:schemeClr val="bg1"/>
                </a:solidFill>
              </a:rPr>
              <a:t> but only clap on the ‘</a:t>
            </a:r>
            <a:r>
              <a:rPr lang="en-US" sz="3600" b="1" dirty="0" err="1">
                <a:solidFill>
                  <a:srgbClr val="FFFF00"/>
                </a:solidFill>
              </a:rPr>
              <a:t>ffee</a:t>
            </a:r>
            <a:r>
              <a:rPr lang="en-US" sz="3600" b="1" dirty="0">
                <a:solidFill>
                  <a:schemeClr val="bg1"/>
                </a:solidFill>
              </a:rPr>
              <a:t>’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84F4D37-59AF-6D4D-AE59-D617CB1D6701}"/>
              </a:ext>
            </a:extLst>
          </p:cNvPr>
          <p:cNvSpPr/>
          <p:nvPr/>
        </p:nvSpPr>
        <p:spPr>
          <a:xfrm>
            <a:off x="287867" y="1468426"/>
            <a:ext cx="609600" cy="947419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Shape, icon&#10;&#10;Description automatically generated">
            <a:extLst>
              <a:ext uri="{FF2B5EF4-FFF2-40B4-BE49-F238E27FC236}">
                <a16:creationId xmlns:a16="http://schemas.microsoft.com/office/drawing/2014/main" id="{AE82C768-17DB-9A45-ACF0-9C8396F17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7988" y="1494486"/>
            <a:ext cx="604858" cy="947419"/>
          </a:xfrm>
          <a:prstGeom prst="rect">
            <a:avLst/>
          </a:prstGeom>
        </p:spPr>
      </p:pic>
      <p:pic>
        <p:nvPicPr>
          <p:cNvPr id="26" name="Picture 25" descr="Shape, icon&#10;&#10;Description automatically generated">
            <a:extLst>
              <a:ext uri="{FF2B5EF4-FFF2-40B4-BE49-F238E27FC236}">
                <a16:creationId xmlns:a16="http://schemas.microsoft.com/office/drawing/2014/main" id="{1A44EF63-F654-2B4B-B9CC-1D27782857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9098" y="1489098"/>
            <a:ext cx="604858" cy="947419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9B91408F-1A31-1F4C-86EC-8EFE4B4552EF}"/>
              </a:ext>
            </a:extLst>
          </p:cNvPr>
          <p:cNvSpPr/>
          <p:nvPr/>
        </p:nvSpPr>
        <p:spPr>
          <a:xfrm>
            <a:off x="10274433" y="1403219"/>
            <a:ext cx="707800" cy="110355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Shape, icon&#10;&#10;Description automatically generated">
            <a:extLst>
              <a:ext uri="{FF2B5EF4-FFF2-40B4-BE49-F238E27FC236}">
                <a16:creationId xmlns:a16="http://schemas.microsoft.com/office/drawing/2014/main" id="{672D536F-25C6-9349-9D62-134FCD95AD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5517" y="2569949"/>
            <a:ext cx="523625" cy="820180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3FB93886-A426-B247-BCE5-CD830D314A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6627" y="2564561"/>
            <a:ext cx="523625" cy="82018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404F075-3069-1040-954F-21A60FF7420A}"/>
              </a:ext>
            </a:extLst>
          </p:cNvPr>
          <p:cNvSpPr txBox="1"/>
          <p:nvPr/>
        </p:nvSpPr>
        <p:spPr>
          <a:xfrm>
            <a:off x="6004407" y="2794423"/>
            <a:ext cx="3879770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- usually looks like:</a:t>
            </a:r>
            <a:endParaRPr lang="en-US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86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5" grpId="0" animBg="1"/>
      <p:bldP spid="6" grpId="0" animBg="1"/>
      <p:bldP spid="20" grpId="0" animBg="1"/>
      <p:bldP spid="21" grpId="0" animBg="1"/>
      <p:bldP spid="22" grpId="0" animBg="1"/>
      <p:bldP spid="24" grpId="0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0C07801-F114-2D40-BC60-3888B7DD6D2A}"/>
              </a:ext>
            </a:extLst>
          </p:cNvPr>
          <p:cNvSpPr txBox="1"/>
          <p:nvPr/>
        </p:nvSpPr>
        <p:spPr>
          <a:xfrm>
            <a:off x="89922" y="4018956"/>
            <a:ext cx="9147181" cy="646331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So, to play a </a:t>
            </a:r>
            <a:r>
              <a:rPr lang="en-US" sz="3600" b="1" dirty="0">
                <a:solidFill>
                  <a:srgbClr val="FFFF00"/>
                </a:solidFill>
              </a:rPr>
              <a:t>quaver rest </a:t>
            </a:r>
            <a:r>
              <a:rPr lang="en-US" sz="3600" b="1" dirty="0">
                <a:solidFill>
                  <a:schemeClr val="bg1"/>
                </a:solidFill>
              </a:rPr>
              <a:t>and </a:t>
            </a:r>
            <a:r>
              <a:rPr lang="en-US" sz="3600" b="1" dirty="0">
                <a:solidFill>
                  <a:srgbClr val="FFFF00"/>
                </a:solidFill>
              </a:rPr>
              <a:t>two semiquavers</a:t>
            </a:r>
            <a:r>
              <a:rPr lang="en-US" sz="3600" b="1" dirty="0">
                <a:solidFill>
                  <a:schemeClr val="bg1"/>
                </a:solidFill>
              </a:rPr>
              <a:t>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8DB339-11DC-FF46-A3ED-759FA4A89CD0}"/>
              </a:ext>
            </a:extLst>
          </p:cNvPr>
          <p:cNvSpPr txBox="1"/>
          <p:nvPr/>
        </p:nvSpPr>
        <p:spPr>
          <a:xfrm>
            <a:off x="5899142" y="2841186"/>
            <a:ext cx="3879770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The drink word is: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5D36DA-9EB5-FD47-AD86-29C1FF051F63}"/>
              </a:ext>
            </a:extLst>
          </p:cNvPr>
          <p:cNvSpPr txBox="1"/>
          <p:nvPr/>
        </p:nvSpPr>
        <p:spPr>
          <a:xfrm>
            <a:off x="2097501" y="456158"/>
            <a:ext cx="7603282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Replace the </a:t>
            </a:r>
            <a:r>
              <a:rPr lang="en-US" sz="3600" b="1" dirty="0">
                <a:solidFill>
                  <a:srgbClr val="FFFF00"/>
                </a:solidFill>
              </a:rPr>
              <a:t>quaver rest </a:t>
            </a:r>
            <a:r>
              <a:rPr lang="en-US" sz="3600" b="1" dirty="0">
                <a:solidFill>
                  <a:schemeClr val="bg1"/>
                </a:solidFill>
              </a:rPr>
              <a:t>with a </a:t>
            </a:r>
            <a:r>
              <a:rPr lang="en-US" sz="3600" b="1" dirty="0">
                <a:solidFill>
                  <a:srgbClr val="FFFF00"/>
                </a:solidFill>
              </a:rPr>
              <a:t>quaver</a:t>
            </a:r>
            <a:r>
              <a:rPr lang="en-US" sz="3600" b="1" dirty="0">
                <a:solidFill>
                  <a:schemeClr val="bg1"/>
                </a:solidFill>
              </a:rPr>
              <a:t>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525862-911E-1241-B0DE-122D29EEFC75}"/>
              </a:ext>
            </a:extLst>
          </p:cNvPr>
          <p:cNvSpPr txBox="1"/>
          <p:nvPr/>
        </p:nvSpPr>
        <p:spPr>
          <a:xfrm>
            <a:off x="10042716" y="2958361"/>
            <a:ext cx="2093685" cy="52322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Blackcurrant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60A65C-88B7-7C41-8FE1-3A19F375521E}"/>
              </a:ext>
            </a:extLst>
          </p:cNvPr>
          <p:cNvSpPr txBox="1"/>
          <p:nvPr/>
        </p:nvSpPr>
        <p:spPr>
          <a:xfrm>
            <a:off x="89922" y="5260015"/>
            <a:ext cx="8219146" cy="1200329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We say </a:t>
            </a:r>
            <a:r>
              <a:rPr lang="en-US" sz="3600" b="1" dirty="0">
                <a:solidFill>
                  <a:srgbClr val="FFFF00"/>
                </a:solidFill>
              </a:rPr>
              <a:t>blackcurrant</a:t>
            </a:r>
            <a:r>
              <a:rPr lang="en-US" sz="3600" b="1" dirty="0">
                <a:solidFill>
                  <a:schemeClr val="bg1"/>
                </a:solidFill>
              </a:rPr>
              <a:t> but only clap on the ‘</a:t>
            </a:r>
            <a:r>
              <a:rPr lang="en-US" sz="3600" b="1" dirty="0">
                <a:solidFill>
                  <a:srgbClr val="FFFF00"/>
                </a:solidFill>
              </a:rPr>
              <a:t>currant</a:t>
            </a:r>
            <a:r>
              <a:rPr lang="en-US" sz="3600" b="1" dirty="0">
                <a:solidFill>
                  <a:schemeClr val="bg1"/>
                </a:solidFill>
              </a:rPr>
              <a:t>’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84F4D37-59AF-6D4D-AE59-D617CB1D6701}"/>
              </a:ext>
            </a:extLst>
          </p:cNvPr>
          <p:cNvSpPr/>
          <p:nvPr/>
        </p:nvSpPr>
        <p:spPr>
          <a:xfrm>
            <a:off x="233886" y="305615"/>
            <a:ext cx="609600" cy="947419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Shape, icon&#10;&#10;Description automatically generated">
            <a:extLst>
              <a:ext uri="{FF2B5EF4-FFF2-40B4-BE49-F238E27FC236}">
                <a16:creationId xmlns:a16="http://schemas.microsoft.com/office/drawing/2014/main" id="{1A44EF63-F654-2B4B-B9CC-1D2778285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7381" y="229755"/>
            <a:ext cx="604858" cy="947419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9B91408F-1A31-1F4C-86EC-8EFE4B4552EF}"/>
              </a:ext>
            </a:extLst>
          </p:cNvPr>
          <p:cNvSpPr/>
          <p:nvPr/>
        </p:nvSpPr>
        <p:spPr>
          <a:xfrm>
            <a:off x="10042716" y="143876"/>
            <a:ext cx="707800" cy="110355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404F075-3069-1040-954F-21A60FF7420A}"/>
              </a:ext>
            </a:extLst>
          </p:cNvPr>
          <p:cNvSpPr txBox="1"/>
          <p:nvPr/>
        </p:nvSpPr>
        <p:spPr>
          <a:xfrm>
            <a:off x="5955404" y="1918235"/>
            <a:ext cx="3879770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- usually looks like: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E814CDF-EB55-C14C-8000-05ED88E47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495" y="510548"/>
            <a:ext cx="349973" cy="630937"/>
          </a:xfrm>
          <a:prstGeom prst="rect">
            <a:avLst/>
          </a:prstGeom>
        </p:spPr>
      </p:pic>
      <p:pic>
        <p:nvPicPr>
          <p:cNvPr id="31" name="Picture 30" descr="A picture containing table&#10;&#10;Description automatically generated">
            <a:extLst>
              <a:ext uri="{FF2B5EF4-FFF2-40B4-BE49-F238E27FC236}">
                <a16:creationId xmlns:a16="http://schemas.microsoft.com/office/drawing/2014/main" id="{C1118DD5-001E-BA43-93B4-4E5CF32D6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503" y="211593"/>
            <a:ext cx="798148" cy="1033965"/>
          </a:xfrm>
          <a:prstGeom prst="rect">
            <a:avLst/>
          </a:prstGeom>
        </p:spPr>
      </p:pic>
      <p:pic>
        <p:nvPicPr>
          <p:cNvPr id="32" name="Picture 31" descr="A picture containing table&#10;&#10;Description automatically generated">
            <a:extLst>
              <a:ext uri="{FF2B5EF4-FFF2-40B4-BE49-F238E27FC236}">
                <a16:creationId xmlns:a16="http://schemas.microsoft.com/office/drawing/2014/main" id="{5F06C665-7A53-3C48-92F8-CE4799FB56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94698" y="143209"/>
            <a:ext cx="798148" cy="1033965"/>
          </a:xfrm>
          <a:prstGeom prst="rect">
            <a:avLst/>
          </a:prstGeom>
        </p:spPr>
      </p:pic>
      <p:pic>
        <p:nvPicPr>
          <p:cNvPr id="33" name="Picture 32" descr="Shape, icon&#10;&#10;Description automatically generated">
            <a:extLst>
              <a:ext uri="{FF2B5EF4-FFF2-40B4-BE49-F238E27FC236}">
                <a16:creationId xmlns:a16="http://schemas.microsoft.com/office/drawing/2014/main" id="{C6DAE2C7-2A9E-B040-81E6-EB76BCC56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196" y="1656006"/>
            <a:ext cx="604858" cy="947419"/>
          </a:xfrm>
          <a:prstGeom prst="rect">
            <a:avLst/>
          </a:prstGeom>
        </p:spPr>
      </p:pic>
      <p:pic>
        <p:nvPicPr>
          <p:cNvPr id="34" name="Picture 33" descr="A picture containing table&#10;&#10;Description automatically generated">
            <a:extLst>
              <a:ext uri="{FF2B5EF4-FFF2-40B4-BE49-F238E27FC236}">
                <a16:creationId xmlns:a16="http://schemas.microsoft.com/office/drawing/2014/main" id="{8B0141F0-21AF-154B-A46A-0E565347C2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3513" y="1603326"/>
            <a:ext cx="798148" cy="1033965"/>
          </a:xfrm>
          <a:prstGeom prst="rect">
            <a:avLst/>
          </a:prstGeom>
        </p:spPr>
      </p:pic>
      <p:pic>
        <p:nvPicPr>
          <p:cNvPr id="35" name="Picture 34" descr="A picture containing table&#10;&#10;Description automatically generated">
            <a:extLst>
              <a:ext uri="{FF2B5EF4-FFF2-40B4-BE49-F238E27FC236}">
                <a16:creationId xmlns:a16="http://schemas.microsoft.com/office/drawing/2014/main" id="{6B7471C7-9145-3946-8F9A-2F3CB5C107A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682"/>
          <a:stretch/>
        </p:blipFill>
        <p:spPr>
          <a:xfrm>
            <a:off x="10328917" y="1721665"/>
            <a:ext cx="1498586" cy="118883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21731E8F-A5D4-3A48-81F9-0C3CD2A9301D}"/>
              </a:ext>
            </a:extLst>
          </p:cNvPr>
          <p:cNvSpPr txBox="1"/>
          <p:nvPr/>
        </p:nvSpPr>
        <p:spPr>
          <a:xfrm>
            <a:off x="9101895" y="5199828"/>
            <a:ext cx="3090105" cy="76944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Blackcurrant</a:t>
            </a:r>
            <a:endParaRPr lang="en-US" sz="4400" b="1" dirty="0">
              <a:solidFill>
                <a:srgbClr val="FFFF00"/>
              </a:solidFill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84EFE573-CBCF-564D-A499-A695193687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9335" y="4336122"/>
            <a:ext cx="391087" cy="705058"/>
          </a:xfrm>
          <a:prstGeom prst="rect">
            <a:avLst/>
          </a:prstGeom>
        </p:spPr>
      </p:pic>
      <p:pic>
        <p:nvPicPr>
          <p:cNvPr id="38" name="Picture 37" descr="A picture containing table&#10;&#10;Description automatically generated">
            <a:extLst>
              <a:ext uri="{FF2B5EF4-FFF2-40B4-BE49-F238E27FC236}">
                <a16:creationId xmlns:a16="http://schemas.microsoft.com/office/drawing/2014/main" id="{886F73D5-76DF-BE4F-A3A7-3B4A4F44F0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7135" y="3981903"/>
            <a:ext cx="934508" cy="1210613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2889AC15-CD5D-964B-A484-390A56A7633A}"/>
              </a:ext>
            </a:extLst>
          </p:cNvPr>
          <p:cNvSpPr/>
          <p:nvPr/>
        </p:nvSpPr>
        <p:spPr>
          <a:xfrm>
            <a:off x="9135761" y="5353268"/>
            <a:ext cx="1278237" cy="499533"/>
          </a:xfrm>
          <a:prstGeom prst="rect">
            <a:avLst/>
          </a:prstGeom>
          <a:solidFill>
            <a:schemeClr val="accent6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130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5" grpId="0" animBg="1"/>
      <p:bldP spid="6" grpId="0" animBg="1"/>
      <p:bldP spid="22" grpId="0" animBg="1"/>
      <p:bldP spid="24" grpId="0" animBg="1"/>
      <p:bldP spid="29" grpId="0" animBg="1"/>
      <p:bldP spid="36" grpId="0" animBg="1"/>
      <p:bldP spid="3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2695</TotalTime>
  <Words>1247</Words>
  <Application>Microsoft Macintosh PowerPoint</Application>
  <PresentationFormat>Widescreen</PresentationFormat>
  <Paragraphs>286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Whale, R (Bradfield - Teacher)</dc:creator>
  <cp:lastModifiedBy>Whale, R (Bradfield - Teacher)</cp:lastModifiedBy>
  <cp:revision>245</cp:revision>
  <dcterms:created xsi:type="dcterms:W3CDTF">2020-08-27T10:33:49Z</dcterms:created>
  <dcterms:modified xsi:type="dcterms:W3CDTF">2020-10-28T22:02:04Z</dcterms:modified>
</cp:coreProperties>
</file>