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13"/>
  </p:handoutMasterIdLst>
  <p:sldIdLst>
    <p:sldId id="256" r:id="rId5"/>
    <p:sldId id="258" r:id="rId6"/>
    <p:sldId id="259" r:id="rId7"/>
    <p:sldId id="260" r:id="rId8"/>
    <p:sldId id="261" r:id="rId9"/>
    <p:sldId id="263" r:id="rId10"/>
    <p:sldId id="267" r:id="rId11"/>
    <p:sldId id="268" r:id="rId12"/>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1B95B8-428F-49C4-B30B-0D4747262BC9}" v="1" dt="2020-09-14T21:04:27.098"/>
    <p1510:client id="{B2A7635B-9F01-D4F4-FDB3-B820E6A7705D}" v="55" dt="2020-09-14T21:03:34.0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Claire (SHS Teacher)" userId="b43d4dde-a3fa-4520-800c-1e912cccc817" providerId="ADAL" clId="{861B95B8-428F-49C4-B30B-0D4747262BC9}"/>
    <pc:docChg chg="custSel delSld modSld">
      <pc:chgData name="JACKSON, Claire (SHS Teacher)" userId="b43d4dde-a3fa-4520-800c-1e912cccc817" providerId="ADAL" clId="{861B95B8-428F-49C4-B30B-0D4747262BC9}" dt="2020-09-14T21:08:36.950" v="30" actId="20577"/>
      <pc:docMkLst>
        <pc:docMk/>
      </pc:docMkLst>
      <pc:sldChg chg="modSp mod">
        <pc:chgData name="JACKSON, Claire (SHS Teacher)" userId="b43d4dde-a3fa-4520-800c-1e912cccc817" providerId="ADAL" clId="{861B95B8-428F-49C4-B30B-0D4747262BC9}" dt="2020-09-14T21:08:36.950" v="30" actId="20577"/>
        <pc:sldMkLst>
          <pc:docMk/>
          <pc:sldMk cId="3952238944" sldId="256"/>
        </pc:sldMkLst>
        <pc:spChg chg="mod">
          <ac:chgData name="JACKSON, Claire (SHS Teacher)" userId="b43d4dde-a3fa-4520-800c-1e912cccc817" providerId="ADAL" clId="{861B95B8-428F-49C4-B30B-0D4747262BC9}" dt="2020-09-14T21:08:36.950" v="30" actId="20577"/>
          <ac:spMkLst>
            <pc:docMk/>
            <pc:sldMk cId="3952238944" sldId="256"/>
            <ac:spMk id="14" creationId="{28316525-3A26-4A35-9981-F46862FD1DA1}"/>
          </ac:spMkLst>
        </pc:spChg>
      </pc:sldChg>
      <pc:sldChg chg="delSp modSp mod">
        <pc:chgData name="JACKSON, Claire (SHS Teacher)" userId="b43d4dde-a3fa-4520-800c-1e912cccc817" providerId="ADAL" clId="{861B95B8-428F-49C4-B30B-0D4747262BC9}" dt="2020-09-14T21:05:08.547" v="9" actId="2711"/>
        <pc:sldMkLst>
          <pc:docMk/>
          <pc:sldMk cId="3561960998" sldId="258"/>
        </pc:sldMkLst>
        <pc:spChg chg="mod">
          <ac:chgData name="JACKSON, Claire (SHS Teacher)" userId="b43d4dde-a3fa-4520-800c-1e912cccc817" providerId="ADAL" clId="{861B95B8-428F-49C4-B30B-0D4747262BC9}" dt="2020-09-14T21:04:27.098" v="2" actId="20578"/>
          <ac:spMkLst>
            <pc:docMk/>
            <pc:sldMk cId="3561960998" sldId="258"/>
            <ac:spMk id="7" creationId="{86CF57A8-B391-4C66-84A5-82CD155C9FAC}"/>
          </ac:spMkLst>
        </pc:spChg>
        <pc:spChg chg="mod">
          <ac:chgData name="JACKSON, Claire (SHS Teacher)" userId="b43d4dde-a3fa-4520-800c-1e912cccc817" providerId="ADAL" clId="{861B95B8-428F-49C4-B30B-0D4747262BC9}" dt="2020-09-14T21:05:08.547" v="9" actId="2711"/>
          <ac:spMkLst>
            <pc:docMk/>
            <pc:sldMk cId="3561960998" sldId="258"/>
            <ac:spMk id="16" creationId="{46A8ADA0-22FB-428A-86EB-F1FB8B5AED4B}"/>
          </ac:spMkLst>
        </pc:spChg>
        <pc:spChg chg="mod">
          <ac:chgData name="JACKSON, Claire (SHS Teacher)" userId="b43d4dde-a3fa-4520-800c-1e912cccc817" providerId="ADAL" clId="{861B95B8-428F-49C4-B30B-0D4747262BC9}" dt="2020-09-14T21:04:56.909" v="8" actId="5793"/>
          <ac:spMkLst>
            <pc:docMk/>
            <pc:sldMk cId="3561960998" sldId="258"/>
            <ac:spMk id="17" creationId="{26217492-D154-4B95-95EC-E8A6AD3D1546}"/>
          </ac:spMkLst>
        </pc:spChg>
        <pc:graphicFrameChg chg="del">
          <ac:chgData name="JACKSON, Claire (SHS Teacher)" userId="b43d4dde-a3fa-4520-800c-1e912cccc817" providerId="ADAL" clId="{861B95B8-428F-49C4-B30B-0D4747262BC9}" dt="2020-09-14T21:04:19.018" v="0" actId="478"/>
          <ac:graphicFrameMkLst>
            <pc:docMk/>
            <pc:sldMk cId="3561960998" sldId="258"/>
            <ac:graphicFrameMk id="3" creationId="{AC61D7D2-80DE-4763-A778-961FC1025FDE}"/>
          </ac:graphicFrameMkLst>
        </pc:graphicFrameChg>
      </pc:sldChg>
      <pc:sldChg chg="del">
        <pc:chgData name="JACKSON, Claire (SHS Teacher)" userId="b43d4dde-a3fa-4520-800c-1e912cccc817" providerId="ADAL" clId="{861B95B8-428F-49C4-B30B-0D4747262BC9}" dt="2020-09-14T21:08:14.101" v="14" actId="47"/>
        <pc:sldMkLst>
          <pc:docMk/>
          <pc:sldMk cId="3594961695" sldId="262"/>
        </pc:sldMkLst>
      </pc:sldChg>
      <pc:sldChg chg="del">
        <pc:chgData name="JACKSON, Claire (SHS Teacher)" userId="b43d4dde-a3fa-4520-800c-1e912cccc817" providerId="ADAL" clId="{861B95B8-428F-49C4-B30B-0D4747262BC9}" dt="2020-09-14T21:07:22.835" v="10" actId="47"/>
        <pc:sldMkLst>
          <pc:docMk/>
          <pc:sldMk cId="406918319" sldId="264"/>
        </pc:sldMkLst>
      </pc:sldChg>
      <pc:sldChg chg="del">
        <pc:chgData name="JACKSON, Claire (SHS Teacher)" userId="b43d4dde-a3fa-4520-800c-1e912cccc817" providerId="ADAL" clId="{861B95B8-428F-49C4-B30B-0D4747262BC9}" dt="2020-09-14T21:07:31.610" v="12" actId="47"/>
        <pc:sldMkLst>
          <pc:docMk/>
          <pc:sldMk cId="3245753063" sldId="265"/>
        </pc:sldMkLst>
      </pc:sldChg>
      <pc:sldChg chg="del">
        <pc:chgData name="JACKSON, Claire (SHS Teacher)" userId="b43d4dde-a3fa-4520-800c-1e912cccc817" providerId="ADAL" clId="{861B95B8-428F-49C4-B30B-0D4747262BC9}" dt="2020-09-14T21:07:28.824" v="11" actId="47"/>
        <pc:sldMkLst>
          <pc:docMk/>
          <pc:sldMk cId="229462697" sldId="266"/>
        </pc:sldMkLst>
      </pc:sldChg>
      <pc:sldChg chg="del">
        <pc:chgData name="JACKSON, Claire (SHS Teacher)" userId="b43d4dde-a3fa-4520-800c-1e912cccc817" providerId="ADAL" clId="{861B95B8-428F-49C4-B30B-0D4747262BC9}" dt="2020-09-14T21:07:37.066" v="13" actId="47"/>
        <pc:sldMkLst>
          <pc:docMk/>
          <pc:sldMk cId="3390310252" sldId="269"/>
        </pc:sldMkLst>
      </pc:sldChg>
    </pc:docChg>
  </pc:docChgLst>
  <pc:docChgLst>
    <pc:chgData name="JACKSON, Claire (SHS Teacher)" userId="b43d4dde-a3fa-4520-800c-1e912cccc817" providerId="ADAL" clId="{CC0C0F9C-E227-4A31-A5A8-4B787D18C102}"/>
    <pc:docChg chg="undo custSel addSld modSld sldOrd">
      <pc:chgData name="JACKSON, Claire (SHS Teacher)" userId="b43d4dde-a3fa-4520-800c-1e912cccc817" providerId="ADAL" clId="{CC0C0F9C-E227-4A31-A5A8-4B787D18C102}" dt="2020-09-07T21:51:10.633" v="815" actId="11"/>
      <pc:docMkLst>
        <pc:docMk/>
      </pc:docMkLst>
      <pc:sldChg chg="modSp mod">
        <pc:chgData name="JACKSON, Claire (SHS Teacher)" userId="b43d4dde-a3fa-4520-800c-1e912cccc817" providerId="ADAL" clId="{CC0C0F9C-E227-4A31-A5A8-4B787D18C102}" dt="2020-09-07T21:41:22.394" v="591" actId="403"/>
        <pc:sldMkLst>
          <pc:docMk/>
          <pc:sldMk cId="3952238944" sldId="256"/>
        </pc:sldMkLst>
        <pc:spChg chg="mod">
          <ac:chgData name="JACKSON, Claire (SHS Teacher)" userId="b43d4dde-a3fa-4520-800c-1e912cccc817" providerId="ADAL" clId="{CC0C0F9C-E227-4A31-A5A8-4B787D18C102}" dt="2020-09-07T21:41:22.394" v="591" actId="403"/>
          <ac:spMkLst>
            <pc:docMk/>
            <pc:sldMk cId="3952238944" sldId="256"/>
            <ac:spMk id="14" creationId="{28316525-3A26-4A35-9981-F46862FD1DA1}"/>
          </ac:spMkLst>
        </pc:spChg>
      </pc:sldChg>
      <pc:sldChg chg="modSp mod">
        <pc:chgData name="JACKSON, Claire (SHS Teacher)" userId="b43d4dde-a3fa-4520-800c-1e912cccc817" providerId="ADAL" clId="{CC0C0F9C-E227-4A31-A5A8-4B787D18C102}" dt="2020-09-07T21:31:14.909" v="372" actId="20577"/>
        <pc:sldMkLst>
          <pc:docMk/>
          <pc:sldMk cId="3561960998" sldId="258"/>
        </pc:sldMkLst>
        <pc:spChg chg="mod">
          <ac:chgData name="JACKSON, Claire (SHS Teacher)" userId="b43d4dde-a3fa-4520-800c-1e912cccc817" providerId="ADAL" clId="{CC0C0F9C-E227-4A31-A5A8-4B787D18C102}" dt="2020-09-07T21:30:20.490" v="300" actId="14100"/>
          <ac:spMkLst>
            <pc:docMk/>
            <pc:sldMk cId="3561960998" sldId="258"/>
            <ac:spMk id="4" creationId="{5D6BFB02-8B24-4299-A54E-BD71FE385054}"/>
          </ac:spMkLst>
        </pc:spChg>
        <pc:spChg chg="mod">
          <ac:chgData name="JACKSON, Claire (SHS Teacher)" userId="b43d4dde-a3fa-4520-800c-1e912cccc817" providerId="ADAL" clId="{CC0C0F9C-E227-4A31-A5A8-4B787D18C102}" dt="2020-09-07T21:29:44.811" v="292" actId="121"/>
          <ac:spMkLst>
            <pc:docMk/>
            <pc:sldMk cId="3561960998" sldId="258"/>
            <ac:spMk id="5" creationId="{0035B84C-7927-4B90-828D-CE946005C21C}"/>
          </ac:spMkLst>
        </pc:spChg>
        <pc:spChg chg="mod">
          <ac:chgData name="JACKSON, Claire (SHS Teacher)" userId="b43d4dde-a3fa-4520-800c-1e912cccc817" providerId="ADAL" clId="{CC0C0F9C-E227-4A31-A5A8-4B787D18C102}" dt="2020-09-07T21:31:14.909" v="372" actId="20577"/>
          <ac:spMkLst>
            <pc:docMk/>
            <pc:sldMk cId="3561960998" sldId="258"/>
            <ac:spMk id="16" creationId="{46A8ADA0-22FB-428A-86EB-F1FB8B5AED4B}"/>
          </ac:spMkLst>
        </pc:spChg>
        <pc:spChg chg="mod">
          <ac:chgData name="JACKSON, Claire (SHS Teacher)" userId="b43d4dde-a3fa-4520-800c-1e912cccc817" providerId="ADAL" clId="{CC0C0F9C-E227-4A31-A5A8-4B787D18C102}" dt="2020-09-07T21:30:52.717" v="305" actId="20577"/>
          <ac:spMkLst>
            <pc:docMk/>
            <pc:sldMk cId="3561960998" sldId="258"/>
            <ac:spMk id="17" creationId="{26217492-D154-4B95-95EC-E8A6AD3D1546}"/>
          </ac:spMkLst>
        </pc:spChg>
        <pc:graphicFrameChg chg="mod modGraphic">
          <ac:chgData name="JACKSON, Claire (SHS Teacher)" userId="b43d4dde-a3fa-4520-800c-1e912cccc817" providerId="ADAL" clId="{CC0C0F9C-E227-4A31-A5A8-4B787D18C102}" dt="2020-09-07T21:30:43.651" v="303" actId="1076"/>
          <ac:graphicFrameMkLst>
            <pc:docMk/>
            <pc:sldMk cId="3561960998" sldId="258"/>
            <ac:graphicFrameMk id="20" creationId="{F741B7A7-D3B4-4C96-B390-545956D1BA39}"/>
          </ac:graphicFrameMkLst>
        </pc:graphicFrameChg>
      </pc:sldChg>
      <pc:sldChg chg="modSp mod">
        <pc:chgData name="JACKSON, Claire (SHS Teacher)" userId="b43d4dde-a3fa-4520-800c-1e912cccc817" providerId="ADAL" clId="{CC0C0F9C-E227-4A31-A5A8-4B787D18C102}" dt="2020-09-07T21:50:32.486" v="810" actId="403"/>
        <pc:sldMkLst>
          <pc:docMk/>
          <pc:sldMk cId="1137289385" sldId="259"/>
        </pc:sldMkLst>
        <pc:spChg chg="mod">
          <ac:chgData name="JACKSON, Claire (SHS Teacher)" userId="b43d4dde-a3fa-4520-800c-1e912cccc817" providerId="ADAL" clId="{CC0C0F9C-E227-4A31-A5A8-4B787D18C102}" dt="2020-09-07T21:50:32.486" v="810" actId="403"/>
          <ac:spMkLst>
            <pc:docMk/>
            <pc:sldMk cId="1137289385" sldId="259"/>
            <ac:spMk id="4" creationId="{E096F1BA-9079-4EAC-89B1-824A768B1F6F}"/>
          </ac:spMkLst>
        </pc:spChg>
      </pc:sldChg>
      <pc:sldChg chg="addSp modSp mod">
        <pc:chgData name="JACKSON, Claire (SHS Teacher)" userId="b43d4dde-a3fa-4520-800c-1e912cccc817" providerId="ADAL" clId="{CC0C0F9C-E227-4A31-A5A8-4B787D18C102}" dt="2020-09-07T21:19:33.402" v="90" actId="1076"/>
        <pc:sldMkLst>
          <pc:docMk/>
          <pc:sldMk cId="1064273255" sldId="260"/>
        </pc:sldMkLst>
        <pc:spChg chg="mod">
          <ac:chgData name="JACKSON, Claire (SHS Teacher)" userId="b43d4dde-a3fa-4520-800c-1e912cccc817" providerId="ADAL" clId="{CC0C0F9C-E227-4A31-A5A8-4B787D18C102}" dt="2020-09-07T21:19:11.313" v="86" actId="1076"/>
          <ac:spMkLst>
            <pc:docMk/>
            <pc:sldMk cId="1064273255" sldId="260"/>
            <ac:spMk id="2" creationId="{839B3D74-61FF-4902-AE37-29BE4A60B320}"/>
          </ac:spMkLst>
        </pc:spChg>
        <pc:spChg chg="mod">
          <ac:chgData name="JACKSON, Claire (SHS Teacher)" userId="b43d4dde-a3fa-4520-800c-1e912cccc817" providerId="ADAL" clId="{CC0C0F9C-E227-4A31-A5A8-4B787D18C102}" dt="2020-09-07T21:19:17.322" v="87" actId="1076"/>
          <ac:spMkLst>
            <pc:docMk/>
            <pc:sldMk cId="1064273255" sldId="260"/>
            <ac:spMk id="4" creationId="{460FB7A3-091E-4420-AC71-EE579827C641}"/>
          </ac:spMkLst>
        </pc:spChg>
        <pc:spChg chg="mod">
          <ac:chgData name="JACKSON, Claire (SHS Teacher)" userId="b43d4dde-a3fa-4520-800c-1e912cccc817" providerId="ADAL" clId="{CC0C0F9C-E227-4A31-A5A8-4B787D18C102}" dt="2020-09-07T21:18:33.770" v="78" actId="1076"/>
          <ac:spMkLst>
            <pc:docMk/>
            <pc:sldMk cId="1064273255" sldId="260"/>
            <ac:spMk id="6" creationId="{434C1C19-45D5-4B83-8B79-6F36DB67DB20}"/>
          </ac:spMkLst>
        </pc:spChg>
        <pc:spChg chg="mod">
          <ac:chgData name="JACKSON, Claire (SHS Teacher)" userId="b43d4dde-a3fa-4520-800c-1e912cccc817" providerId="ADAL" clId="{CC0C0F9C-E227-4A31-A5A8-4B787D18C102}" dt="2020-09-07T21:18:37.033" v="79" actId="1076"/>
          <ac:spMkLst>
            <pc:docMk/>
            <pc:sldMk cId="1064273255" sldId="260"/>
            <ac:spMk id="8" creationId="{EE2A8294-21AB-4607-923E-195D69EF1BA8}"/>
          </ac:spMkLst>
        </pc:spChg>
        <pc:spChg chg="add mod">
          <ac:chgData name="JACKSON, Claire (SHS Teacher)" userId="b43d4dde-a3fa-4520-800c-1e912cccc817" providerId="ADAL" clId="{CC0C0F9C-E227-4A31-A5A8-4B787D18C102}" dt="2020-09-07T21:19:01.874" v="84" actId="1076"/>
          <ac:spMkLst>
            <pc:docMk/>
            <pc:sldMk cId="1064273255" sldId="260"/>
            <ac:spMk id="9" creationId="{1B318705-0E0F-48BC-8495-B910702DB786}"/>
          </ac:spMkLst>
        </pc:spChg>
        <pc:spChg chg="add mod">
          <ac:chgData name="JACKSON, Claire (SHS Teacher)" userId="b43d4dde-a3fa-4520-800c-1e912cccc817" providerId="ADAL" clId="{CC0C0F9C-E227-4A31-A5A8-4B787D18C102}" dt="2020-09-07T21:19:05.530" v="85" actId="1076"/>
          <ac:spMkLst>
            <pc:docMk/>
            <pc:sldMk cId="1064273255" sldId="260"/>
            <ac:spMk id="10" creationId="{C637D526-02EF-49EF-91EB-39ABF98BB2A6}"/>
          </ac:spMkLst>
        </pc:spChg>
        <pc:picChg chg="add mod">
          <ac:chgData name="JACKSON, Claire (SHS Teacher)" userId="b43d4dde-a3fa-4520-800c-1e912cccc817" providerId="ADAL" clId="{CC0C0F9C-E227-4A31-A5A8-4B787D18C102}" dt="2020-09-07T21:19:30.818" v="89" actId="1076"/>
          <ac:picMkLst>
            <pc:docMk/>
            <pc:sldMk cId="1064273255" sldId="260"/>
            <ac:picMk id="12" creationId="{A4D720F3-4181-40E7-8CB8-593B2FD7819C}"/>
          </ac:picMkLst>
        </pc:picChg>
        <pc:picChg chg="add mod">
          <ac:chgData name="JACKSON, Claire (SHS Teacher)" userId="b43d4dde-a3fa-4520-800c-1e912cccc817" providerId="ADAL" clId="{CC0C0F9C-E227-4A31-A5A8-4B787D18C102}" dt="2020-09-07T21:19:33.402" v="90" actId="1076"/>
          <ac:picMkLst>
            <pc:docMk/>
            <pc:sldMk cId="1064273255" sldId="260"/>
            <ac:picMk id="14" creationId="{2136878D-5D0C-40E8-81EC-4AC6FE9836B4}"/>
          </ac:picMkLst>
        </pc:picChg>
        <pc:picChg chg="add mod">
          <ac:chgData name="JACKSON, Claire (SHS Teacher)" userId="b43d4dde-a3fa-4520-800c-1e912cccc817" providerId="ADAL" clId="{CC0C0F9C-E227-4A31-A5A8-4B787D18C102}" dt="2020-09-07T21:19:27.986" v="88" actId="1076"/>
          <ac:picMkLst>
            <pc:docMk/>
            <pc:sldMk cId="1064273255" sldId="260"/>
            <ac:picMk id="16" creationId="{BF297C14-52FC-4656-BE6F-056C1019888C}"/>
          </ac:picMkLst>
        </pc:picChg>
      </pc:sldChg>
      <pc:sldChg chg="modSp mod">
        <pc:chgData name="JACKSON, Claire (SHS Teacher)" userId="b43d4dde-a3fa-4520-800c-1e912cccc817" providerId="ADAL" clId="{CC0C0F9C-E227-4A31-A5A8-4B787D18C102}" dt="2020-09-07T21:43:54.915" v="662" actId="20577"/>
        <pc:sldMkLst>
          <pc:docMk/>
          <pc:sldMk cId="1193070468" sldId="261"/>
        </pc:sldMkLst>
        <pc:graphicFrameChg chg="mod modGraphic">
          <ac:chgData name="JACKSON, Claire (SHS Teacher)" userId="b43d4dde-a3fa-4520-800c-1e912cccc817" providerId="ADAL" clId="{CC0C0F9C-E227-4A31-A5A8-4B787D18C102}" dt="2020-09-07T21:43:54.915" v="662" actId="20577"/>
          <ac:graphicFrameMkLst>
            <pc:docMk/>
            <pc:sldMk cId="1193070468" sldId="261"/>
            <ac:graphicFrameMk id="2" creationId="{4381BF8A-FEB6-400B-A179-E2B0CA013C5D}"/>
          </ac:graphicFrameMkLst>
        </pc:graphicFrameChg>
      </pc:sldChg>
      <pc:sldChg chg="modSp new mod">
        <pc:chgData name="JACKSON, Claire (SHS Teacher)" userId="b43d4dde-a3fa-4520-800c-1e912cccc817" providerId="ADAL" clId="{CC0C0F9C-E227-4A31-A5A8-4B787D18C102}" dt="2020-09-07T21:51:10.633" v="815" actId="11"/>
        <pc:sldMkLst>
          <pc:docMk/>
          <pc:sldMk cId="3594961695" sldId="262"/>
        </pc:sldMkLst>
        <pc:spChg chg="mod">
          <ac:chgData name="JACKSON, Claire (SHS Teacher)" userId="b43d4dde-a3fa-4520-800c-1e912cccc817" providerId="ADAL" clId="{CC0C0F9C-E227-4A31-A5A8-4B787D18C102}" dt="2020-09-07T21:42:13.083" v="596" actId="27636"/>
          <ac:spMkLst>
            <pc:docMk/>
            <pc:sldMk cId="3594961695" sldId="262"/>
            <ac:spMk id="2" creationId="{20501F25-27C8-4B8A-86E9-3DCBA90080FE}"/>
          </ac:spMkLst>
        </pc:spChg>
        <pc:spChg chg="mod">
          <ac:chgData name="JACKSON, Claire (SHS Teacher)" userId="b43d4dde-a3fa-4520-800c-1e912cccc817" providerId="ADAL" clId="{CC0C0F9C-E227-4A31-A5A8-4B787D18C102}" dt="2020-09-07T21:51:10.633" v="815" actId="11"/>
          <ac:spMkLst>
            <pc:docMk/>
            <pc:sldMk cId="3594961695" sldId="262"/>
            <ac:spMk id="3" creationId="{54D3237F-0636-44BD-BFD5-7C21931A8F08}"/>
          </ac:spMkLst>
        </pc:spChg>
      </pc:sldChg>
      <pc:sldChg chg="addSp new mod">
        <pc:chgData name="JACKSON, Claire (SHS Teacher)" userId="b43d4dde-a3fa-4520-800c-1e912cccc817" providerId="ADAL" clId="{CC0C0F9C-E227-4A31-A5A8-4B787D18C102}" dt="2020-09-07T21:47:28.793" v="738" actId="22"/>
        <pc:sldMkLst>
          <pc:docMk/>
          <pc:sldMk cId="2786840540" sldId="263"/>
        </pc:sldMkLst>
        <pc:picChg chg="add">
          <ac:chgData name="JACKSON, Claire (SHS Teacher)" userId="b43d4dde-a3fa-4520-800c-1e912cccc817" providerId="ADAL" clId="{CC0C0F9C-E227-4A31-A5A8-4B787D18C102}" dt="2020-09-07T21:47:28.793" v="738" actId="22"/>
          <ac:picMkLst>
            <pc:docMk/>
            <pc:sldMk cId="2786840540" sldId="263"/>
            <ac:picMk id="3" creationId="{E74E88F5-2043-4AB9-AC2D-46285B3B96DF}"/>
          </ac:picMkLst>
        </pc:picChg>
      </pc:sldChg>
      <pc:sldChg chg="add ord">
        <pc:chgData name="JACKSON, Claire (SHS Teacher)" userId="b43d4dde-a3fa-4520-800c-1e912cccc817" providerId="ADAL" clId="{CC0C0F9C-E227-4A31-A5A8-4B787D18C102}" dt="2020-09-07T21:50:02.949" v="802"/>
        <pc:sldMkLst>
          <pc:docMk/>
          <pc:sldMk cId="406918319" sldId="264"/>
        </pc:sldMkLst>
      </pc:sldChg>
    </pc:docChg>
  </pc:docChgLst>
  <pc:docChgLst>
    <pc:chgData name="JACKSON, Claire (SHS Teacher)" userId="S::cjackson26@stocksbridgehigh.sheffield.sch.uk::b43d4dde-a3fa-4520-800c-1e912cccc817" providerId="AD" clId="Web-{B2A7635B-9F01-D4F4-FDB3-B820E6A7705D}"/>
    <pc:docChg chg="modSld">
      <pc:chgData name="JACKSON, Claire (SHS Teacher)" userId="S::cjackson26@stocksbridgehigh.sheffield.sch.uk::b43d4dde-a3fa-4520-800c-1e912cccc817" providerId="AD" clId="Web-{B2A7635B-9F01-D4F4-FDB3-B820E6A7705D}" dt="2020-09-14T21:03:34.016" v="54"/>
      <pc:docMkLst>
        <pc:docMk/>
      </pc:docMkLst>
      <pc:sldChg chg="addSp modSp">
        <pc:chgData name="JACKSON, Claire (SHS Teacher)" userId="S::cjackson26@stocksbridgehigh.sheffield.sch.uk::b43d4dde-a3fa-4520-800c-1e912cccc817" providerId="AD" clId="Web-{B2A7635B-9F01-D4F4-FDB3-B820E6A7705D}" dt="2020-09-14T21:03:34.016" v="54"/>
        <pc:sldMkLst>
          <pc:docMk/>
          <pc:sldMk cId="3561960998" sldId="258"/>
        </pc:sldMkLst>
        <pc:spChg chg="add mod">
          <ac:chgData name="JACKSON, Claire (SHS Teacher)" userId="S::cjackson26@stocksbridgehigh.sheffield.sch.uk::b43d4dde-a3fa-4520-800c-1e912cccc817" providerId="AD" clId="Web-{B2A7635B-9F01-D4F4-FDB3-B820E6A7705D}" dt="2020-09-14T21:03:34.016" v="54"/>
          <ac:spMkLst>
            <pc:docMk/>
            <pc:sldMk cId="3561960998" sldId="258"/>
            <ac:spMk id="7" creationId="{86CF57A8-B391-4C66-84A5-82CD155C9FAC}"/>
          </ac:spMkLst>
        </pc:spChg>
        <pc:spChg chg="mod">
          <ac:chgData name="JACKSON, Claire (SHS Teacher)" userId="S::cjackson26@stocksbridgehigh.sheffield.sch.uk::b43d4dde-a3fa-4520-800c-1e912cccc817" providerId="AD" clId="Web-{B2A7635B-9F01-D4F4-FDB3-B820E6A7705D}" dt="2020-09-14T21:02:56.594" v="43" actId="20577"/>
          <ac:spMkLst>
            <pc:docMk/>
            <pc:sldMk cId="3561960998" sldId="258"/>
            <ac:spMk id="16" creationId="{46A8ADA0-22FB-428A-86EB-F1FB8B5AED4B}"/>
          </ac:spMkLst>
        </pc:spChg>
        <pc:spChg chg="mod">
          <ac:chgData name="JACKSON, Claire (SHS Teacher)" userId="S::cjackson26@stocksbridgehigh.sheffield.sch.uk::b43d4dde-a3fa-4520-800c-1e912cccc817" providerId="AD" clId="Web-{B2A7635B-9F01-D4F4-FDB3-B820E6A7705D}" dt="2020-09-14T21:03:33.797" v="50" actId="20577"/>
          <ac:spMkLst>
            <pc:docMk/>
            <pc:sldMk cId="3561960998" sldId="258"/>
            <ac:spMk id="17" creationId="{26217492-D154-4B95-95EC-E8A6AD3D1546}"/>
          </ac:spMkLst>
        </pc:spChg>
        <pc:graphicFrameChg chg="add mod">
          <ac:chgData name="JACKSON, Claire (SHS Teacher)" userId="S::cjackson26@stocksbridgehigh.sheffield.sch.uk::b43d4dde-a3fa-4520-800c-1e912cccc817" providerId="AD" clId="Web-{B2A7635B-9F01-D4F4-FDB3-B820E6A7705D}" dt="2020-09-14T21:03:33.985" v="52"/>
          <ac:graphicFrameMkLst>
            <pc:docMk/>
            <pc:sldMk cId="3561960998" sldId="258"/>
            <ac:graphicFrameMk id="3" creationId="{AC61D7D2-80DE-4763-A778-961FC1025FDE}"/>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946400" cy="49529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2"/>
            <a:ext cx="2946400" cy="495299"/>
          </a:xfrm>
          <a:prstGeom prst="rect">
            <a:avLst/>
          </a:prstGeom>
        </p:spPr>
        <p:txBody>
          <a:bodyPr vert="horz" lIns="91440" tIns="45720" rIns="91440" bIns="45720" rtlCol="0"/>
          <a:lstStyle>
            <a:lvl1pPr algn="r">
              <a:defRPr sz="1200"/>
            </a:lvl1pPr>
          </a:lstStyle>
          <a:p>
            <a:fld id="{B04655D3-B665-4045-B1E2-B735B92E7C41}" type="datetimeFigureOut">
              <a:rPr lang="en-GB" smtClean="0"/>
              <a:t>18/09/2020</a:t>
            </a:fld>
            <a:endParaRPr lang="en-GB"/>
          </a:p>
        </p:txBody>
      </p:sp>
      <p:sp>
        <p:nvSpPr>
          <p:cNvPr id="4" name="Footer Placeholder 3"/>
          <p:cNvSpPr>
            <a:spLocks noGrp="1"/>
          </p:cNvSpPr>
          <p:nvPr>
            <p:ph type="ftr" sz="quarter" idx="2"/>
          </p:nvPr>
        </p:nvSpPr>
        <p:spPr>
          <a:xfrm>
            <a:off x="1" y="9377366"/>
            <a:ext cx="2946400" cy="495299"/>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6"/>
            <a:ext cx="2946400" cy="495299"/>
          </a:xfrm>
          <a:prstGeom prst="rect">
            <a:avLst/>
          </a:prstGeom>
        </p:spPr>
        <p:txBody>
          <a:bodyPr vert="horz" lIns="91440" tIns="45720" rIns="91440" bIns="45720" rtlCol="0" anchor="b"/>
          <a:lstStyle>
            <a:lvl1pPr algn="r">
              <a:defRPr sz="1200"/>
            </a:lvl1pPr>
          </a:lstStyle>
          <a:p>
            <a:fld id="{C3D38B98-5385-442C-B241-A85D322D7B87}" type="slidenum">
              <a:rPr lang="en-GB" smtClean="0"/>
              <a:t>‹#›</a:t>
            </a:fld>
            <a:endParaRPr lang="en-GB"/>
          </a:p>
        </p:txBody>
      </p:sp>
    </p:spTree>
    <p:extLst>
      <p:ext uri="{BB962C8B-B14F-4D97-AF65-F5344CB8AC3E}">
        <p14:creationId xmlns:p14="http://schemas.microsoft.com/office/powerpoint/2010/main" val="22370034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D261-E666-4EE6-86E3-9C5F9141FA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F4690F-991B-4372-AB20-9BC3FEFA6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FDD1181-52AF-4826-8C07-95B937DA8988}"/>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5" name="Footer Placeholder 4">
            <a:extLst>
              <a:ext uri="{FF2B5EF4-FFF2-40B4-BE49-F238E27FC236}">
                <a16:creationId xmlns:a16="http://schemas.microsoft.com/office/drawing/2014/main" id="{89A30D8F-AED6-47FC-9328-6B75595122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F84AC8-96D1-4D60-8B78-DE344ADE5BF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914483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29A5-BC4A-4995-974F-2F15D682EB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2C8593-DADA-4C65-ACEC-EAD77801F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8E5C1D-B82B-4742-B8EE-4340A01CDFA4}"/>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5" name="Footer Placeholder 4">
            <a:extLst>
              <a:ext uri="{FF2B5EF4-FFF2-40B4-BE49-F238E27FC236}">
                <a16:creationId xmlns:a16="http://schemas.microsoft.com/office/drawing/2014/main" id="{6E318463-AF8A-4339-90B2-F12825CC3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5C7B2D-2EE4-4881-8A56-B14F51AB7FC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20193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AA3226-DBB6-400C-AC37-E04980DC39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C25A59-9BE4-4112-913D-5843505B7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2FB2D5-D2B6-40CC-9EFF-26BC43225268}"/>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5" name="Footer Placeholder 4">
            <a:extLst>
              <a:ext uri="{FF2B5EF4-FFF2-40B4-BE49-F238E27FC236}">
                <a16:creationId xmlns:a16="http://schemas.microsoft.com/office/drawing/2014/main" id="{B439E981-834E-4F98-B643-D0BC28F3B6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A50B99-4C7D-43BD-AB9C-DA554DCF600A}"/>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28533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C639B-330E-4525-AF42-34D675D361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B7CD82-12B5-4AA6-922B-59AA173935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D3C471-5543-42FE-B5B7-7F7425A84873}"/>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5" name="Footer Placeholder 4">
            <a:extLst>
              <a:ext uri="{FF2B5EF4-FFF2-40B4-BE49-F238E27FC236}">
                <a16:creationId xmlns:a16="http://schemas.microsoft.com/office/drawing/2014/main" id="{E43E0B3C-3739-4D19-9134-CB81BD98B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FFA65B-A852-4CC9-B168-8683C96C787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493705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38320-7793-418E-ADC9-F2774DE625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5BA509-2D1D-4615-92AB-80607CA783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6F5C0F-E495-4222-BE43-9C9F092EDA6D}"/>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5" name="Footer Placeholder 4">
            <a:extLst>
              <a:ext uri="{FF2B5EF4-FFF2-40B4-BE49-F238E27FC236}">
                <a16:creationId xmlns:a16="http://schemas.microsoft.com/office/drawing/2014/main" id="{ED5722FC-AC55-45A0-9FC4-4FDAC6A93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9A4AAE-23F6-4B87-B51D-36FA0FB099D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61271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F2B74-D6A6-45F7-8B24-E21C02DFC5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A4309F-BA25-4F0B-B81B-A3EACF4282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1406C24-8494-40CC-BD92-6446886EB0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6BCF5-6BE3-42AB-BB74-0B9F46B7E23B}"/>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6" name="Footer Placeholder 5">
            <a:extLst>
              <a:ext uri="{FF2B5EF4-FFF2-40B4-BE49-F238E27FC236}">
                <a16:creationId xmlns:a16="http://schemas.microsoft.com/office/drawing/2014/main" id="{47C9F073-C01B-4E09-A438-2EEC4E52B6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34AC78-B6A6-4C31-8C36-CF452C403813}"/>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69081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5FBEA-1EF0-4D99-8ACB-AE2FF30352F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2FD992-4FD3-45F2-8737-3E6A2896D2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900215-9425-4482-A98A-395BB9C0D1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B029D9-54FC-4222-A55C-44142BE8B0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937A7D-5E9F-4BBE-A554-5EAFB9C88F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A764F4C-37F4-4529-8BAC-6D809DBDD150}"/>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8" name="Footer Placeholder 7">
            <a:extLst>
              <a:ext uri="{FF2B5EF4-FFF2-40B4-BE49-F238E27FC236}">
                <a16:creationId xmlns:a16="http://schemas.microsoft.com/office/drawing/2014/main" id="{690973BA-ADD8-4FD6-988B-D1B3CC44ED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97EFF0-119D-4570-9DD6-E3A2AF58D410}"/>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9079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30D19-FF68-479F-A5AE-42E4C01171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6CB0761-5021-4933-8FE3-9D699E937AF5}"/>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4" name="Footer Placeholder 3">
            <a:extLst>
              <a:ext uri="{FF2B5EF4-FFF2-40B4-BE49-F238E27FC236}">
                <a16:creationId xmlns:a16="http://schemas.microsoft.com/office/drawing/2014/main" id="{681AC6E7-D9EA-4DE8-9EE5-B2FCA770D9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F1BA0D2-3EA4-47AB-9769-C666C6BD6FD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48041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A754F-9BC9-40E4-9FE6-FD88667F0A72}"/>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3" name="Footer Placeholder 2">
            <a:extLst>
              <a:ext uri="{FF2B5EF4-FFF2-40B4-BE49-F238E27FC236}">
                <a16:creationId xmlns:a16="http://schemas.microsoft.com/office/drawing/2014/main" id="{8868BBDC-1DF3-43E9-8A9D-B309BE6E737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5D5439-9101-45B9-8258-C9F5C4463E97}"/>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7740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92791-6CB1-4817-8D2C-90C030BD0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CB460A-FA29-47FC-90FE-8FF2054D6B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361C32-6EB9-42E8-8F76-A1E5D4BAE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408C48-598A-41E1-A009-EECD8A168B6B}"/>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6" name="Footer Placeholder 5">
            <a:extLst>
              <a:ext uri="{FF2B5EF4-FFF2-40B4-BE49-F238E27FC236}">
                <a16:creationId xmlns:a16="http://schemas.microsoft.com/office/drawing/2014/main" id="{D82735D9-39B0-49AD-81FC-04315E5AC0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3766BB-82E1-4871-988C-107A858580E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53571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62D5-07E9-48E9-8531-E9469ED5D4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27E3D-A716-4826-8E55-333E33CF08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1BAA29-A613-430D-A569-ED67C21094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0CBA-4206-4FF3-A737-1F6F98F06F8A}"/>
              </a:ext>
            </a:extLst>
          </p:cNvPr>
          <p:cNvSpPr>
            <a:spLocks noGrp="1"/>
          </p:cNvSpPr>
          <p:nvPr>
            <p:ph type="dt" sz="half" idx="10"/>
          </p:nvPr>
        </p:nvSpPr>
        <p:spPr/>
        <p:txBody>
          <a:bodyPr/>
          <a:lstStyle/>
          <a:p>
            <a:fld id="{C16931F5-C88B-4494-B599-1C805344F6BF}" type="datetimeFigureOut">
              <a:rPr lang="en-GB" smtClean="0"/>
              <a:t>18/09/2020</a:t>
            </a:fld>
            <a:endParaRPr lang="en-GB"/>
          </a:p>
        </p:txBody>
      </p:sp>
      <p:sp>
        <p:nvSpPr>
          <p:cNvPr id="6" name="Footer Placeholder 5">
            <a:extLst>
              <a:ext uri="{FF2B5EF4-FFF2-40B4-BE49-F238E27FC236}">
                <a16:creationId xmlns:a16="http://schemas.microsoft.com/office/drawing/2014/main" id="{02152AD8-7721-46A1-A121-DAA1383680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D8CEC9-EFBE-45B7-BBE2-C6D0EB6A0BF6}"/>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421054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2B0D5F-5CD3-4A57-AD15-B0E2A9DDB6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E48FFA-C2FF-4932-9317-136BD9564A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1B99D-AF14-4E0F-8B07-1FC8FBEF08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931F5-C88B-4494-B599-1C805344F6BF}" type="datetimeFigureOut">
              <a:rPr lang="en-GB" smtClean="0"/>
              <a:t>18/09/2020</a:t>
            </a:fld>
            <a:endParaRPr lang="en-GB"/>
          </a:p>
        </p:txBody>
      </p:sp>
      <p:sp>
        <p:nvSpPr>
          <p:cNvPr id="5" name="Footer Placeholder 4">
            <a:extLst>
              <a:ext uri="{FF2B5EF4-FFF2-40B4-BE49-F238E27FC236}">
                <a16:creationId xmlns:a16="http://schemas.microsoft.com/office/drawing/2014/main" id="{9B83FB4E-69D7-49D5-9734-B67EC459E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712E8D-99E7-4A14-87B5-722A87935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E7EED-C459-43A4-BD1C-6D8D68E57EDF}" type="slidenum">
              <a:rPr lang="en-GB" smtClean="0"/>
              <a:t>‹#›</a:t>
            </a:fld>
            <a:endParaRPr lang="en-GB"/>
          </a:p>
        </p:txBody>
      </p:sp>
    </p:spTree>
    <p:extLst>
      <p:ext uri="{BB962C8B-B14F-4D97-AF65-F5344CB8AC3E}">
        <p14:creationId xmlns:p14="http://schemas.microsoft.com/office/powerpoint/2010/main" val="3623435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GCNQMB5EuzE"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Starter</a:t>
            </a:r>
          </a:p>
        </p:txBody>
      </p:sp>
      <p:sp>
        <p:nvSpPr>
          <p:cNvPr id="9" name="TextBox 8">
            <a:extLst>
              <a:ext uri="{FF2B5EF4-FFF2-40B4-BE49-F238E27FC236}">
                <a16:creationId xmlns:a16="http://schemas.microsoft.com/office/drawing/2014/main" id="{84B59543-8767-470A-8582-91DEDC1F20E1}"/>
              </a:ext>
            </a:extLst>
          </p:cNvPr>
          <p:cNvSpPr txBox="1"/>
          <p:nvPr/>
        </p:nvSpPr>
        <p:spPr>
          <a:xfrm>
            <a:off x="112294" y="567164"/>
            <a:ext cx="11855116" cy="707886"/>
          </a:xfrm>
          <a:prstGeom prst="rect">
            <a:avLst/>
          </a:prstGeom>
          <a:noFill/>
          <a:ln w="44450">
            <a:solidFill>
              <a:schemeClr val="bg1"/>
            </a:solidFill>
            <a:bevel/>
          </a:ln>
        </p:spPr>
        <p:txBody>
          <a:bodyPr wrap="square" rtlCol="0">
            <a:spAutoFit/>
          </a:bodyPr>
          <a:lstStyle/>
          <a:p>
            <a:pPr algn="ctr"/>
            <a:r>
              <a:rPr lang="en-GB" sz="4000" b="1" u="sng" dirty="0">
                <a:latin typeface="Arial Rounded MT Bold" panose="020F0704030504030204" pitchFamily="34" charset="0"/>
              </a:rPr>
              <a:t>Do it Now Activity</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3785652"/>
          </a:xfrm>
          <a:prstGeom prst="rect">
            <a:avLst/>
          </a:prstGeom>
          <a:solidFill>
            <a:schemeClr val="bg1"/>
          </a:solidFill>
          <a:ln w="44450">
            <a:solidFill>
              <a:schemeClr val="bg1"/>
            </a:solidFill>
          </a:ln>
        </p:spPr>
        <p:txBody>
          <a:bodyPr wrap="square" rtlCol="0">
            <a:spAutoFit/>
          </a:bodyPr>
          <a:lstStyle/>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31791"/>
          </a:xfrm>
          <a:prstGeom prst="rect">
            <a:avLst/>
          </a:prstGeom>
          <a:solidFill>
            <a:schemeClr val="bg1"/>
          </a:solidFill>
          <a:ln w="44450">
            <a:solidFill>
              <a:schemeClr val="bg1"/>
            </a:solidFill>
          </a:ln>
        </p:spPr>
        <p:txBody>
          <a:bodyPr wrap="square" rtlCol="0">
            <a:spAutoFit/>
          </a:bodyPr>
          <a:lstStyle/>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r>
              <a:rPr lang="en-GB" sz="2800" b="1" dirty="0">
                <a:solidFill>
                  <a:srgbClr val="FF0000"/>
                </a:solidFill>
                <a:latin typeface="Arial Rounded MT Bold" panose="020F0704030504030204" pitchFamily="34" charset="0"/>
              </a:rPr>
              <a:t>Reading</a:t>
            </a:r>
          </a:p>
          <a:p>
            <a:pPr algn="ctr"/>
            <a:endParaRPr lang="en-GB" sz="2000" b="1" dirty="0">
              <a:solidFill>
                <a:srgbClr val="FF0000"/>
              </a:solidFill>
              <a:latin typeface="Arial Rounded MT Bold" panose="020F0704030504030204" pitchFamily="34" charset="0"/>
            </a:endParaRPr>
          </a:p>
          <a:p>
            <a:pPr algn="ctr"/>
            <a:r>
              <a:rPr lang="en-GB" sz="2000" b="1" dirty="0">
                <a:solidFill>
                  <a:srgbClr val="FF0000"/>
                </a:solidFill>
                <a:latin typeface="Arial Rounded MT Bold" panose="020F0704030504030204" pitchFamily="34" charset="0"/>
              </a:rPr>
              <a:t>Listening and taking note…</a:t>
            </a:r>
          </a:p>
          <a:p>
            <a:pPr algn="ctr"/>
            <a:endParaRPr lang="en-GB" sz="2000" b="1" dirty="0">
              <a:solidFill>
                <a:srgbClr val="FF0000"/>
              </a:solidFill>
              <a:latin typeface="Arial Rounded MT Bold" panose="020F0704030504030204" pitchFamily="34" charset="0"/>
            </a:endParaRPr>
          </a:p>
          <a:p>
            <a:pPr algn="ctr"/>
            <a:endParaRPr lang="en-GB" sz="2000" b="1" dirty="0">
              <a:solidFill>
                <a:srgbClr val="FF0000"/>
              </a:solidFill>
              <a:latin typeface="Arial Rounded MT Bold" panose="020F0704030504030204" pitchFamily="34" charset="0"/>
            </a:endParaRPr>
          </a:p>
          <a:p>
            <a:pPr algn="ctr"/>
            <a:r>
              <a:rPr lang="en-GB" sz="2000" b="1" dirty="0">
                <a:solidFill>
                  <a:srgbClr val="FF0000"/>
                </a:solidFill>
                <a:latin typeface="Arial Rounded MT Bold" panose="020F0704030504030204" pitchFamily="34" charset="0"/>
              </a:rPr>
              <a:t>What is the </a:t>
            </a:r>
            <a:r>
              <a:rPr lang="en-GB" sz="2000" b="1">
                <a:solidFill>
                  <a:srgbClr val="FF0000"/>
                </a:solidFill>
                <a:latin typeface="Arial Rounded MT Bold" panose="020F0704030504030204" pitchFamily="34" charset="0"/>
              </a:rPr>
              <a:t>next chapter about</a:t>
            </a:r>
            <a:r>
              <a:rPr lang="en-GB" sz="2000" b="1" dirty="0">
                <a:solidFill>
                  <a:srgbClr val="FF0000"/>
                </a:solidFill>
                <a:latin typeface="Arial Rounded MT Bold" panose="020F0704030504030204" pitchFamily="34" charset="0"/>
              </a:rPr>
              <a:t>?</a:t>
            </a:r>
          </a:p>
          <a:p>
            <a:pPr algn="ctr"/>
            <a:r>
              <a:rPr lang="en-GB" sz="2000" b="1" dirty="0">
                <a:solidFill>
                  <a:srgbClr val="FF0000"/>
                </a:solidFill>
                <a:latin typeface="Arial Rounded MT Bold" panose="020F0704030504030204" pitchFamily="34" charset="0"/>
              </a:rPr>
              <a:t>The characters?</a:t>
            </a:r>
          </a:p>
          <a:p>
            <a:pPr algn="ctr"/>
            <a:r>
              <a:rPr lang="en-GB" sz="2000" b="1" dirty="0">
                <a:solidFill>
                  <a:srgbClr val="FF0000"/>
                </a:solidFill>
                <a:latin typeface="Arial Rounded MT Bold" panose="020F0704030504030204" pitchFamily="34" charset="0"/>
              </a:rPr>
              <a:t>Question?</a:t>
            </a:r>
          </a:p>
          <a:p>
            <a:pPr algn="ctr"/>
            <a:endParaRPr lang="en-GB" sz="1050" b="1" dirty="0">
              <a:solidFill>
                <a:srgbClr val="FF0000"/>
              </a:solidFill>
              <a:latin typeface="Arial Rounded MT Bold" panose="020F0704030504030204" pitchFamily="34" charset="0"/>
            </a:endParaRPr>
          </a:p>
          <a:p>
            <a:pPr algn="ctr"/>
            <a:endParaRPr lang="en-GB" b="1" dirty="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18 September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7302" t="8453" r="15673" b="13372"/>
          <a:stretch/>
        </p:blipFill>
        <p:spPr>
          <a:xfrm>
            <a:off x="849085" y="2659224"/>
            <a:ext cx="3414312" cy="2836506"/>
          </a:xfrm>
          <a:prstGeom prst="rect">
            <a:avLst/>
          </a:prstGeom>
        </p:spPr>
      </p:pic>
    </p:spTree>
    <p:extLst>
      <p:ext uri="{BB962C8B-B14F-4D97-AF65-F5344CB8AC3E}">
        <p14:creationId xmlns:p14="http://schemas.microsoft.com/office/powerpoint/2010/main" val="3952238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7" y="523220"/>
            <a:ext cx="10175933" cy="707886"/>
          </a:xfrm>
          <a:prstGeom prst="rect">
            <a:avLst/>
          </a:prstGeom>
          <a:solidFill>
            <a:schemeClr val="bg1"/>
          </a:solidFill>
          <a:ln>
            <a:solidFill>
              <a:schemeClr val="bg1"/>
            </a:solidFill>
          </a:ln>
        </p:spPr>
        <p:txBody>
          <a:bodyPr wrap="square" rtlCol="0">
            <a:spAutoFit/>
          </a:bodyPr>
          <a:lstStyle/>
          <a:p>
            <a:pPr algn="ctr"/>
            <a:r>
              <a:rPr lang="en-GB" sz="2000" b="1" dirty="0">
                <a:latin typeface="Arial Rounded MT Bold" panose="020F0704030504030204" pitchFamily="34" charset="0"/>
              </a:rPr>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7" y="1335240"/>
            <a:ext cx="10175933" cy="707886"/>
          </a:xfrm>
          <a:prstGeom prst="rect">
            <a:avLst/>
          </a:prstGeom>
          <a:noFill/>
          <a:ln w="44450">
            <a:solidFill>
              <a:schemeClr val="bg1"/>
            </a:solidFill>
            <a:bevel/>
          </a:ln>
        </p:spPr>
        <p:txBody>
          <a:bodyPr wrap="square" rtlCol="0">
            <a:spAutoFit/>
          </a:bodyPr>
          <a:lstStyle/>
          <a:p>
            <a:pPr algn="ctr"/>
            <a:r>
              <a:rPr lang="en-GB" sz="2000" b="1" u="sng" dirty="0">
                <a:latin typeface="Arial Rounded MT Bold" panose="020F0704030504030204" pitchFamily="34" charset="0"/>
              </a:rPr>
              <a:t>Lesson title</a:t>
            </a:r>
          </a:p>
          <a:p>
            <a:pPr algn="ctr"/>
            <a:r>
              <a:rPr lang="en-GB" sz="2000" b="1" u="sng" dirty="0">
                <a:latin typeface="Arial Rounded MT Bold" panose="020F0704030504030204" pitchFamily="34" charset="0"/>
              </a:rPr>
              <a:t>LO1 Understand how to communicate effectively</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3" y="2184240"/>
            <a:ext cx="5694948"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72463" y="2716084"/>
            <a:ext cx="5694948" cy="1323439"/>
          </a:xfrm>
          <a:prstGeom prst="rect">
            <a:avLst/>
          </a:prstGeom>
          <a:noFill/>
          <a:ln w="44450">
            <a:solidFill>
              <a:schemeClr val="bg1"/>
            </a:solidFill>
          </a:ln>
        </p:spPr>
        <p:txBody>
          <a:bodyPr wrap="square" lIns="91440" tIns="45720" rIns="91440" bIns="45720" rtlCol="0" anchor="t">
            <a:spAutoFit/>
          </a:bodyPr>
          <a:lstStyle/>
          <a:p>
            <a:pPr marL="342900" indent="-342900">
              <a:buFont typeface="Wingdings" panose="05000000000000000000" pitchFamily="2" charset="2"/>
              <a:buChar char="q"/>
            </a:pPr>
            <a:r>
              <a:rPr lang="en-GB" sz="2000" b="1" dirty="0"/>
              <a:t>To know different communication skills</a:t>
            </a:r>
          </a:p>
          <a:p>
            <a:pPr marL="342900" indent="-342900">
              <a:buFont typeface="Wingdings" panose="05000000000000000000" pitchFamily="2" charset="2"/>
              <a:buChar char="q"/>
            </a:pPr>
            <a:r>
              <a:rPr lang="en-GB" sz="2000" b="1" dirty="0"/>
              <a:t>To understand different forms of communication</a:t>
            </a:r>
          </a:p>
          <a:p>
            <a:pPr marL="342900" indent="-342900">
              <a:buFont typeface="Wingdings" panose="05000000000000000000" pitchFamily="2" charset="2"/>
              <a:buChar char="q"/>
            </a:pPr>
            <a:r>
              <a:rPr lang="en-GB" sz="2000" b="1" dirty="0"/>
              <a:t>To give examples of good and bad communication in different settings</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738954"/>
            <a:ext cx="5737332" cy="2308324"/>
          </a:xfrm>
          <a:prstGeom prst="rect">
            <a:avLst/>
          </a:prstGeom>
          <a:noFill/>
          <a:ln w="44450">
            <a:solidFill>
              <a:schemeClr val="bg1"/>
            </a:solidFill>
          </a:ln>
        </p:spPr>
        <p:txBody>
          <a:bodyPr wrap="square" lIns="91440" tIns="45720" rIns="91440" bIns="45720" rtlCol="0" anchor="t">
            <a:spAutoFit/>
          </a:bodyPr>
          <a:lstStyle/>
          <a:p>
            <a:r>
              <a:rPr lang="en-GB" b="1" dirty="0"/>
              <a:t>Understanding the different types of communication that affect communication</a:t>
            </a:r>
          </a:p>
          <a:p>
            <a:endParaRPr lang="en-US" dirty="0"/>
          </a:p>
          <a:p>
            <a:r>
              <a:rPr lang="en-US" b="1" dirty="0">
                <a:solidFill>
                  <a:schemeClr val="accent6"/>
                </a:solidFill>
              </a:rPr>
              <a:t>Produce a written ‘guide for new care workers’– </a:t>
            </a:r>
          </a:p>
          <a:p>
            <a:pPr marL="285750" indent="-285750">
              <a:buFont typeface="Arial" panose="020B0604020202020204" pitchFamily="34" charset="0"/>
              <a:buChar char="•"/>
            </a:pPr>
            <a:r>
              <a:rPr lang="en-US" b="1" dirty="0">
                <a:solidFill>
                  <a:schemeClr val="accent6"/>
                </a:solidFill>
              </a:rPr>
              <a:t>A guide for new nursery nurses</a:t>
            </a:r>
          </a:p>
          <a:p>
            <a:pPr marL="285750" indent="-285750">
              <a:buFont typeface="Arial" panose="020B0604020202020204" pitchFamily="34" charset="0"/>
              <a:buChar char="•"/>
            </a:pPr>
            <a:r>
              <a:rPr lang="en-US" b="1" dirty="0">
                <a:solidFill>
                  <a:schemeClr val="accent6"/>
                </a:solidFill>
              </a:rPr>
              <a:t>A guide for new nurses</a:t>
            </a:r>
          </a:p>
          <a:p>
            <a:pPr marL="285750" indent="-285750">
              <a:buFont typeface="Arial" panose="020B0604020202020204" pitchFamily="34" charset="0"/>
              <a:buChar char="•"/>
            </a:pPr>
            <a:r>
              <a:rPr lang="en-US" b="1" dirty="0">
                <a:solidFill>
                  <a:schemeClr val="accent6"/>
                </a:solidFill>
              </a:rPr>
              <a:t>A guide for new social care workers</a:t>
            </a:r>
          </a:p>
          <a:p>
            <a:endParaRPr lang="en-GB" b="1" dirty="0"/>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extLst>
              <p:ext uri="{D42A27DB-BD31-4B8C-83A1-F6EECF244321}">
                <p14:modId xmlns:p14="http://schemas.microsoft.com/office/powerpoint/2010/main" val="3726555973"/>
              </p:ext>
            </p:extLst>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18 September 2020</a:t>
            </a:fld>
            <a:endParaRPr lang="en-GB" sz="2800" b="1" dirty="0">
              <a:latin typeface="Arial Rounded MT Bold" panose="020F0704030504030204" pitchFamily="34" charset="0"/>
            </a:endParaRPr>
          </a:p>
        </p:txBody>
      </p:sp>
      <p:sp>
        <p:nvSpPr>
          <p:cNvPr id="7" name="TextBox 6">
            <a:extLst>
              <a:ext uri="{FF2B5EF4-FFF2-40B4-BE49-F238E27FC236}">
                <a16:creationId xmlns:a16="http://schemas.microsoft.com/office/drawing/2014/main" id="{86CF57A8-B391-4C66-84A5-82CD155C9FAC}"/>
              </a:ext>
            </a:extLst>
          </p:cNvPr>
          <p:cNvSpPr txBox="1"/>
          <p:nvPr/>
        </p:nvSpPr>
        <p:spPr>
          <a:xfrm>
            <a:off x="854077" y="3673485"/>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p>
          <a:p>
            <a:endParaRPr lang="en-US" dirty="0"/>
          </a:p>
        </p:txBody>
      </p:sp>
    </p:spTree>
    <p:extLst>
      <p:ext uri="{BB962C8B-B14F-4D97-AF65-F5344CB8AC3E}">
        <p14:creationId xmlns:p14="http://schemas.microsoft.com/office/powerpoint/2010/main" val="356196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B751F-508B-4050-8E9C-9A7AC0979828}"/>
              </a:ext>
            </a:extLst>
          </p:cNvPr>
          <p:cNvSpPr>
            <a:spLocks noGrp="1"/>
          </p:cNvSpPr>
          <p:nvPr>
            <p:ph type="title"/>
          </p:nvPr>
        </p:nvSpPr>
        <p:spPr>
          <a:xfrm>
            <a:off x="196516" y="172621"/>
            <a:ext cx="10515600" cy="741780"/>
          </a:xfrm>
        </p:spPr>
        <p:txBody>
          <a:bodyPr/>
          <a:lstStyle/>
          <a:p>
            <a:r>
              <a:rPr lang="en-GB" b="1" dirty="0"/>
              <a:t>What is communication?</a:t>
            </a:r>
          </a:p>
        </p:txBody>
      </p:sp>
      <p:sp>
        <p:nvSpPr>
          <p:cNvPr id="3" name="Content Placeholder 2">
            <a:extLst>
              <a:ext uri="{FF2B5EF4-FFF2-40B4-BE49-F238E27FC236}">
                <a16:creationId xmlns:a16="http://schemas.microsoft.com/office/drawing/2014/main" id="{41D4CF36-44A3-4317-B9DA-9455310A6C49}"/>
              </a:ext>
            </a:extLst>
          </p:cNvPr>
          <p:cNvSpPr>
            <a:spLocks noGrp="1"/>
          </p:cNvSpPr>
          <p:nvPr>
            <p:ph sz="half" idx="1"/>
          </p:nvPr>
        </p:nvSpPr>
        <p:spPr>
          <a:xfrm>
            <a:off x="196516" y="914401"/>
            <a:ext cx="5823284" cy="5770978"/>
          </a:xfrm>
        </p:spPr>
        <p:txBody>
          <a:bodyPr>
            <a:normAutofit fontScale="55000" lnSpcReduction="20000"/>
          </a:bodyPr>
          <a:lstStyle/>
          <a:p>
            <a:r>
              <a:rPr lang="en-GB" sz="3800" dirty="0"/>
              <a:t>Communication is the transmission of a  message from a sender to a receiver.</a:t>
            </a:r>
          </a:p>
          <a:p>
            <a:r>
              <a:rPr lang="en-GB" sz="3800" dirty="0"/>
              <a:t>One way communication is when the sender sends the message but doesn’t get a message back in return</a:t>
            </a:r>
          </a:p>
          <a:p>
            <a:r>
              <a:rPr lang="en-GB" sz="3800" dirty="0"/>
              <a:t>Two way communication is when the person receiving the message can reply to the sender.</a:t>
            </a:r>
          </a:p>
          <a:p>
            <a:pPr marL="274320">
              <a:buNone/>
              <a:defRPr/>
            </a:pPr>
            <a:r>
              <a:rPr lang="en-GB" sz="3600" b="1" dirty="0"/>
              <a:t>Good communication skills are vital in health, social care and early year settings. Care providers need to be understood and trusted in order to provide better care and improve service users’ health and wellbeing</a:t>
            </a:r>
            <a:endParaRPr lang="en-GB" sz="3600" dirty="0"/>
          </a:p>
          <a:p>
            <a:pPr marL="274320">
              <a:defRPr/>
            </a:pPr>
            <a:r>
              <a:rPr lang="en-GB" sz="3600" dirty="0"/>
              <a:t>If information is misunderstood, the person who requires the information will be misinformed and this could lead to serious consequences.</a:t>
            </a:r>
          </a:p>
          <a:p>
            <a:pPr marL="274320">
              <a:defRPr/>
            </a:pPr>
            <a:r>
              <a:rPr lang="en-GB" sz="3600" dirty="0"/>
              <a:t>A good way of ‘making a connection’ is by putting people at their ease through taking a genuine interest in a person – giving or receiving! It builds relationships.</a:t>
            </a:r>
          </a:p>
          <a:p>
            <a:pPr marL="274320">
              <a:defRPr/>
            </a:pPr>
            <a:r>
              <a:rPr lang="en-GB" sz="3600" dirty="0"/>
              <a:t>If someone is from a different culture from our own it is important as it shows that we value diversity.</a:t>
            </a:r>
          </a:p>
        </p:txBody>
      </p:sp>
      <p:sp>
        <p:nvSpPr>
          <p:cNvPr id="4" name="Content Placeholder 3">
            <a:extLst>
              <a:ext uri="{FF2B5EF4-FFF2-40B4-BE49-F238E27FC236}">
                <a16:creationId xmlns:a16="http://schemas.microsoft.com/office/drawing/2014/main" id="{E096F1BA-9079-4EAC-89B1-824A768B1F6F}"/>
              </a:ext>
            </a:extLst>
          </p:cNvPr>
          <p:cNvSpPr>
            <a:spLocks noGrp="1"/>
          </p:cNvSpPr>
          <p:nvPr>
            <p:ph sz="half" idx="2"/>
          </p:nvPr>
        </p:nvSpPr>
        <p:spPr>
          <a:xfrm>
            <a:off x="6172200" y="914401"/>
            <a:ext cx="5181600" cy="5262562"/>
          </a:xfrm>
        </p:spPr>
        <p:txBody>
          <a:bodyPr>
            <a:normAutofit fontScale="55000" lnSpcReduction="20000"/>
          </a:bodyPr>
          <a:lstStyle/>
          <a:p>
            <a:pPr marL="274320">
              <a:buNone/>
              <a:defRPr/>
            </a:pPr>
            <a:r>
              <a:rPr lang="en-GB" sz="3400" b="1" dirty="0"/>
              <a:t>Good communication skills are used:</a:t>
            </a:r>
          </a:p>
          <a:p>
            <a:pPr marL="274320">
              <a:defRPr/>
            </a:pPr>
            <a:r>
              <a:rPr lang="en-GB" sz="3400" b="1" dirty="0"/>
              <a:t>To give information:</a:t>
            </a:r>
            <a:r>
              <a:rPr lang="en-GB" sz="3400" dirty="0"/>
              <a:t> e.g. at GP surgery or Health centre to tell a service user what services are available and when, meal options</a:t>
            </a:r>
          </a:p>
          <a:p>
            <a:pPr marL="274320">
              <a:defRPr/>
            </a:pPr>
            <a:r>
              <a:rPr lang="en-GB" sz="3400" b="1" dirty="0"/>
              <a:t>To obtain information: </a:t>
            </a:r>
            <a:r>
              <a:rPr lang="en-GB" sz="3400" dirty="0"/>
              <a:t>e.g. when enrolling a child at a playgroup, nursery school or child-minder to make sure that the parents’ or main career’s name, address and contact numbers are accurate. Obtain information about medical conditions, address, phone number</a:t>
            </a:r>
          </a:p>
          <a:p>
            <a:pPr marL="274320">
              <a:defRPr/>
            </a:pPr>
            <a:r>
              <a:rPr lang="en-GB" sz="3400" b="1" dirty="0"/>
              <a:t>To exchange ideas:</a:t>
            </a:r>
            <a:r>
              <a:rPr lang="en-GB" sz="3400" dirty="0"/>
              <a:t> e.g. at a day care centre when groups of older people are talking about present or past experiences and sharing current news items</a:t>
            </a:r>
          </a:p>
          <a:p>
            <a:pPr marL="274320">
              <a:defRPr/>
            </a:pPr>
            <a:r>
              <a:rPr lang="en-GB" sz="3400" dirty="0"/>
              <a:t>To make service users feel more comfortable when communicating</a:t>
            </a:r>
          </a:p>
          <a:p>
            <a:endParaRPr lang="en-GB" sz="3300" dirty="0">
              <a:solidFill>
                <a:srgbClr val="CC66FF"/>
              </a:solidFill>
            </a:endParaRPr>
          </a:p>
          <a:p>
            <a:r>
              <a:rPr lang="en-GB" sz="3300" dirty="0">
                <a:solidFill>
                  <a:srgbClr val="CC66FF"/>
                </a:solidFill>
              </a:rPr>
              <a:t>Question: How would you know if someone has understood your message?</a:t>
            </a:r>
          </a:p>
        </p:txBody>
      </p:sp>
      <p:sp>
        <p:nvSpPr>
          <p:cNvPr id="6" name="TextBox 5">
            <a:extLst>
              <a:ext uri="{FF2B5EF4-FFF2-40B4-BE49-F238E27FC236}">
                <a16:creationId xmlns:a16="http://schemas.microsoft.com/office/drawing/2014/main" id="{9AFEB358-8E91-45CC-8530-E68C94C5AB10}"/>
              </a:ext>
            </a:extLst>
          </p:cNvPr>
          <p:cNvSpPr txBox="1"/>
          <p:nvPr/>
        </p:nvSpPr>
        <p:spPr>
          <a:xfrm>
            <a:off x="6344653" y="6176963"/>
            <a:ext cx="483669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a:ln>
                  <a:noFill/>
                </a:ln>
                <a:solidFill>
                  <a:schemeClr val="tx1"/>
                </a:solidFill>
                <a:effectLst/>
                <a:latin typeface="Arial Narrow" pitchFamily="34" charset="0"/>
                <a:ea typeface="Times New Roman" pitchFamily="18" charset="0"/>
                <a:cs typeface="Times New Roman" pitchFamily="18" charset="0"/>
                <a:hlinkClick r:id="rId2"/>
              </a:rPr>
              <a:t>https://www.youtube.com/watch?v=GCNQMB5EuzE</a:t>
            </a:r>
            <a:r>
              <a:rPr kumimoji="0" lang="en-GB" sz="1800" b="0" i="0" u="none" strike="noStrike" cap="none" normalizeH="0" baseline="0" dirty="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val="1137289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B3D74-61FF-4902-AE37-29BE4A60B320}"/>
              </a:ext>
            </a:extLst>
          </p:cNvPr>
          <p:cNvSpPr>
            <a:spLocks noGrp="1"/>
          </p:cNvSpPr>
          <p:nvPr>
            <p:ph type="title"/>
          </p:nvPr>
        </p:nvSpPr>
        <p:spPr>
          <a:xfrm>
            <a:off x="324880" y="163441"/>
            <a:ext cx="5915527" cy="664932"/>
          </a:xfrm>
        </p:spPr>
        <p:txBody>
          <a:bodyPr>
            <a:normAutofit fontScale="90000"/>
          </a:bodyPr>
          <a:lstStyle/>
          <a:p>
            <a:r>
              <a:rPr lang="en-GB" dirty="0"/>
              <a:t>Types of communication</a:t>
            </a:r>
          </a:p>
        </p:txBody>
      </p:sp>
      <p:sp>
        <p:nvSpPr>
          <p:cNvPr id="4" name="TextBox 3">
            <a:extLst>
              <a:ext uri="{FF2B5EF4-FFF2-40B4-BE49-F238E27FC236}">
                <a16:creationId xmlns:a16="http://schemas.microsoft.com/office/drawing/2014/main" id="{460FB7A3-091E-4420-AC71-EE579827C641}"/>
              </a:ext>
            </a:extLst>
          </p:cNvPr>
          <p:cNvSpPr txBox="1"/>
          <p:nvPr/>
        </p:nvSpPr>
        <p:spPr>
          <a:xfrm>
            <a:off x="356936" y="996135"/>
            <a:ext cx="4936958" cy="2246769"/>
          </a:xfrm>
          <a:prstGeom prst="rect">
            <a:avLst/>
          </a:prstGeom>
          <a:noFill/>
        </p:spPr>
        <p:txBody>
          <a:bodyPr wrap="square">
            <a:spAutoFit/>
          </a:bodyPr>
          <a:lstStyle/>
          <a:p>
            <a:pPr marL="914400" indent="-914400">
              <a:buFont typeface="+mj-lt"/>
              <a:buAutoNum type="arabicPeriod"/>
            </a:pPr>
            <a:r>
              <a:rPr lang="en-GB" sz="2800" dirty="0"/>
              <a:t>Verbal communication</a:t>
            </a:r>
          </a:p>
          <a:p>
            <a:pPr marL="914400" indent="-914400">
              <a:buFont typeface="+mj-lt"/>
              <a:buAutoNum type="arabicPeriod"/>
            </a:pPr>
            <a:r>
              <a:rPr lang="en-GB" sz="2800" dirty="0"/>
              <a:t>Non-verbal communication</a:t>
            </a:r>
          </a:p>
          <a:p>
            <a:pPr marL="914400" indent="-914400">
              <a:buFont typeface="+mj-lt"/>
              <a:buAutoNum type="arabicPeriod"/>
            </a:pPr>
            <a:r>
              <a:rPr lang="en-GB" sz="2800" dirty="0"/>
              <a:t>Written communication</a:t>
            </a:r>
          </a:p>
          <a:p>
            <a:pPr marL="914400" indent="-914400">
              <a:buFont typeface="+mj-lt"/>
              <a:buAutoNum type="arabicPeriod"/>
            </a:pPr>
            <a:r>
              <a:rPr lang="en-GB" sz="2800" dirty="0"/>
              <a:t>Specialist communication</a:t>
            </a:r>
          </a:p>
        </p:txBody>
      </p:sp>
      <p:sp>
        <p:nvSpPr>
          <p:cNvPr id="6" name="TextBox 5">
            <a:extLst>
              <a:ext uri="{FF2B5EF4-FFF2-40B4-BE49-F238E27FC236}">
                <a16:creationId xmlns:a16="http://schemas.microsoft.com/office/drawing/2014/main" id="{434C1C19-45D5-4B83-8B79-6F36DB67DB20}"/>
              </a:ext>
            </a:extLst>
          </p:cNvPr>
          <p:cNvSpPr txBox="1"/>
          <p:nvPr/>
        </p:nvSpPr>
        <p:spPr>
          <a:xfrm>
            <a:off x="356936" y="3592104"/>
            <a:ext cx="3737811" cy="523220"/>
          </a:xfrm>
          <a:prstGeom prst="rect">
            <a:avLst/>
          </a:prstGeom>
          <a:noFill/>
        </p:spPr>
        <p:txBody>
          <a:bodyPr wrap="square">
            <a:spAutoFit/>
          </a:bodyPr>
          <a:lstStyle/>
          <a:p>
            <a:r>
              <a:rPr lang="en-GB" sz="2800" u="sng" dirty="0"/>
              <a:t>Verbal communication</a:t>
            </a:r>
          </a:p>
        </p:txBody>
      </p:sp>
      <p:sp>
        <p:nvSpPr>
          <p:cNvPr id="8" name="TextBox 7">
            <a:extLst>
              <a:ext uri="{FF2B5EF4-FFF2-40B4-BE49-F238E27FC236}">
                <a16:creationId xmlns:a16="http://schemas.microsoft.com/office/drawing/2014/main" id="{EE2A8294-21AB-4607-923E-195D69EF1BA8}"/>
              </a:ext>
            </a:extLst>
          </p:cNvPr>
          <p:cNvSpPr txBox="1"/>
          <p:nvPr/>
        </p:nvSpPr>
        <p:spPr>
          <a:xfrm>
            <a:off x="757271" y="4115324"/>
            <a:ext cx="3048000" cy="2246769"/>
          </a:xfrm>
          <a:prstGeom prst="rect">
            <a:avLst/>
          </a:prstGeom>
          <a:noFill/>
        </p:spPr>
        <p:txBody>
          <a:bodyPr wrap="square">
            <a:spAutoFit/>
          </a:bodyPr>
          <a:lstStyle/>
          <a:p>
            <a:pPr marL="457200" indent="-457200">
              <a:buFont typeface="Wingdings" panose="05000000000000000000" pitchFamily="2" charset="2"/>
              <a:buChar char="ü"/>
            </a:pPr>
            <a:r>
              <a:rPr lang="en-GB" sz="2800" dirty="0"/>
              <a:t>Pace</a:t>
            </a:r>
          </a:p>
          <a:p>
            <a:pPr marL="457200" indent="-457200">
              <a:buFont typeface="Wingdings" panose="05000000000000000000" pitchFamily="2" charset="2"/>
              <a:buChar char="ü"/>
            </a:pPr>
            <a:r>
              <a:rPr lang="en-GB" sz="2800" dirty="0"/>
              <a:t>Tone</a:t>
            </a:r>
          </a:p>
          <a:p>
            <a:pPr marL="457200" indent="-457200">
              <a:buFont typeface="Wingdings" panose="05000000000000000000" pitchFamily="2" charset="2"/>
              <a:buChar char="ü"/>
            </a:pPr>
            <a:r>
              <a:rPr lang="en-GB" sz="2800" dirty="0"/>
              <a:t>Clarity </a:t>
            </a:r>
          </a:p>
          <a:p>
            <a:pPr marL="457200" indent="-457200">
              <a:buFont typeface="Wingdings" panose="05000000000000000000" pitchFamily="2" charset="2"/>
              <a:buChar char="ü"/>
            </a:pPr>
            <a:r>
              <a:rPr lang="en-GB" sz="2800" dirty="0"/>
              <a:t>Empathy</a:t>
            </a:r>
          </a:p>
          <a:p>
            <a:pPr marL="457200" indent="-457200">
              <a:buFont typeface="Wingdings" panose="05000000000000000000" pitchFamily="2" charset="2"/>
              <a:buChar char="ü"/>
            </a:pPr>
            <a:r>
              <a:rPr lang="en-GB" sz="2800" dirty="0"/>
              <a:t>Paraverbal skills</a:t>
            </a:r>
          </a:p>
        </p:txBody>
      </p:sp>
      <p:sp>
        <p:nvSpPr>
          <p:cNvPr id="9" name="TextBox 8">
            <a:extLst>
              <a:ext uri="{FF2B5EF4-FFF2-40B4-BE49-F238E27FC236}">
                <a16:creationId xmlns:a16="http://schemas.microsoft.com/office/drawing/2014/main" id="{1B318705-0E0F-48BC-8495-B910702DB786}"/>
              </a:ext>
            </a:extLst>
          </p:cNvPr>
          <p:cNvSpPr txBox="1"/>
          <p:nvPr/>
        </p:nvSpPr>
        <p:spPr>
          <a:xfrm>
            <a:off x="5087767" y="3592104"/>
            <a:ext cx="4315328" cy="523220"/>
          </a:xfrm>
          <a:prstGeom prst="rect">
            <a:avLst/>
          </a:prstGeom>
          <a:noFill/>
        </p:spPr>
        <p:txBody>
          <a:bodyPr wrap="square">
            <a:spAutoFit/>
          </a:bodyPr>
          <a:lstStyle/>
          <a:p>
            <a:r>
              <a:rPr lang="en-GB" sz="2800" u="sng" dirty="0"/>
              <a:t>Non-verbal communication</a:t>
            </a:r>
          </a:p>
        </p:txBody>
      </p:sp>
      <p:sp>
        <p:nvSpPr>
          <p:cNvPr id="10" name="TextBox 9">
            <a:extLst>
              <a:ext uri="{FF2B5EF4-FFF2-40B4-BE49-F238E27FC236}">
                <a16:creationId xmlns:a16="http://schemas.microsoft.com/office/drawing/2014/main" id="{C637D526-02EF-49EF-91EB-39ABF98BB2A6}"/>
              </a:ext>
            </a:extLst>
          </p:cNvPr>
          <p:cNvSpPr txBox="1"/>
          <p:nvPr/>
        </p:nvSpPr>
        <p:spPr>
          <a:xfrm>
            <a:off x="5742485" y="4322136"/>
            <a:ext cx="3737811" cy="1384995"/>
          </a:xfrm>
          <a:prstGeom prst="rect">
            <a:avLst/>
          </a:prstGeom>
          <a:noFill/>
        </p:spPr>
        <p:txBody>
          <a:bodyPr wrap="square">
            <a:spAutoFit/>
          </a:bodyPr>
          <a:lstStyle/>
          <a:p>
            <a:pPr marL="457200" indent="-457200">
              <a:buFont typeface="Wingdings" panose="05000000000000000000" pitchFamily="2" charset="2"/>
              <a:buChar char="ü"/>
            </a:pPr>
            <a:r>
              <a:rPr lang="en-GB" sz="2800" dirty="0"/>
              <a:t>Body Language</a:t>
            </a:r>
          </a:p>
          <a:p>
            <a:pPr marL="457200" indent="-457200">
              <a:buFont typeface="Wingdings" panose="05000000000000000000" pitchFamily="2" charset="2"/>
              <a:buChar char="ü"/>
            </a:pPr>
            <a:r>
              <a:rPr lang="en-GB" sz="2800" dirty="0"/>
              <a:t>Gestures</a:t>
            </a:r>
          </a:p>
          <a:p>
            <a:pPr marL="457200" indent="-457200">
              <a:buFont typeface="Wingdings" panose="05000000000000000000" pitchFamily="2" charset="2"/>
              <a:buChar char="ü"/>
            </a:pPr>
            <a:r>
              <a:rPr lang="en-GB" sz="2800" dirty="0"/>
              <a:t>Facial Expressions</a:t>
            </a:r>
          </a:p>
        </p:txBody>
      </p:sp>
      <p:pic>
        <p:nvPicPr>
          <p:cNvPr id="12" name="Picture 2" descr="Image result for body language">
            <a:extLst>
              <a:ext uri="{FF2B5EF4-FFF2-40B4-BE49-F238E27FC236}">
                <a16:creationId xmlns:a16="http://schemas.microsoft.com/office/drawing/2014/main" id="{A4D720F3-4181-40E7-8CB8-593B2FD7819C}"/>
              </a:ext>
            </a:extLst>
          </p:cNvPr>
          <p:cNvPicPr>
            <a:picLocks noChangeAspect="1" noChangeArrowheads="1"/>
          </p:cNvPicPr>
          <p:nvPr/>
        </p:nvPicPr>
        <p:blipFill>
          <a:blip r:embed="rId2" cstate="print"/>
          <a:srcRect/>
          <a:stretch>
            <a:fillRect/>
          </a:stretch>
        </p:blipFill>
        <p:spPr bwMode="auto">
          <a:xfrm>
            <a:off x="9539837" y="2060684"/>
            <a:ext cx="2496708" cy="1793030"/>
          </a:xfrm>
          <a:prstGeom prst="rect">
            <a:avLst/>
          </a:prstGeom>
          <a:noFill/>
        </p:spPr>
      </p:pic>
      <p:pic>
        <p:nvPicPr>
          <p:cNvPr id="14" name="Picture 4" descr="Image result for gestures">
            <a:extLst>
              <a:ext uri="{FF2B5EF4-FFF2-40B4-BE49-F238E27FC236}">
                <a16:creationId xmlns:a16="http://schemas.microsoft.com/office/drawing/2014/main" id="{2136878D-5D0C-40E8-81EC-4AC6FE9836B4}"/>
              </a:ext>
            </a:extLst>
          </p:cNvPr>
          <p:cNvPicPr>
            <a:picLocks noChangeAspect="1" noChangeArrowheads="1"/>
          </p:cNvPicPr>
          <p:nvPr/>
        </p:nvPicPr>
        <p:blipFill>
          <a:blip r:embed="rId3" cstate="print"/>
          <a:srcRect/>
          <a:stretch>
            <a:fillRect/>
          </a:stretch>
        </p:blipFill>
        <p:spPr bwMode="auto">
          <a:xfrm>
            <a:off x="9193775" y="4704230"/>
            <a:ext cx="2496708" cy="1636215"/>
          </a:xfrm>
          <a:prstGeom prst="rect">
            <a:avLst/>
          </a:prstGeom>
          <a:noFill/>
        </p:spPr>
      </p:pic>
      <p:pic>
        <p:nvPicPr>
          <p:cNvPr id="16" name="Picture 6" descr="Image result for facial expressions">
            <a:extLst>
              <a:ext uri="{FF2B5EF4-FFF2-40B4-BE49-F238E27FC236}">
                <a16:creationId xmlns:a16="http://schemas.microsoft.com/office/drawing/2014/main" id="{BF297C14-52FC-4656-BE6F-056C1019888C}"/>
              </a:ext>
            </a:extLst>
          </p:cNvPr>
          <p:cNvPicPr>
            <a:picLocks noChangeAspect="1" noChangeArrowheads="1"/>
          </p:cNvPicPr>
          <p:nvPr/>
        </p:nvPicPr>
        <p:blipFill>
          <a:blip r:embed="rId4" cstate="print"/>
          <a:srcRect/>
          <a:stretch>
            <a:fillRect/>
          </a:stretch>
        </p:blipFill>
        <p:spPr bwMode="auto">
          <a:xfrm>
            <a:off x="6724728" y="1172862"/>
            <a:ext cx="2469047" cy="2030579"/>
          </a:xfrm>
          <a:prstGeom prst="rect">
            <a:avLst/>
          </a:prstGeom>
          <a:noFill/>
        </p:spPr>
      </p:pic>
    </p:spTree>
    <p:extLst>
      <p:ext uri="{BB962C8B-B14F-4D97-AF65-F5344CB8AC3E}">
        <p14:creationId xmlns:p14="http://schemas.microsoft.com/office/powerpoint/2010/main" val="1064273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4381BF8A-FEB6-400B-A179-E2B0CA013C5D}"/>
              </a:ext>
            </a:extLst>
          </p:cNvPr>
          <p:cNvGraphicFramePr>
            <a:graphicFrameLocks noGrp="1"/>
          </p:cNvGraphicFramePr>
          <p:nvPr>
            <p:extLst>
              <p:ext uri="{D42A27DB-BD31-4B8C-83A1-F6EECF244321}">
                <p14:modId xmlns:p14="http://schemas.microsoft.com/office/powerpoint/2010/main" val="4286840989"/>
              </p:ext>
            </p:extLst>
          </p:nvPr>
        </p:nvGraphicFramePr>
        <p:xfrm>
          <a:off x="0" y="0"/>
          <a:ext cx="12192004" cy="6968044"/>
        </p:xfrm>
        <a:graphic>
          <a:graphicData uri="http://schemas.openxmlformats.org/drawingml/2006/table">
            <a:tbl>
              <a:tblPr firstRow="1" bandRow="1">
                <a:tableStyleId>{00A15C55-8517-42AA-B614-E9B94910E393}</a:tableStyleId>
              </a:tblPr>
              <a:tblGrid>
                <a:gridCol w="3048001">
                  <a:extLst>
                    <a:ext uri="{9D8B030D-6E8A-4147-A177-3AD203B41FA5}">
                      <a16:colId xmlns:a16="http://schemas.microsoft.com/office/drawing/2014/main" val="2067396642"/>
                    </a:ext>
                  </a:extLst>
                </a:gridCol>
                <a:gridCol w="3048001">
                  <a:extLst>
                    <a:ext uri="{9D8B030D-6E8A-4147-A177-3AD203B41FA5}">
                      <a16:colId xmlns:a16="http://schemas.microsoft.com/office/drawing/2014/main" val="1767939925"/>
                    </a:ext>
                  </a:extLst>
                </a:gridCol>
                <a:gridCol w="3048001">
                  <a:extLst>
                    <a:ext uri="{9D8B030D-6E8A-4147-A177-3AD203B41FA5}">
                      <a16:colId xmlns:a16="http://schemas.microsoft.com/office/drawing/2014/main" val="929148677"/>
                    </a:ext>
                  </a:extLst>
                </a:gridCol>
                <a:gridCol w="3048001">
                  <a:extLst>
                    <a:ext uri="{9D8B030D-6E8A-4147-A177-3AD203B41FA5}">
                      <a16:colId xmlns:a16="http://schemas.microsoft.com/office/drawing/2014/main" val="3943502316"/>
                    </a:ext>
                  </a:extLst>
                </a:gridCol>
              </a:tblGrid>
              <a:tr h="3242756">
                <a:tc>
                  <a:txBody>
                    <a:bodyPr/>
                    <a:lstStyle/>
                    <a:p>
                      <a:pPr algn="ctr"/>
                      <a:r>
                        <a:rPr lang="en-GB" dirty="0">
                          <a:solidFill>
                            <a:schemeClr val="tx1"/>
                          </a:solidFill>
                        </a:rPr>
                        <a:t>Clarity (V)</a:t>
                      </a:r>
                    </a:p>
                    <a:p>
                      <a:pPr marL="285750" indent="-285750" algn="l">
                        <a:buFont typeface="Arial" panose="020B0604020202020204" pitchFamily="34" charset="0"/>
                        <a:buChar char="•"/>
                      </a:pPr>
                      <a:r>
                        <a:rPr lang="en-GB" sz="1400" b="0" dirty="0">
                          <a:solidFill>
                            <a:schemeClr val="tx1"/>
                          </a:solidFill>
                        </a:rPr>
                        <a:t>Being clear</a:t>
                      </a:r>
                    </a:p>
                    <a:p>
                      <a:pPr marL="285750" indent="-285750" algn="l">
                        <a:buFont typeface="Arial" panose="020B0604020202020204" pitchFamily="34" charset="0"/>
                        <a:buChar char="•"/>
                      </a:pPr>
                      <a:r>
                        <a:rPr lang="en-GB" sz="1400" b="0" dirty="0">
                          <a:solidFill>
                            <a:schemeClr val="tx1"/>
                          </a:solidFill>
                        </a:rPr>
                        <a:t>Practising before you speak to make sure you know what you are going to say</a:t>
                      </a:r>
                    </a:p>
                    <a:p>
                      <a:pPr marL="285750" indent="-285750" algn="l">
                        <a:buFont typeface="Arial" panose="020B0604020202020204" pitchFamily="34" charset="0"/>
                        <a:buChar char="•"/>
                      </a:pPr>
                      <a:r>
                        <a:rPr lang="en-GB" sz="1400" b="0" dirty="0">
                          <a:solidFill>
                            <a:schemeClr val="tx1"/>
                          </a:solidFill>
                        </a:rPr>
                        <a:t>Talking to the service users clearly so they understand what you are saying</a:t>
                      </a:r>
                    </a:p>
                    <a:p>
                      <a:pPr marL="285750" indent="-285750" algn="l">
                        <a:buFont typeface="Arial" panose="020B0604020202020204" pitchFamily="34" charset="0"/>
                        <a:buChar char="•"/>
                      </a:pPr>
                      <a:r>
                        <a:rPr lang="en-GB" sz="1400" b="0" dirty="0">
                          <a:solidFill>
                            <a:schemeClr val="tx1"/>
                          </a:solidFill>
                        </a:rPr>
                        <a:t>Don’t mumble or use jargon. Be careful of your accent as it may not be understood by everyone.</a:t>
                      </a:r>
                    </a:p>
                    <a:p>
                      <a:pPr marL="285750" indent="-285750" algn="l">
                        <a:buFont typeface="Arial" panose="020B0604020202020204" pitchFamily="34" charset="0"/>
                        <a:buChar char="•"/>
                      </a:pPr>
                      <a:r>
                        <a:rPr lang="en-GB" sz="1400" b="0" dirty="0">
                          <a:solidFill>
                            <a:schemeClr val="tx1"/>
                          </a:solidFill>
                        </a:rPr>
                        <a:t>When you are not being clear, the service user will be confused. They might not communicate effectively or want to communicate with you</a:t>
                      </a:r>
                      <a:r>
                        <a:rPr lang="en-GB" sz="14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Pace (V)</a:t>
                      </a:r>
                    </a:p>
                    <a:p>
                      <a:pPr algn="ctr"/>
                      <a:endParaRPr lang="en-GB" dirty="0">
                        <a:solidFill>
                          <a:schemeClr val="tx1"/>
                        </a:solidFill>
                      </a:endParaRPr>
                    </a:p>
                    <a:p>
                      <a:pPr marL="285750" indent="-285750" algn="l">
                        <a:buFont typeface="Arial" panose="020B0604020202020204" pitchFamily="34" charset="0"/>
                        <a:buChar char="•"/>
                      </a:pPr>
                      <a:r>
                        <a:rPr lang="en-GB" sz="1600" b="0" dirty="0">
                          <a:solidFill>
                            <a:schemeClr val="tx1"/>
                          </a:solidFill>
                        </a:rPr>
                        <a:t>The speed in which a person talks. e.g. fast or slow</a:t>
                      </a:r>
                    </a:p>
                    <a:p>
                      <a:pPr marL="285750" indent="-285750" algn="l">
                        <a:buFont typeface="Arial" panose="020B0604020202020204" pitchFamily="34" charset="0"/>
                        <a:buChar char="•"/>
                      </a:pPr>
                      <a:r>
                        <a:rPr lang="en-GB" sz="1600" b="0" dirty="0">
                          <a:solidFill>
                            <a:schemeClr val="tx1"/>
                          </a:solidFill>
                        </a:rPr>
                        <a:t>If a care worker talks too fast the service user will loose the information and not understand properly.</a:t>
                      </a:r>
                    </a:p>
                    <a:p>
                      <a:pPr marL="285750" indent="-285750" algn="l">
                        <a:buFont typeface="Arial" panose="020B0604020202020204" pitchFamily="34" charset="0"/>
                        <a:buChar char="•"/>
                      </a:pPr>
                      <a:r>
                        <a:rPr lang="en-GB" sz="1600" b="0" dirty="0">
                          <a:solidFill>
                            <a:schemeClr val="tx1"/>
                          </a:solidFill>
                        </a:rPr>
                        <a:t>If a care worker talks to slow the service user might become bored or think the care worker is being patronising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600" dirty="0">
                          <a:solidFill>
                            <a:schemeClr val="tx1"/>
                          </a:solidFill>
                        </a:rPr>
                        <a:t>Tone (V)</a:t>
                      </a:r>
                    </a:p>
                    <a:p>
                      <a:pPr marL="0" indent="0" algn="ctr">
                        <a:buFont typeface="Arial" panose="020B0604020202020204" pitchFamily="34" charset="0"/>
                        <a:buNone/>
                      </a:pPr>
                      <a:endParaRPr lang="en-GB" sz="1600" dirty="0">
                        <a:solidFill>
                          <a:schemeClr val="tx1"/>
                        </a:solidFill>
                      </a:endParaRPr>
                    </a:p>
                    <a:p>
                      <a:pPr marL="285750" indent="-285750" algn="l">
                        <a:buFont typeface="Arial" panose="020B0604020202020204" pitchFamily="34" charset="0"/>
                        <a:buChar char="•"/>
                      </a:pPr>
                      <a:r>
                        <a:rPr lang="en-GB" sz="1400" b="0" dirty="0">
                          <a:solidFill>
                            <a:schemeClr val="tx1"/>
                          </a:solidFill>
                        </a:rPr>
                        <a:t>The way we speak – sound</a:t>
                      </a:r>
                    </a:p>
                    <a:p>
                      <a:pPr marL="285750" indent="-285750" algn="l">
                        <a:buFont typeface="Arial" panose="020B0604020202020204" pitchFamily="34" charset="0"/>
                        <a:buChar char="•"/>
                      </a:pPr>
                      <a:r>
                        <a:rPr lang="en-GB" sz="1400" b="0" dirty="0">
                          <a:solidFill>
                            <a:schemeClr val="tx1"/>
                          </a:solidFill>
                        </a:rPr>
                        <a:t>People need a positive tone of voice to make the service user feel comfortable, warm, welcomed and relaxed.  A soft tone will put people more at ease.</a:t>
                      </a:r>
                    </a:p>
                    <a:p>
                      <a:pPr marL="285750" indent="-285750" algn="l">
                        <a:buFont typeface="Arial" panose="020B0604020202020204" pitchFamily="34" charset="0"/>
                        <a:buChar char="•"/>
                      </a:pPr>
                      <a:r>
                        <a:rPr lang="en-GB" sz="1400" b="0" dirty="0">
                          <a:solidFill>
                            <a:schemeClr val="tx1"/>
                          </a:solidFill>
                        </a:rPr>
                        <a:t>Communication will be better.</a:t>
                      </a:r>
                    </a:p>
                    <a:p>
                      <a:pPr marL="285750" indent="-285750" algn="l">
                        <a:buFont typeface="Arial" panose="020B0604020202020204" pitchFamily="34" charset="0"/>
                        <a:buChar char="•"/>
                      </a:pPr>
                      <a:r>
                        <a:rPr lang="en-GB" sz="1400" b="0" dirty="0">
                          <a:solidFill>
                            <a:schemeClr val="tx1"/>
                          </a:solidFill>
                        </a:rPr>
                        <a:t>A person’s tone can be positive – friendly, warm, enthusiastic, understanding</a:t>
                      </a:r>
                    </a:p>
                    <a:p>
                      <a:pPr marL="285750" indent="-285750" algn="l">
                        <a:buFont typeface="Arial" panose="020B0604020202020204" pitchFamily="34" charset="0"/>
                        <a:buChar char="•"/>
                      </a:pPr>
                      <a:r>
                        <a:rPr lang="en-GB" sz="1400" b="0" dirty="0">
                          <a:solidFill>
                            <a:schemeClr val="tx1"/>
                          </a:solidFill>
                        </a:rPr>
                        <a:t>A person’s tone can be negative – aggressive, angry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Empathy (V)</a:t>
                      </a:r>
                    </a:p>
                    <a:p>
                      <a:pPr algn="ctr"/>
                      <a:endParaRPr lang="en-GB" sz="1800" b="1" dirty="0">
                        <a:solidFill>
                          <a:schemeClr val="tx1"/>
                        </a:solidFill>
                      </a:endParaRPr>
                    </a:p>
                    <a:p>
                      <a:pPr marL="285750" indent="-285750" algn="l">
                        <a:buFont typeface="Arial" panose="020B0604020202020204" pitchFamily="34" charset="0"/>
                        <a:buChar char="•"/>
                      </a:pPr>
                      <a:r>
                        <a:rPr lang="en-GB" sz="1800" b="0" dirty="0">
                          <a:solidFill>
                            <a:schemeClr val="tx1"/>
                          </a:solidFill>
                        </a:rPr>
                        <a:t>To understand how the service user is feeling. To understand their situation.</a:t>
                      </a:r>
                    </a:p>
                    <a:p>
                      <a:pPr marL="285750" indent="-285750" algn="l">
                        <a:buFont typeface="Arial" panose="020B0604020202020204" pitchFamily="34" charset="0"/>
                        <a:buChar char="•"/>
                      </a:pPr>
                      <a:r>
                        <a:rPr lang="en-GB" sz="1800" b="0" dirty="0">
                          <a:solidFill>
                            <a:schemeClr val="tx1"/>
                          </a:solidFill>
                        </a:rPr>
                        <a:t>To try and understand the service user’s feelings so they can help them more effectively (better) </a:t>
                      </a:r>
                    </a:p>
                    <a:p>
                      <a:pPr marL="285750" indent="-285750" algn="l">
                        <a:buFont typeface="Arial" panose="020B0604020202020204" pitchFamily="34" charset="0"/>
                        <a:buChar char="•"/>
                      </a:pPr>
                      <a:r>
                        <a:rPr lang="en-GB" sz="1800" b="0" dirty="0">
                          <a:solidFill>
                            <a:schemeClr val="tx1"/>
                          </a:solidFill>
                        </a:rPr>
                        <a:t>This does not mean you have to pity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1709483"/>
                  </a:ext>
                </a:extLst>
              </a:tr>
              <a:tr h="3615244">
                <a:tc>
                  <a:txBody>
                    <a:bodyPr/>
                    <a:lstStyle/>
                    <a:p>
                      <a:pPr algn="ctr"/>
                      <a:r>
                        <a:rPr lang="en-GB" sz="1600" b="1" dirty="0">
                          <a:solidFill>
                            <a:schemeClr val="tx1"/>
                          </a:solidFill>
                        </a:rPr>
                        <a:t>Paraverbal skills (V)</a:t>
                      </a:r>
                    </a:p>
                    <a:p>
                      <a:pPr algn="l"/>
                      <a:r>
                        <a:rPr lang="en-GB" sz="1400" dirty="0">
                          <a:solidFill>
                            <a:schemeClr val="tx1"/>
                          </a:solidFill>
                        </a:rPr>
                        <a:t>This refers to the messages that we transmit through the tone, pitch, and pacing of our voices. It is </a:t>
                      </a:r>
                      <a:r>
                        <a:rPr lang="en-GB" sz="1400" u="sng" dirty="0">
                          <a:solidFill>
                            <a:schemeClr val="tx1"/>
                          </a:solidFill>
                        </a:rPr>
                        <a:t>how</a:t>
                      </a:r>
                      <a:r>
                        <a:rPr lang="en-GB" sz="1400" dirty="0">
                          <a:solidFill>
                            <a:schemeClr val="tx1"/>
                          </a:solidFill>
                        </a:rPr>
                        <a:t> we say something, not </a:t>
                      </a:r>
                      <a:r>
                        <a:rPr lang="en-GB" sz="1400" u="sng" dirty="0">
                          <a:solidFill>
                            <a:schemeClr val="tx1"/>
                          </a:solidFill>
                        </a:rPr>
                        <a:t>what</a:t>
                      </a:r>
                      <a:r>
                        <a:rPr lang="en-GB" sz="1400" dirty="0">
                          <a:solidFill>
                            <a:schemeClr val="tx1"/>
                          </a:solidFill>
                        </a:rPr>
                        <a:t> we say.</a:t>
                      </a:r>
                    </a:p>
                    <a:p>
                      <a:pPr algn="l"/>
                      <a:r>
                        <a:rPr lang="en-GB" sz="1400" b="1" dirty="0">
                          <a:solidFill>
                            <a:schemeClr val="tx1"/>
                          </a:solidFill>
                        </a:rPr>
                        <a:t>The meanings that are shown </a:t>
                      </a:r>
                      <a:r>
                        <a:rPr lang="en-GB" sz="1400" b="1" dirty="0" err="1">
                          <a:solidFill>
                            <a:schemeClr val="tx1"/>
                          </a:solidFill>
                        </a:rPr>
                        <a:t>eg</a:t>
                      </a:r>
                      <a:r>
                        <a:rPr lang="en-GB" sz="1400" b="1" dirty="0">
                          <a:solidFill>
                            <a:schemeClr val="tx1"/>
                          </a:solidFill>
                        </a:rPr>
                        <a:t> genuine, interested, professional. </a:t>
                      </a:r>
                    </a:p>
                    <a:p>
                      <a:pPr algn="l"/>
                      <a:r>
                        <a:rPr lang="en-GB" sz="1400" b="1" dirty="0">
                          <a:solidFill>
                            <a:schemeClr val="tx1"/>
                          </a:solidFill>
                        </a:rPr>
                        <a:t>The feelings that are shown </a:t>
                      </a:r>
                      <a:r>
                        <a:rPr lang="en-GB" sz="1400" b="1" dirty="0" err="1">
                          <a:solidFill>
                            <a:schemeClr val="tx1"/>
                          </a:solidFill>
                        </a:rPr>
                        <a:t>eg</a:t>
                      </a:r>
                      <a:r>
                        <a:rPr lang="en-GB" sz="1400" b="1" dirty="0">
                          <a:solidFill>
                            <a:schemeClr val="tx1"/>
                          </a:solidFill>
                        </a:rPr>
                        <a:t> empathy, happiness, sadness</a:t>
                      </a:r>
                    </a:p>
                    <a:p>
                      <a:pPr algn="l"/>
                      <a:r>
                        <a:rPr lang="en-GB" sz="1400" dirty="0">
                          <a:solidFill>
                            <a:schemeClr val="tx1"/>
                          </a:solidFill>
                        </a:rPr>
                        <a:t>A sentence can convey entirely different meanings depending on the emphasis on certain words and the tone of voice. Its not what you say its how you say it…</a:t>
                      </a:r>
                    </a:p>
                    <a:p>
                      <a:pPr algn="l"/>
                      <a:r>
                        <a:rPr lang="en-GB" sz="1400" dirty="0">
                          <a:solidFill>
                            <a:schemeClr val="tx1"/>
                          </a:solidFill>
                        </a:rPr>
                        <a:t>“I didn’t say you were stupid”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GB" sz="1400" b="1" dirty="0">
                          <a:solidFill>
                            <a:schemeClr val="tx1"/>
                          </a:solidFill>
                        </a:rPr>
                        <a:t>Body Language (NV)</a:t>
                      </a:r>
                    </a:p>
                    <a:p>
                      <a:pPr>
                        <a:spcAft>
                          <a:spcPts val="0"/>
                        </a:spcAft>
                      </a:pPr>
                      <a:r>
                        <a:rPr lang="en-GB" sz="1200" dirty="0"/>
                        <a:t>Where and how we position our bodies sends messages to the people we are talking too:</a:t>
                      </a:r>
                    </a:p>
                    <a:p>
                      <a:pPr marL="171450" indent="-171450">
                        <a:spcAft>
                          <a:spcPts val="0"/>
                        </a:spcAft>
                        <a:buFont typeface="Arial" panose="020B0604020202020204" pitchFamily="34" charset="0"/>
                        <a:buChar char="•"/>
                      </a:pPr>
                      <a:r>
                        <a:rPr lang="en-GB" sz="1200" dirty="0"/>
                        <a:t>leaning towards someone shows that you are interested in what they are saying;.</a:t>
                      </a:r>
                    </a:p>
                    <a:p>
                      <a:pPr marL="171450" indent="-171450">
                        <a:spcAft>
                          <a:spcPts val="0"/>
                        </a:spcAft>
                        <a:buFont typeface="Arial" panose="020B0604020202020204" pitchFamily="34" charset="0"/>
                        <a:buChar char="•"/>
                      </a:pPr>
                      <a:r>
                        <a:rPr lang="en-GB" sz="1200" dirty="0"/>
                        <a:t>crossing your arms is a defensive position and could tell someone you are unsure of yourself or not approachable.</a:t>
                      </a:r>
                    </a:p>
                    <a:p>
                      <a:pPr marL="171450" indent="-171450">
                        <a:spcAft>
                          <a:spcPts val="0"/>
                        </a:spcAft>
                        <a:buFont typeface="Arial" panose="020B0604020202020204" pitchFamily="34" charset="0"/>
                        <a:buChar char="•"/>
                      </a:pPr>
                      <a:r>
                        <a:rPr lang="en-GB" sz="1200" dirty="0"/>
                        <a:t>Getting down to another person’s level, especially a child’s, shows that you see eye to eye with them and are sympathetic. </a:t>
                      </a:r>
                    </a:p>
                    <a:p>
                      <a:pPr marL="171450" indent="-171450">
                        <a:spcAft>
                          <a:spcPts val="0"/>
                        </a:spcAft>
                        <a:buFont typeface="Arial" panose="020B0604020202020204" pitchFamily="34" charset="0"/>
                        <a:buChar char="•"/>
                      </a:pPr>
                      <a:r>
                        <a:rPr lang="en-GB" sz="1200" dirty="0"/>
                        <a:t>The level of eye-contact may determine the level of trust/trustworthiness and also indicates that someone is interested in what is being said</a:t>
                      </a:r>
                    </a:p>
                    <a:p>
                      <a:pPr marL="171450" indent="-171450">
                        <a:spcAft>
                          <a:spcPts val="0"/>
                        </a:spcAft>
                        <a:buFont typeface="Arial" panose="020B0604020202020204" pitchFamily="34" charset="0"/>
                        <a:buChar char="•"/>
                      </a:pPr>
                      <a:r>
                        <a:rPr lang="en-GB" sz="1200" dirty="0"/>
                        <a:t>Words may give a positive message but our body language may give a negative message, which could confuse the person we are speaking 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dirty="0">
                          <a:solidFill>
                            <a:schemeClr val="tx1"/>
                          </a:solidFill>
                        </a:rPr>
                        <a:t>Gestures (NV)</a:t>
                      </a:r>
                    </a:p>
                    <a:p>
                      <a:r>
                        <a:rPr lang="en-GB" sz="1200" dirty="0">
                          <a:solidFill>
                            <a:schemeClr val="tx1"/>
                          </a:solidFill>
                        </a:rPr>
                        <a:t>A </a:t>
                      </a:r>
                      <a:r>
                        <a:rPr lang="en-GB" sz="1200" b="1" dirty="0">
                          <a:solidFill>
                            <a:schemeClr val="tx1"/>
                          </a:solidFill>
                        </a:rPr>
                        <a:t>gesture</a:t>
                      </a:r>
                      <a:r>
                        <a:rPr lang="en-GB" sz="1200" dirty="0">
                          <a:solidFill>
                            <a:schemeClr val="tx1"/>
                          </a:solidFill>
                        </a:rPr>
                        <a:t> is a form of non-vocal communication in which visible bodily actions communicate particular messages</a:t>
                      </a:r>
                    </a:p>
                    <a:p>
                      <a:pPr>
                        <a:buFont typeface="Arial" pitchFamily="34" charset="0"/>
                        <a:buNone/>
                      </a:pPr>
                      <a:r>
                        <a:rPr lang="en-GB" sz="1200" dirty="0">
                          <a:solidFill>
                            <a:schemeClr val="tx1"/>
                          </a:solidFill>
                        </a:rPr>
                        <a:t>Hand gestures such as waving may be seen as friendly and welcoming whereas a hand presented palm out may be a warning to ‘stop’</a:t>
                      </a:r>
                    </a:p>
                    <a:p>
                      <a:pPr>
                        <a:buFont typeface="Arial" pitchFamily="34" charset="0"/>
                        <a:buNone/>
                      </a:pPr>
                      <a:r>
                        <a:rPr lang="en-GB" sz="1200" dirty="0">
                          <a:solidFill>
                            <a:schemeClr val="tx1"/>
                          </a:solidFill>
                        </a:rPr>
                        <a:t>Head gestures such as nodding may be seen as reassuring/agreeing whereas shaking the head is a negative gesture, seen as a sign of disagreement</a:t>
                      </a:r>
                    </a:p>
                    <a:p>
                      <a:pPr>
                        <a:buFont typeface="Arial" pitchFamily="34" charset="0"/>
                        <a:buNone/>
                      </a:pPr>
                      <a:r>
                        <a:rPr lang="en-GB" sz="1200" dirty="0">
                          <a:solidFill>
                            <a:schemeClr val="tx1"/>
                          </a:solidFill>
                        </a:rPr>
                        <a:t>Shoulder gestures such as shrugging usually signifies a lack of understanding or could be interpreted as not caring</a:t>
                      </a:r>
                    </a:p>
                    <a:p>
                      <a:r>
                        <a:rPr lang="en-GB" sz="1200" dirty="0">
                          <a:solidFill>
                            <a:schemeClr val="tx1"/>
                          </a:solidFill>
                        </a:rPr>
                        <a:t>The same gesture may be interpreted in different ways in different countries/cultures you are going to research these for yourself</a:t>
                      </a:r>
                      <a:endParaRPr lang="en-GB"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1" dirty="0">
                          <a:solidFill>
                            <a:schemeClr val="tx1"/>
                          </a:solidFill>
                        </a:rPr>
                        <a:t>Facial Expressions (NV)</a:t>
                      </a:r>
                    </a:p>
                    <a:p>
                      <a:pPr>
                        <a:buFont typeface="Arial" pitchFamily="34" charset="0"/>
                        <a:buNone/>
                      </a:pPr>
                      <a:r>
                        <a:rPr lang="en-GB" sz="1200" dirty="0"/>
                        <a:t>Facial expressions can tell us a lot about characters, situations and subtext. It's important that you learn what they reveal about emotions and moods, and how to create and describe them.</a:t>
                      </a:r>
                    </a:p>
                    <a:p>
                      <a:pPr>
                        <a:buFont typeface="Arial" pitchFamily="34" charset="0"/>
                        <a:buNone/>
                      </a:pPr>
                      <a:r>
                        <a:rPr lang="en-GB" sz="1200" dirty="0"/>
                        <a:t>A facial expression can also convey the character’s true feelings. These can reflect:</a:t>
                      </a:r>
                    </a:p>
                    <a:p>
                      <a:pPr marL="171450" indent="-171450">
                        <a:buFont typeface="Arial" panose="020B0604020202020204" pitchFamily="34" charset="0"/>
                        <a:buChar char="•"/>
                      </a:pPr>
                      <a:r>
                        <a:rPr lang="en-GB" sz="1200" dirty="0"/>
                        <a:t>Emotions – how we are feeling and how others make us feel</a:t>
                      </a:r>
                    </a:p>
                    <a:p>
                      <a:pPr marL="171450" indent="-171450">
                        <a:buFont typeface="Arial" panose="020B0604020202020204" pitchFamily="34" charset="0"/>
                        <a:buChar char="•"/>
                      </a:pPr>
                      <a:r>
                        <a:rPr lang="en-GB" sz="1200" dirty="0"/>
                        <a:t>Attitudes – what we believe and what we think about what we hear</a:t>
                      </a:r>
                    </a:p>
                    <a:p>
                      <a:pPr>
                        <a:buFont typeface="Arial" pitchFamily="34" charset="0"/>
                        <a:buNone/>
                      </a:pPr>
                      <a:r>
                        <a:rPr lang="en-GB" sz="1200" dirty="0"/>
                        <a:t>Facial expressions can help to reinforce the words we use with others </a:t>
                      </a:r>
                      <a:r>
                        <a:rPr lang="en-GB" sz="1200" dirty="0" err="1"/>
                        <a:t>eg</a:t>
                      </a:r>
                      <a:r>
                        <a:rPr lang="en-GB" sz="1200" dirty="0"/>
                        <a:t>:</a:t>
                      </a:r>
                    </a:p>
                    <a:p>
                      <a:pPr marL="171450" indent="-171450">
                        <a:buFont typeface="Arial" panose="020B0604020202020204" pitchFamily="34" charset="0"/>
                        <a:buChar char="•"/>
                      </a:pPr>
                      <a:r>
                        <a:rPr lang="en-GB" sz="1200" dirty="0"/>
                        <a:t>Smiling reinforces that what we are saying is good news/non-threatening</a:t>
                      </a:r>
                    </a:p>
                    <a:p>
                      <a:pPr marL="171450" indent="-171450">
                        <a:buFont typeface="Arial" panose="020B0604020202020204" pitchFamily="34" charset="0"/>
                        <a:buChar char="•"/>
                      </a:pPr>
                      <a:r>
                        <a:rPr lang="en-GB" sz="1200" dirty="0"/>
                        <a:t>Frowning reinforces that we are unhappy/angry about what we are saying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92077681"/>
                  </a:ext>
                </a:extLst>
              </a:tr>
            </a:tbl>
          </a:graphicData>
        </a:graphic>
      </p:graphicFrame>
    </p:spTree>
    <p:extLst>
      <p:ext uri="{BB962C8B-B14F-4D97-AF65-F5344CB8AC3E}">
        <p14:creationId xmlns:p14="http://schemas.microsoft.com/office/powerpoint/2010/main" val="1193070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a:extLst>
              <a:ext uri="{FF2B5EF4-FFF2-40B4-BE49-F238E27FC236}">
                <a16:creationId xmlns:a16="http://schemas.microsoft.com/office/drawing/2014/main" id="{E74E88F5-2043-4AB9-AC2D-46285B3B96DF}"/>
              </a:ext>
            </a:extLst>
          </p:cNvPr>
          <p:cNvPicPr>
            <a:picLocks noChangeAspect="1" noChangeArrowheads="1"/>
          </p:cNvPicPr>
          <p:nvPr/>
        </p:nvPicPr>
        <p:blipFill>
          <a:blip r:embed="rId2" cstate="print"/>
          <a:srcRect/>
          <a:stretch>
            <a:fillRect/>
          </a:stretch>
        </p:blipFill>
        <p:spPr bwMode="auto">
          <a:xfrm>
            <a:off x="0" y="150816"/>
            <a:ext cx="12192000" cy="6556375"/>
          </a:xfrm>
          <a:prstGeom prst="rect">
            <a:avLst/>
          </a:prstGeom>
          <a:noFill/>
          <a:ln w="9525">
            <a:noFill/>
            <a:miter lim="800000"/>
            <a:headEnd/>
            <a:tailEnd/>
          </a:ln>
        </p:spPr>
      </p:pic>
    </p:spTree>
    <p:extLst>
      <p:ext uri="{BB962C8B-B14F-4D97-AF65-F5344CB8AC3E}">
        <p14:creationId xmlns:p14="http://schemas.microsoft.com/office/powerpoint/2010/main" val="2786840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4381BF8A-FEB6-400B-A179-E2B0CA013C5D}"/>
              </a:ext>
            </a:extLst>
          </p:cNvPr>
          <p:cNvGraphicFramePr>
            <a:graphicFrameLocks noGrp="1"/>
          </p:cNvGraphicFramePr>
          <p:nvPr>
            <p:extLst>
              <p:ext uri="{D42A27DB-BD31-4B8C-83A1-F6EECF244321}">
                <p14:modId xmlns:p14="http://schemas.microsoft.com/office/powerpoint/2010/main" val="1379111035"/>
              </p:ext>
            </p:extLst>
          </p:nvPr>
        </p:nvGraphicFramePr>
        <p:xfrm>
          <a:off x="0" y="0"/>
          <a:ext cx="12192004" cy="6858000"/>
        </p:xfrm>
        <a:graphic>
          <a:graphicData uri="http://schemas.openxmlformats.org/drawingml/2006/table">
            <a:tbl>
              <a:tblPr firstRow="1" bandRow="1">
                <a:tableStyleId>{00A15C55-8517-42AA-B614-E9B94910E393}</a:tableStyleId>
              </a:tblPr>
              <a:tblGrid>
                <a:gridCol w="3048001">
                  <a:extLst>
                    <a:ext uri="{9D8B030D-6E8A-4147-A177-3AD203B41FA5}">
                      <a16:colId xmlns:a16="http://schemas.microsoft.com/office/drawing/2014/main" val="2067396642"/>
                    </a:ext>
                  </a:extLst>
                </a:gridCol>
                <a:gridCol w="3013165">
                  <a:extLst>
                    <a:ext uri="{9D8B030D-6E8A-4147-A177-3AD203B41FA5}">
                      <a16:colId xmlns:a16="http://schemas.microsoft.com/office/drawing/2014/main" val="1767939925"/>
                    </a:ext>
                  </a:extLst>
                </a:gridCol>
                <a:gridCol w="3082837">
                  <a:extLst>
                    <a:ext uri="{9D8B030D-6E8A-4147-A177-3AD203B41FA5}">
                      <a16:colId xmlns:a16="http://schemas.microsoft.com/office/drawing/2014/main" val="929148677"/>
                    </a:ext>
                  </a:extLst>
                </a:gridCol>
                <a:gridCol w="3048001">
                  <a:extLst>
                    <a:ext uri="{9D8B030D-6E8A-4147-A177-3AD203B41FA5}">
                      <a16:colId xmlns:a16="http://schemas.microsoft.com/office/drawing/2014/main" val="3943502316"/>
                    </a:ext>
                  </a:extLst>
                </a:gridCol>
              </a:tblGrid>
              <a:tr h="6858000">
                <a:tc>
                  <a:txBody>
                    <a:bodyPr/>
                    <a:lstStyle/>
                    <a:p>
                      <a:pPr marL="0" lvl="0" indent="0">
                        <a:buFont typeface="Wingdings" panose="05000000000000000000" pitchFamily="2" charset="2"/>
                        <a:buNone/>
                      </a:pPr>
                      <a:r>
                        <a:rPr lang="en-GB" sz="1800" b="1" dirty="0">
                          <a:solidFill>
                            <a:schemeClr val="tx1"/>
                          </a:solidFill>
                          <a:latin typeface="+mn-lt"/>
                        </a:rPr>
                        <a:t>For each of the following types of communication:</a:t>
                      </a:r>
                    </a:p>
                    <a:p>
                      <a:pPr marL="800100" lvl="1" indent="-342900">
                        <a:buFont typeface="Wingdings" panose="05000000000000000000" pitchFamily="2" charset="2"/>
                        <a:buChar char="q"/>
                      </a:pPr>
                      <a:r>
                        <a:rPr lang="en-GB" sz="1800" b="1" dirty="0">
                          <a:solidFill>
                            <a:schemeClr val="tx1"/>
                          </a:solidFill>
                          <a:latin typeface="+mn-lt"/>
                        </a:rPr>
                        <a:t>Written communication</a:t>
                      </a:r>
                    </a:p>
                    <a:p>
                      <a:pPr marL="800100" lvl="1" indent="-342900">
                        <a:buFont typeface="Wingdings" panose="05000000000000000000" pitchFamily="2" charset="2"/>
                        <a:buChar char="q"/>
                      </a:pPr>
                      <a:r>
                        <a:rPr lang="en-GB" sz="1800" b="1" dirty="0">
                          <a:solidFill>
                            <a:schemeClr val="tx1"/>
                          </a:solidFill>
                          <a:latin typeface="+mn-lt"/>
                        </a:rPr>
                        <a:t>Specialist communication</a:t>
                      </a:r>
                    </a:p>
                    <a:p>
                      <a:pPr marL="0" lvl="0" indent="0">
                        <a:buFont typeface="Wingdings" panose="05000000000000000000" pitchFamily="2" charset="2"/>
                        <a:buNone/>
                      </a:pPr>
                      <a:endParaRPr lang="en-GB" sz="1400" b="0" dirty="0">
                        <a:solidFill>
                          <a:schemeClr val="tx1"/>
                        </a:solidFill>
                        <a:latin typeface="+mn-lt"/>
                      </a:endParaRPr>
                    </a:p>
                    <a:p>
                      <a:pPr marL="0" lvl="0" indent="0">
                        <a:buFont typeface="Wingdings" panose="05000000000000000000" pitchFamily="2" charset="2"/>
                        <a:buNone/>
                      </a:pPr>
                      <a:r>
                        <a:rPr lang="en-GB" sz="1400" b="0" dirty="0">
                          <a:solidFill>
                            <a:schemeClr val="tx1"/>
                          </a:solidFill>
                          <a:latin typeface="+mn-lt"/>
                        </a:rPr>
                        <a:t>Make notes in your books about how they support</a:t>
                      </a:r>
                      <a:r>
                        <a:rPr lang="en-GB" sz="1400" b="0" baseline="0" dirty="0">
                          <a:solidFill>
                            <a:schemeClr val="tx1"/>
                          </a:solidFill>
                          <a:latin typeface="+mn-lt"/>
                        </a:rPr>
                        <a:t> individuals to communicate</a:t>
                      </a:r>
                    </a:p>
                    <a:p>
                      <a:pPr marL="0" lvl="0" indent="0">
                        <a:buFont typeface="Wingdings" panose="05000000000000000000" pitchFamily="2" charset="2"/>
                        <a:buNone/>
                      </a:pPr>
                      <a:endParaRPr lang="en-GB" sz="1400" b="0" baseline="0" dirty="0">
                        <a:solidFill>
                          <a:schemeClr val="tx1"/>
                        </a:solidFill>
                        <a:latin typeface="+mn-lt"/>
                      </a:endParaRPr>
                    </a:p>
                    <a:p>
                      <a:pPr marL="0" lvl="0" indent="0">
                        <a:buFont typeface="Wingdings" panose="05000000000000000000" pitchFamily="2" charset="2"/>
                        <a:buNone/>
                      </a:pPr>
                      <a:r>
                        <a:rPr lang="en-GB" sz="1400" b="0" baseline="0" dirty="0">
                          <a:solidFill>
                            <a:schemeClr val="tx1"/>
                          </a:solidFill>
                          <a:latin typeface="+mn-lt"/>
                        </a:rPr>
                        <a:t>Give an example of how this method can be used in a health &amp; social care setting.</a:t>
                      </a:r>
                    </a:p>
                    <a:p>
                      <a:pPr marL="285750" lvl="0" indent="-285750">
                        <a:buFont typeface="Arial" panose="020B0604020202020204" pitchFamily="34" charset="0"/>
                        <a:buChar char="•"/>
                      </a:pPr>
                      <a:r>
                        <a:rPr lang="en-GB" sz="1400" b="0" baseline="0" dirty="0">
                          <a:solidFill>
                            <a:schemeClr val="tx1"/>
                          </a:solidFill>
                          <a:latin typeface="+mn-lt"/>
                        </a:rPr>
                        <a:t>Health setting</a:t>
                      </a:r>
                    </a:p>
                    <a:p>
                      <a:pPr marL="285750" lvl="0" indent="-285750">
                        <a:buFont typeface="Arial" panose="020B0604020202020204" pitchFamily="34" charset="0"/>
                        <a:buChar char="•"/>
                      </a:pPr>
                      <a:r>
                        <a:rPr lang="en-GB" sz="1400" b="0" baseline="0" dirty="0">
                          <a:solidFill>
                            <a:schemeClr val="tx1"/>
                          </a:solidFill>
                          <a:latin typeface="+mn-lt"/>
                        </a:rPr>
                        <a:t>Care setting</a:t>
                      </a:r>
                    </a:p>
                    <a:p>
                      <a:pPr marL="285750" lvl="0" indent="-285750">
                        <a:buFont typeface="Arial" panose="020B0604020202020204" pitchFamily="34" charset="0"/>
                        <a:buChar char="•"/>
                      </a:pPr>
                      <a:r>
                        <a:rPr lang="en-GB" sz="1400" b="0" baseline="0" dirty="0">
                          <a:solidFill>
                            <a:schemeClr val="tx1"/>
                          </a:solidFill>
                          <a:latin typeface="+mn-lt"/>
                        </a:rPr>
                        <a:t>Early years’ setting</a:t>
                      </a:r>
                    </a:p>
                    <a:p>
                      <a:pPr algn="l" rtl="0" fontAlgn="base"/>
                      <a:endParaRPr lang="en-GB" sz="1400" b="0" i="0" u="none" strike="noStrike" kern="1200" dirty="0">
                        <a:solidFill>
                          <a:schemeClr val="tx1"/>
                        </a:solidFill>
                        <a:effectLst/>
                        <a:latin typeface="+mn-lt"/>
                        <a:ea typeface="+mn-ea"/>
                        <a:cs typeface="+mn-cs"/>
                      </a:endParaRPr>
                    </a:p>
                    <a:p>
                      <a:pPr algn="l" rtl="0" fontAlgn="base"/>
                      <a:r>
                        <a:rPr lang="en-GB" sz="1400" b="0" i="0" u="none" strike="noStrike" kern="1200" dirty="0">
                          <a:solidFill>
                            <a:schemeClr val="tx1"/>
                          </a:solidFill>
                          <a:effectLst/>
                          <a:latin typeface="+mn-lt"/>
                          <a:ea typeface="+mn-ea"/>
                          <a:cs typeface="+mn-cs"/>
                        </a:rPr>
                        <a:t>Simple language that the reader can understand</a:t>
                      </a:r>
                      <a:r>
                        <a:rPr lang="en-US" sz="1400" b="0" i="0" kern="1200" dirty="0">
                          <a:solidFill>
                            <a:schemeClr val="tx1"/>
                          </a:solidFill>
                          <a:effectLst/>
                          <a:latin typeface="+mn-lt"/>
                          <a:ea typeface="+mn-ea"/>
                          <a:cs typeface="+mn-cs"/>
                        </a:rPr>
                        <a:t>​</a:t>
                      </a:r>
                    </a:p>
                    <a:p>
                      <a:pPr algn="l" rtl="0" fontAlgn="base"/>
                      <a:r>
                        <a:rPr lang="en-GB" sz="1400" b="0" i="0" u="none" strike="noStrike" kern="1200" dirty="0">
                          <a:solidFill>
                            <a:schemeClr val="tx1"/>
                          </a:solidFill>
                          <a:effectLst/>
                          <a:latin typeface="+mn-lt"/>
                          <a:ea typeface="+mn-ea"/>
                          <a:cs typeface="+mn-cs"/>
                        </a:rPr>
                        <a:t>Legible, with no:</a:t>
                      </a:r>
                      <a:r>
                        <a:rPr lang="en-US" sz="1400" b="0" i="0" kern="1200" dirty="0">
                          <a:solidFill>
                            <a:schemeClr val="tx1"/>
                          </a:solidFill>
                          <a:effectLst/>
                          <a:latin typeface="+mn-lt"/>
                          <a:ea typeface="+mn-ea"/>
                          <a:cs typeface="+mn-cs"/>
                        </a:rPr>
                        <a:t>​</a:t>
                      </a:r>
                    </a:p>
                    <a:p>
                      <a:pPr marL="285750" indent="-285750" algn="l"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Spelling errors</a:t>
                      </a:r>
                      <a:r>
                        <a:rPr lang="en-US" sz="1400" b="0" i="0" kern="1200" dirty="0">
                          <a:solidFill>
                            <a:schemeClr val="tx1"/>
                          </a:solidFill>
                          <a:effectLst/>
                          <a:latin typeface="+mn-lt"/>
                          <a:ea typeface="+mn-ea"/>
                          <a:cs typeface="+mn-cs"/>
                        </a:rPr>
                        <a:t>​</a:t>
                      </a:r>
                    </a:p>
                    <a:p>
                      <a:pPr marL="285750" indent="-285750" algn="l"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Incorrect grammar and punctuation</a:t>
                      </a:r>
                      <a:r>
                        <a:rPr lang="en-US" sz="1400" b="0" i="0" kern="1200" dirty="0">
                          <a:solidFill>
                            <a:schemeClr val="tx1"/>
                          </a:solidFill>
                          <a:effectLst/>
                          <a:latin typeface="+mn-lt"/>
                          <a:ea typeface="+mn-ea"/>
                          <a:cs typeface="+mn-cs"/>
                        </a:rPr>
                        <a:t>​</a:t>
                      </a:r>
                    </a:p>
                    <a:p>
                      <a:pPr marL="285750" indent="-285750" algn="l"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Abbreviations</a:t>
                      </a:r>
                      <a:r>
                        <a:rPr lang="en-US" sz="1400" b="0" i="0" kern="1200" dirty="0">
                          <a:solidFill>
                            <a:schemeClr val="tx1"/>
                          </a:solidFill>
                          <a:effectLst/>
                          <a:latin typeface="+mn-lt"/>
                          <a:ea typeface="+mn-ea"/>
                          <a:cs typeface="+mn-cs"/>
                        </a:rPr>
                        <a:t>​</a:t>
                      </a:r>
                    </a:p>
                    <a:p>
                      <a:pPr marL="285750" indent="-285750" algn="l"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Acronyms</a:t>
                      </a:r>
                      <a:r>
                        <a:rPr lang="en-US" sz="1400" b="0" i="0" kern="1200" dirty="0">
                          <a:solidFill>
                            <a:schemeClr val="tx1"/>
                          </a:solidFill>
                          <a:effectLst/>
                          <a:latin typeface="+mn-lt"/>
                          <a:ea typeface="+mn-ea"/>
                          <a:cs typeface="+mn-cs"/>
                        </a:rPr>
                        <a:t>​</a:t>
                      </a:r>
                    </a:p>
                    <a:p>
                      <a:pPr marL="285750" indent="-285750" algn="l"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‘Text’ speak</a:t>
                      </a:r>
                      <a:r>
                        <a:rPr lang="en-US" sz="1400" b="0" i="0" kern="1200" dirty="0">
                          <a:solidFill>
                            <a:schemeClr val="tx1"/>
                          </a:solidFill>
                          <a:effectLst/>
                          <a:latin typeface="+mn-lt"/>
                          <a:ea typeface="+mn-ea"/>
                          <a:cs typeface="+mn-cs"/>
                        </a:rPr>
                        <a:t>​</a:t>
                      </a:r>
                    </a:p>
                    <a:p>
                      <a:pPr rtl="0" fontAlgn="base"/>
                      <a:endParaRPr lang="en-GB" sz="1400" b="0" i="0" u="none" strike="noStrike"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a:solidFill>
                            <a:schemeClr val="tx1"/>
                          </a:solidFill>
                          <a:latin typeface="+mn-lt"/>
                        </a:rPr>
                        <a:t>Writing skills</a:t>
                      </a:r>
                    </a:p>
                    <a:p>
                      <a:pPr algn="l" rtl="0" fontAlgn="base"/>
                      <a:endParaRPr lang="en-GB" sz="1400" b="0" i="0" u="none" strike="noStrike" kern="1200" dirty="0">
                        <a:solidFill>
                          <a:schemeClr val="tx1"/>
                        </a:solidFill>
                        <a:effectLst/>
                        <a:latin typeface="+mn-lt"/>
                        <a:ea typeface="+mn-ea"/>
                        <a:cs typeface="+mn-cs"/>
                      </a:endParaRPr>
                    </a:p>
                    <a:p>
                      <a:pPr algn="l" rtl="0" fontAlgn="base"/>
                      <a:r>
                        <a:rPr lang="en-GB" sz="1400" b="0" i="0" kern="1200" dirty="0">
                          <a:solidFill>
                            <a:schemeClr val="tx1"/>
                          </a:solidFill>
                          <a:effectLst/>
                          <a:latin typeface="+mn-lt"/>
                          <a:ea typeface="+mn-ea"/>
                          <a:cs typeface="+mn-cs"/>
                        </a:rPr>
                        <a:t>​</a:t>
                      </a:r>
                      <a:r>
                        <a:rPr lang="en-GB" sz="1400" b="0" i="0" u="none" strike="noStrike" kern="1200" dirty="0">
                          <a:solidFill>
                            <a:schemeClr val="tx1"/>
                          </a:solidFill>
                          <a:effectLst/>
                          <a:latin typeface="+mn-lt"/>
                          <a:ea typeface="+mn-ea"/>
                          <a:cs typeface="+mn-cs"/>
                        </a:rPr>
                        <a:t>It is VITAL that written information is accurate </a:t>
                      </a:r>
                    </a:p>
                    <a:p>
                      <a:pPr algn="l" rtl="0" fontAlgn="base"/>
                      <a:r>
                        <a:rPr lang="en-GB" sz="1400" b="0" i="0" u="none" strike="noStrike" kern="1200" dirty="0">
                          <a:solidFill>
                            <a:schemeClr val="tx1"/>
                          </a:solidFill>
                          <a:effectLst/>
                          <a:latin typeface="+mn-lt"/>
                          <a:ea typeface="+mn-ea"/>
                          <a:cs typeface="+mn-cs"/>
                        </a:rPr>
                        <a:t>Why?</a:t>
                      </a:r>
                    </a:p>
                    <a:p>
                      <a:pPr algn="l" rtl="0" fontAlgn="base"/>
                      <a:r>
                        <a:rPr lang="en-US" sz="1400" b="0" i="0" u="none" strike="noStrike" kern="1200" dirty="0">
                          <a:solidFill>
                            <a:schemeClr val="tx1"/>
                          </a:solidFill>
                          <a:effectLst/>
                          <a:latin typeface="+mn-lt"/>
                          <a:ea typeface="+mn-ea"/>
                          <a:cs typeface="+mn-cs"/>
                        </a:rPr>
                        <a:t>Written communication needs to be completed in a timely manner as facts may be forgotten if it is left too long before they are written down</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Write as near as possible to the time you’ve delivered the care</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Write simply and clearly</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Write legibly (if hand-written) and as error-free as possible if keyed into a computer</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Insert dates and times as accurately as possible when specific events and circumstances occurred</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Avoid giving personal opinions</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Avoid writing anything judgemental or which may seem personally abusive or insulting. Report factually what you have observed.</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And remember, as part of the health care team, you have a responsibility to make sure that anything you write about a patient/client (or that any other member of staff writes, for that matter) remains confidential and cannot be accessed by any unauthorised person.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base" latinLnBrk="0" hangingPunct="1">
                        <a:lnSpc>
                          <a:spcPct val="100000"/>
                        </a:lnSpc>
                        <a:spcBef>
                          <a:spcPts val="0"/>
                        </a:spcBef>
                        <a:spcAft>
                          <a:spcPts val="0"/>
                        </a:spcAft>
                        <a:buClrTx/>
                        <a:buSzTx/>
                        <a:buFont typeface="Arial" panose="020B0604020202020204" pitchFamily="34" charset="0"/>
                        <a:buNone/>
                        <a:tabLst/>
                        <a:defRPr/>
                      </a:pPr>
                      <a:r>
                        <a:rPr lang="en-GB" sz="2000" b="1" dirty="0">
                          <a:solidFill>
                            <a:schemeClr val="tx1"/>
                          </a:solidFill>
                          <a:latin typeface="+mn-lt"/>
                        </a:rPr>
                        <a:t>Care report</a:t>
                      </a:r>
                    </a:p>
                    <a:p>
                      <a:pPr marL="0" indent="0" rtl="0" fontAlgn="base">
                        <a:buFont typeface="Arial" panose="020B0604020202020204" pitchFamily="34" charset="0"/>
                        <a:buNone/>
                      </a:pPr>
                      <a:endParaRPr lang="en-GB" sz="1400" b="0" i="0" u="none" strike="noStrike" kern="1200" dirty="0">
                        <a:solidFill>
                          <a:schemeClr val="tx1"/>
                        </a:solidFill>
                        <a:effectLst/>
                        <a:latin typeface="+mn-lt"/>
                        <a:ea typeface="+mn-ea"/>
                        <a:cs typeface="+mn-cs"/>
                      </a:endParaRP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Write as near as possible to the time you’ve delivered the care</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Write simply and clearly</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Write legibly (if hand-written) and as error-free as possible if keyed into a computer</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Insert dates and times as accurately as possible when specific events and circumstances occurred</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Avoid giving personal opinions</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Avoid writing anything judgemental or which may seem personally abusive or insulting. Report factually what you have observed.</a:t>
                      </a:r>
                      <a:r>
                        <a:rPr lang="en-US" sz="1400" b="0" i="0" kern="1200" dirty="0">
                          <a:solidFill>
                            <a:schemeClr val="tx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tx1"/>
                          </a:solidFill>
                          <a:effectLst/>
                          <a:latin typeface="+mn-lt"/>
                          <a:ea typeface="+mn-ea"/>
                          <a:cs typeface="+mn-cs"/>
                        </a:rPr>
                        <a:t>And remember, as part of the health care team, you have a responsibility to make sure that anything you write about a patient/client (or that any other member of staff writes, for that matter) remains confidential and cannot be accessed by any unauthorised person. </a:t>
                      </a:r>
                      <a:endParaRPr lang="en-GB" sz="1400" b="0" i="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400" b="0" i="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a:solidFill>
                            <a:schemeClr val="tx1"/>
                          </a:solidFill>
                          <a:latin typeface="+mn-lt"/>
                        </a:rPr>
                        <a:t>Care report or instructions for a medical procedure</a:t>
                      </a:r>
                    </a:p>
                    <a:p>
                      <a:pPr algn="l" rtl="0" fontAlgn="base"/>
                      <a:endParaRPr lang="en-GB" sz="1400" b="1" i="0" u="sng" kern="1200" dirty="0">
                        <a:solidFill>
                          <a:schemeClr val="lt1"/>
                        </a:solidFill>
                        <a:effectLst/>
                        <a:latin typeface="+mn-lt"/>
                        <a:ea typeface="+mn-ea"/>
                        <a:cs typeface="+mn-cs"/>
                      </a:endParaRPr>
                    </a:p>
                    <a:p>
                      <a:pPr algn="l" rtl="0" fontAlgn="base"/>
                      <a:r>
                        <a:rPr lang="en-GB" sz="1400" b="1" i="0" u="sng" kern="1200" dirty="0">
                          <a:solidFill>
                            <a:schemeClr val="tx1"/>
                          </a:solidFill>
                          <a:effectLst/>
                          <a:latin typeface="+mn-lt"/>
                          <a:ea typeface="+mn-ea"/>
                          <a:cs typeface="+mn-cs"/>
                        </a:rPr>
                        <a:t>Plans </a:t>
                      </a:r>
                      <a:r>
                        <a:rPr lang="en-GB" sz="1400" b="0" i="0" u="none" strike="noStrike" kern="1200" dirty="0">
                          <a:solidFill>
                            <a:schemeClr val="tx1"/>
                          </a:solidFill>
                          <a:effectLst/>
                          <a:latin typeface="+mn-lt"/>
                          <a:ea typeface="+mn-ea"/>
                          <a:cs typeface="+mn-cs"/>
                        </a:rPr>
                        <a:t>– these describe what needs a client has and how they can be met.</a:t>
                      </a:r>
                      <a:r>
                        <a:rPr lang="en-US" sz="1400" b="0" i="0" kern="1200" dirty="0">
                          <a:solidFill>
                            <a:schemeClr val="tx1"/>
                          </a:solidFill>
                          <a:effectLst/>
                          <a:latin typeface="+mn-lt"/>
                          <a:ea typeface="+mn-ea"/>
                          <a:cs typeface="+mn-cs"/>
                        </a:rPr>
                        <a:t>​</a:t>
                      </a:r>
                    </a:p>
                    <a:p>
                      <a:pPr algn="l" rtl="0" fontAlgn="base"/>
                      <a:r>
                        <a:rPr lang="en-GB" sz="1400" b="1" i="0" u="sng" kern="1200" dirty="0">
                          <a:solidFill>
                            <a:schemeClr val="tx1"/>
                          </a:solidFill>
                          <a:effectLst/>
                          <a:latin typeface="+mn-lt"/>
                          <a:ea typeface="+mn-ea"/>
                          <a:cs typeface="+mn-cs"/>
                        </a:rPr>
                        <a:t>Care records </a:t>
                      </a:r>
                      <a:r>
                        <a:rPr lang="en-GB" sz="1400" b="0" i="0" u="none" strike="noStrike" kern="1200" dirty="0">
                          <a:solidFill>
                            <a:schemeClr val="tx1"/>
                          </a:solidFill>
                          <a:effectLst/>
                          <a:latin typeface="+mn-lt"/>
                          <a:ea typeface="+mn-ea"/>
                          <a:cs typeface="+mn-cs"/>
                        </a:rPr>
                        <a:t>– these keep a record of appointments, problems etc.</a:t>
                      </a:r>
                      <a:r>
                        <a:rPr lang="en-US" sz="1400" b="0" i="0" kern="1200" dirty="0">
                          <a:solidFill>
                            <a:schemeClr val="tx1"/>
                          </a:solidFill>
                          <a:effectLst/>
                          <a:latin typeface="+mn-lt"/>
                          <a:ea typeface="+mn-ea"/>
                          <a:cs typeface="+mn-cs"/>
                        </a:rPr>
                        <a:t>​</a:t>
                      </a:r>
                    </a:p>
                    <a:p>
                      <a:pPr algn="l" rtl="0" fontAlgn="base"/>
                      <a:r>
                        <a:rPr lang="en-GB" sz="1400" b="1" i="0" u="sng" kern="1200" dirty="0">
                          <a:solidFill>
                            <a:schemeClr val="tx1"/>
                          </a:solidFill>
                          <a:effectLst/>
                          <a:latin typeface="+mn-lt"/>
                          <a:ea typeface="+mn-ea"/>
                          <a:cs typeface="+mn-cs"/>
                        </a:rPr>
                        <a:t>Memos</a:t>
                      </a:r>
                      <a:r>
                        <a:rPr lang="en-GB" sz="1400" b="0" i="0" u="none" strike="noStrike" kern="1200" dirty="0">
                          <a:solidFill>
                            <a:schemeClr val="tx1"/>
                          </a:solidFill>
                          <a:effectLst/>
                          <a:latin typeface="+mn-lt"/>
                          <a:ea typeface="+mn-ea"/>
                          <a:cs typeface="+mn-cs"/>
                        </a:rPr>
                        <a:t> – to give information to someone at work.</a:t>
                      </a:r>
                      <a:r>
                        <a:rPr lang="en-US" sz="1400" b="0" i="0" kern="1200" dirty="0">
                          <a:solidFill>
                            <a:schemeClr val="tx1"/>
                          </a:solidFill>
                          <a:effectLst/>
                          <a:latin typeface="+mn-lt"/>
                          <a:ea typeface="+mn-ea"/>
                          <a:cs typeface="+mn-cs"/>
                        </a:rPr>
                        <a:t>​</a:t>
                      </a:r>
                    </a:p>
                    <a:p>
                      <a:pPr algn="l" rtl="0" fontAlgn="base"/>
                      <a:r>
                        <a:rPr lang="en-GB" sz="1400" b="1" i="0" u="sng" kern="1200" dirty="0">
                          <a:solidFill>
                            <a:schemeClr val="tx1"/>
                          </a:solidFill>
                          <a:effectLst/>
                          <a:latin typeface="+mn-lt"/>
                          <a:ea typeface="+mn-ea"/>
                          <a:cs typeface="+mn-cs"/>
                        </a:rPr>
                        <a:t>Reports</a:t>
                      </a:r>
                      <a:r>
                        <a:rPr lang="en-GB" sz="1400" b="0" i="0" u="none" strike="noStrike" kern="1200" dirty="0">
                          <a:solidFill>
                            <a:schemeClr val="tx1"/>
                          </a:solidFill>
                          <a:effectLst/>
                          <a:latin typeface="+mn-lt"/>
                          <a:ea typeface="+mn-ea"/>
                          <a:cs typeface="+mn-cs"/>
                        </a:rPr>
                        <a:t> – a detailed description on an issue and how it is being resolved. For example, a report on a child who is being bullied and what is being done about it.</a:t>
                      </a:r>
                      <a:r>
                        <a:rPr lang="en-US" sz="1400" b="0" i="0" kern="1200" dirty="0">
                          <a:solidFill>
                            <a:schemeClr val="tx1"/>
                          </a:solidFill>
                          <a:effectLst/>
                          <a:latin typeface="+mn-lt"/>
                          <a:ea typeface="+mn-ea"/>
                          <a:cs typeface="+mn-cs"/>
                        </a:rPr>
                        <a:t>​</a:t>
                      </a:r>
                    </a:p>
                    <a:p>
                      <a:pPr algn="l" rtl="0" fontAlgn="base"/>
                      <a:r>
                        <a:rPr lang="en-US" sz="1400" b="1" i="0" u="sng" kern="1200" dirty="0">
                          <a:solidFill>
                            <a:schemeClr val="tx1"/>
                          </a:solidFill>
                          <a:effectLst/>
                          <a:latin typeface="+mn-lt"/>
                          <a:ea typeface="+mn-ea"/>
                          <a:cs typeface="+mn-cs"/>
                        </a:rPr>
                        <a:t>Instructions</a:t>
                      </a:r>
                      <a:r>
                        <a:rPr lang="en-US" sz="1400" b="1" i="0" u="none" strike="noStrike" kern="1200" dirty="0">
                          <a:solidFill>
                            <a:schemeClr val="tx1"/>
                          </a:solidFill>
                          <a:effectLst/>
                          <a:latin typeface="+mn-lt"/>
                          <a:ea typeface="+mn-ea"/>
                          <a:cs typeface="+mn-cs"/>
                        </a:rPr>
                        <a:t> - </a:t>
                      </a:r>
                      <a:r>
                        <a:rPr lang="en-US" sz="1400" b="0" i="0" u="none" strike="noStrike" kern="1200" dirty="0">
                          <a:solidFill>
                            <a:schemeClr val="tx1"/>
                          </a:solidFill>
                          <a:effectLst/>
                          <a:latin typeface="+mn-lt"/>
                          <a:ea typeface="+mn-ea"/>
                          <a:cs typeface="+mn-cs"/>
                        </a:rPr>
                        <a:t>for medical procedure/operational activity giving details about when/how procedures are to be completed</a:t>
                      </a:r>
                      <a:r>
                        <a:rPr lang="en-US" sz="1400" b="0" i="0" kern="1200" dirty="0">
                          <a:solidFill>
                            <a:schemeClr val="tx1"/>
                          </a:solidFill>
                          <a:effectLst/>
                          <a:latin typeface="+mn-lt"/>
                          <a:ea typeface="+mn-ea"/>
                          <a:cs typeface="+mn-cs"/>
                        </a:rPr>
                        <a:t>​</a:t>
                      </a:r>
                    </a:p>
                    <a:p>
                      <a:pPr rtl="0" fontAlgn="base"/>
                      <a:endParaRPr lang="en-US" sz="1400" b="0" i="0" u="none" strike="noStrike" kern="1200" dirty="0">
                        <a:solidFill>
                          <a:schemeClr val="tx1"/>
                        </a:solidFill>
                        <a:effectLst/>
                        <a:latin typeface="+mn-lt"/>
                        <a:ea typeface="+mn-ea"/>
                        <a:cs typeface="+mn-cs"/>
                      </a:endParaRPr>
                    </a:p>
                    <a:p>
                      <a:pPr rtl="0" fontAlgn="base"/>
                      <a:r>
                        <a:rPr lang="en-US" sz="1400" b="0" i="0" u="none" strike="noStrike" kern="1200" dirty="0">
                          <a:solidFill>
                            <a:schemeClr val="tx1"/>
                          </a:solidFill>
                          <a:effectLst/>
                          <a:latin typeface="+mn-lt"/>
                          <a:ea typeface="+mn-ea"/>
                          <a:cs typeface="+mn-cs"/>
                        </a:rPr>
                        <a:t>Provides clear information - is written in a way that the service user can understand by using their own words, signs, photographs etc.</a:t>
                      </a:r>
                      <a:r>
                        <a:rPr lang="en-US" sz="1400" b="0" i="0" kern="1200" dirty="0">
                          <a:solidFill>
                            <a:schemeClr val="tx1"/>
                          </a:solidFill>
                          <a:effectLst/>
                          <a:latin typeface="+mn-lt"/>
                          <a:ea typeface="+mn-ea"/>
                          <a:cs typeface="+mn-cs"/>
                        </a:rPr>
                        <a:t>​</a:t>
                      </a:r>
                    </a:p>
                    <a:p>
                      <a:pPr rtl="0" fontAlgn="base"/>
                      <a:r>
                        <a:rPr lang="en-US" sz="1400" b="0" i="0" u="none" strike="noStrike" kern="1200" dirty="0">
                          <a:solidFill>
                            <a:schemeClr val="tx1"/>
                          </a:solidFill>
                          <a:effectLst/>
                          <a:latin typeface="+mn-lt"/>
                          <a:ea typeface="+mn-ea"/>
                          <a:cs typeface="+mn-cs"/>
                        </a:rPr>
                        <a:t>Written with the service user and/or their representatives such as their family, advocate.</a:t>
                      </a:r>
                      <a:r>
                        <a:rPr lang="en-US" sz="1400" b="0" i="0" kern="1200" dirty="0">
                          <a:solidFill>
                            <a:schemeClr val="tx1"/>
                          </a:solidFill>
                          <a:effectLst/>
                          <a:latin typeface="+mn-lt"/>
                          <a:ea typeface="+mn-ea"/>
                          <a:cs typeface="+mn-cs"/>
                        </a:rPr>
                        <a:t>​</a:t>
                      </a:r>
                    </a:p>
                    <a:p>
                      <a:pPr rtl="0" fontAlgn="base"/>
                      <a:r>
                        <a:rPr lang="en-US" sz="1400" b="0" i="0" u="none" strike="noStrike" kern="1200" dirty="0">
                          <a:solidFill>
                            <a:schemeClr val="tx1"/>
                          </a:solidFill>
                          <a:effectLst/>
                          <a:latin typeface="+mn-lt"/>
                          <a:ea typeface="+mn-ea"/>
                          <a:cs typeface="+mn-cs"/>
                        </a:rPr>
                        <a:t>Includes accurate information that is up-to-date and correct.</a:t>
                      </a:r>
                      <a:endParaRPr lang="en-US" sz="1400" b="0" i="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1709483"/>
                  </a:ext>
                </a:extLst>
              </a:tr>
            </a:tbl>
          </a:graphicData>
        </a:graphic>
      </p:graphicFrame>
    </p:spTree>
    <p:extLst>
      <p:ext uri="{BB962C8B-B14F-4D97-AF65-F5344CB8AC3E}">
        <p14:creationId xmlns:p14="http://schemas.microsoft.com/office/powerpoint/2010/main" val="4019714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05835482"/>
              </p:ext>
            </p:extLst>
          </p:nvPr>
        </p:nvGraphicFramePr>
        <p:xfrm>
          <a:off x="-4" y="174171"/>
          <a:ext cx="12192004" cy="6156960"/>
        </p:xfrm>
        <a:graphic>
          <a:graphicData uri="http://schemas.openxmlformats.org/drawingml/2006/table">
            <a:tbl>
              <a:tblPr firstRow="1" bandRow="1">
                <a:tableStyleId>{00A15C55-8517-42AA-B614-E9B94910E393}</a:tableStyleId>
              </a:tblPr>
              <a:tblGrid>
                <a:gridCol w="3048001">
                  <a:extLst>
                    <a:ext uri="{9D8B030D-6E8A-4147-A177-3AD203B41FA5}">
                      <a16:colId xmlns:a16="http://schemas.microsoft.com/office/drawing/2014/main" val="3366538480"/>
                    </a:ext>
                  </a:extLst>
                </a:gridCol>
                <a:gridCol w="3013165">
                  <a:extLst>
                    <a:ext uri="{9D8B030D-6E8A-4147-A177-3AD203B41FA5}">
                      <a16:colId xmlns:a16="http://schemas.microsoft.com/office/drawing/2014/main" val="494408390"/>
                    </a:ext>
                  </a:extLst>
                </a:gridCol>
                <a:gridCol w="3082837">
                  <a:extLst>
                    <a:ext uri="{9D8B030D-6E8A-4147-A177-3AD203B41FA5}">
                      <a16:colId xmlns:a16="http://schemas.microsoft.com/office/drawing/2014/main" val="1817583325"/>
                    </a:ext>
                  </a:extLst>
                </a:gridCol>
                <a:gridCol w="3048001">
                  <a:extLst>
                    <a:ext uri="{9D8B030D-6E8A-4147-A177-3AD203B41FA5}">
                      <a16:colId xmlns:a16="http://schemas.microsoft.com/office/drawing/2014/main" val="3113865006"/>
                    </a:ext>
                  </a:extLst>
                </a:gridCol>
              </a:tblGrid>
              <a:tr h="595230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latin typeface="+mn-lt"/>
                        </a:rPr>
                        <a:t>Braille, Sign language and Makaton</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b="1" dirty="0">
                        <a:solidFill>
                          <a:schemeClr val="tx1"/>
                        </a:solidFill>
                        <a:latin typeface="+mn-lt"/>
                      </a:endParaRPr>
                    </a:p>
                    <a:p>
                      <a:pPr rtl="0" fontAlgn="base"/>
                      <a:r>
                        <a:rPr lang="en-GB" sz="1200" b="0" i="0" kern="1200" dirty="0">
                          <a:solidFill>
                            <a:schemeClr val="dk1"/>
                          </a:solidFill>
                          <a:effectLst/>
                          <a:latin typeface="+mn-lt"/>
                          <a:ea typeface="+mn-ea"/>
                          <a:cs typeface="+mn-cs"/>
                        </a:rPr>
                        <a:t>​</a:t>
                      </a:r>
                      <a:r>
                        <a:rPr lang="en-GB" sz="1200" b="0" i="0" u="none" strike="noStrike" kern="1200" dirty="0">
                          <a:solidFill>
                            <a:schemeClr val="dk1"/>
                          </a:solidFill>
                          <a:effectLst/>
                          <a:latin typeface="+mn-lt"/>
                          <a:ea typeface="+mn-ea"/>
                          <a:cs typeface="+mn-cs"/>
                        </a:rPr>
                        <a:t>What disabilities can using braille help?</a:t>
                      </a:r>
                      <a:r>
                        <a:rPr lang="en-US" sz="1200" b="0" i="0" kern="1200" dirty="0">
                          <a:solidFill>
                            <a:schemeClr val="dk1"/>
                          </a:solidFill>
                          <a:effectLst/>
                          <a:latin typeface="+mn-lt"/>
                          <a:ea typeface="+mn-ea"/>
                          <a:cs typeface="+mn-cs"/>
                        </a:rPr>
                        <a:t>​</a:t>
                      </a:r>
                    </a:p>
                    <a:p>
                      <a:pPr rtl="0" fontAlgn="base"/>
                      <a:r>
                        <a:rPr lang="en-GB" sz="1200" b="0" i="0" kern="1200" dirty="0">
                          <a:solidFill>
                            <a:schemeClr val="dk1"/>
                          </a:solidFill>
                          <a:effectLst/>
                          <a:latin typeface="+mn-lt"/>
                          <a:ea typeface="+mn-ea"/>
                          <a:cs typeface="+mn-cs"/>
                        </a:rPr>
                        <a:t>​</a:t>
                      </a:r>
                      <a:r>
                        <a:rPr lang="en-GB" sz="1200" b="0" i="0" u="none" strike="noStrike" kern="1200" dirty="0">
                          <a:solidFill>
                            <a:schemeClr val="dk1"/>
                          </a:solidFill>
                          <a:effectLst/>
                          <a:latin typeface="+mn-lt"/>
                          <a:ea typeface="+mn-ea"/>
                          <a:cs typeface="+mn-cs"/>
                        </a:rPr>
                        <a:t>Why is it important for a blind/partially sighted person to be able to communicate in this way?</a:t>
                      </a:r>
                      <a:r>
                        <a:rPr lang="en-US" sz="1200" b="0" i="0" kern="1200" dirty="0">
                          <a:solidFill>
                            <a:schemeClr val="dk1"/>
                          </a:solidFill>
                          <a:effectLst/>
                          <a:latin typeface="+mn-lt"/>
                          <a:ea typeface="+mn-ea"/>
                          <a:cs typeface="+mn-cs"/>
                        </a:rPr>
                        <a:t>​</a:t>
                      </a:r>
                    </a:p>
                    <a:p>
                      <a:pPr rtl="0" fontAlgn="base"/>
                      <a:r>
                        <a:rPr lang="en-GB" sz="1200" b="0" i="0" kern="1200" dirty="0">
                          <a:solidFill>
                            <a:schemeClr val="dk1"/>
                          </a:solidFill>
                          <a:effectLst/>
                          <a:latin typeface="+mn-lt"/>
                          <a:ea typeface="+mn-ea"/>
                          <a:cs typeface="+mn-cs"/>
                        </a:rPr>
                        <a:t>​</a:t>
                      </a:r>
                      <a:r>
                        <a:rPr lang="en-GB" sz="1200" b="0" i="0" u="none" strike="noStrike" kern="1200" dirty="0">
                          <a:solidFill>
                            <a:schemeClr val="dk1"/>
                          </a:solidFill>
                          <a:effectLst/>
                          <a:latin typeface="+mn-lt"/>
                          <a:ea typeface="+mn-ea"/>
                          <a:cs typeface="+mn-cs"/>
                        </a:rPr>
                        <a:t>Is society equipped for braille? Where do you see examples of it being used?</a:t>
                      </a:r>
                    </a:p>
                    <a:p>
                      <a:pPr rtl="0" fontAlgn="base"/>
                      <a:endParaRPr lang="en-US" sz="1200" b="0" i="0" kern="1200" dirty="0">
                        <a:solidFill>
                          <a:schemeClr val="dk1"/>
                        </a:solidFill>
                        <a:effectLst/>
                        <a:latin typeface="+mn-lt"/>
                        <a:ea typeface="+mn-ea"/>
                        <a:cs typeface="+mn-cs"/>
                      </a:endParaRPr>
                    </a:p>
                    <a:p>
                      <a:pPr rtl="0" fontAlgn="base"/>
                      <a:r>
                        <a:rPr lang="en-GB" sz="1200" b="0" i="0" u="none" strike="noStrike" kern="1200" dirty="0">
                          <a:solidFill>
                            <a:schemeClr val="dk1"/>
                          </a:solidFill>
                          <a:effectLst/>
                          <a:latin typeface="+mn-lt"/>
                          <a:ea typeface="+mn-ea"/>
                          <a:cs typeface="+mn-cs"/>
                        </a:rPr>
                        <a:t>Sign language is a visual means of communicating using gestures, facial expressions and body language.</a:t>
                      </a:r>
                      <a:r>
                        <a:rPr lang="en-US" sz="1200" b="0" i="0" kern="1200" dirty="0">
                          <a:solidFill>
                            <a:schemeClr val="dk1"/>
                          </a:solidFill>
                          <a:effectLst/>
                          <a:latin typeface="+mn-lt"/>
                          <a:ea typeface="+mn-ea"/>
                          <a:cs typeface="+mn-cs"/>
                        </a:rPr>
                        <a:t>​</a:t>
                      </a:r>
                    </a:p>
                    <a:p>
                      <a:pPr rtl="0" fontAlgn="base"/>
                      <a:r>
                        <a:rPr lang="en-GB" sz="1200" b="0" i="0" u="none" strike="noStrike" kern="1200" dirty="0">
                          <a:solidFill>
                            <a:schemeClr val="dk1"/>
                          </a:solidFill>
                          <a:effectLst/>
                          <a:latin typeface="+mn-lt"/>
                          <a:ea typeface="+mn-ea"/>
                          <a:cs typeface="+mn-cs"/>
                        </a:rPr>
                        <a:t>Those who are deaf and have hearing impairments may use sign language</a:t>
                      </a:r>
                      <a:r>
                        <a:rPr lang="en-US" sz="1200" b="0" i="0" kern="1200" dirty="0">
                          <a:solidFill>
                            <a:schemeClr val="dk1"/>
                          </a:solidFill>
                          <a:effectLst/>
                          <a:latin typeface="+mn-lt"/>
                          <a:ea typeface="+mn-ea"/>
                          <a:cs typeface="+mn-cs"/>
                        </a:rPr>
                        <a:t>​</a:t>
                      </a:r>
                    </a:p>
                    <a:p>
                      <a:pPr rtl="0" fontAlgn="base"/>
                      <a:r>
                        <a:rPr lang="en-GB" sz="1200" b="0" i="0" u="none" strike="noStrike" kern="1200" dirty="0">
                          <a:solidFill>
                            <a:schemeClr val="dk1"/>
                          </a:solidFill>
                          <a:effectLst/>
                          <a:latin typeface="+mn-lt"/>
                          <a:ea typeface="+mn-ea"/>
                          <a:cs typeface="+mn-cs"/>
                        </a:rPr>
                        <a:t>British Sign Language (BSL) is the preferred language of between 50 – 70 000 people in the UK.</a:t>
                      </a:r>
                      <a:r>
                        <a:rPr lang="en-US" sz="1200" b="0" i="0" kern="1200" dirty="0">
                          <a:solidFill>
                            <a:schemeClr val="dk1"/>
                          </a:solidFill>
                          <a:effectLst/>
                          <a:latin typeface="+mn-lt"/>
                          <a:ea typeface="+mn-ea"/>
                          <a:cs typeface="+mn-cs"/>
                        </a:rPr>
                        <a:t>​</a:t>
                      </a:r>
                    </a:p>
                    <a:p>
                      <a:pPr rtl="0" fontAlgn="base"/>
                      <a:r>
                        <a:rPr lang="en-GB" sz="1200" b="0" i="0" u="none" strike="noStrike" kern="1200" dirty="0">
                          <a:solidFill>
                            <a:schemeClr val="dk1"/>
                          </a:solidFill>
                          <a:effectLst/>
                          <a:latin typeface="+mn-lt"/>
                          <a:ea typeface="+mn-ea"/>
                          <a:cs typeface="+mn-cs"/>
                        </a:rPr>
                        <a:t>BSL has its own alphabet </a:t>
                      </a:r>
                    </a:p>
                    <a:p>
                      <a:pPr rtl="0" fontAlgn="base"/>
                      <a:endParaRPr lang="en-US" sz="1200" b="0" i="0" kern="1200" dirty="0">
                        <a:solidFill>
                          <a:schemeClr val="dk1"/>
                        </a:solidFill>
                        <a:effectLst/>
                        <a:latin typeface="+mn-lt"/>
                        <a:ea typeface="+mn-ea"/>
                        <a:cs typeface="+mn-cs"/>
                      </a:endParaRPr>
                    </a:p>
                    <a:p>
                      <a:pPr rtl="0" fontAlgn="base"/>
                      <a:r>
                        <a:rPr lang="en-GB" sz="1200" b="0" i="0" u="none" strike="noStrike" kern="1200" dirty="0">
                          <a:solidFill>
                            <a:schemeClr val="dk1"/>
                          </a:solidFill>
                          <a:effectLst/>
                          <a:latin typeface="+mn-lt"/>
                          <a:ea typeface="+mn-ea"/>
                          <a:cs typeface="+mn-cs"/>
                        </a:rPr>
                        <a:t>Makaton is designed to help hearing people with learning and communication difficulties, it is an aid to communication not a language as such</a:t>
                      </a:r>
                      <a:r>
                        <a:rPr lang="en-US" sz="1200" b="0" i="0" kern="1200" dirty="0">
                          <a:solidFill>
                            <a:schemeClr val="dk1"/>
                          </a:solidFill>
                          <a:effectLst/>
                          <a:latin typeface="+mn-lt"/>
                          <a:ea typeface="+mn-ea"/>
                          <a:cs typeface="+mn-cs"/>
                        </a:rPr>
                        <a:t>​</a:t>
                      </a:r>
                    </a:p>
                    <a:p>
                      <a:pPr rtl="0" fontAlgn="base"/>
                      <a:r>
                        <a:rPr lang="en-GB" sz="1200" b="0" i="0" u="none" strike="noStrike" kern="1200" dirty="0">
                          <a:solidFill>
                            <a:schemeClr val="dk1"/>
                          </a:solidFill>
                          <a:effectLst/>
                          <a:latin typeface="+mn-lt"/>
                          <a:ea typeface="+mn-ea"/>
                          <a:cs typeface="+mn-cs"/>
                        </a:rPr>
                        <a:t>Comprises of a Core Vocabulary and Resource Vocabulary arranged in topics</a:t>
                      </a:r>
                      <a:r>
                        <a:rPr lang="en-US" sz="12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200" b="0" i="0" u="none" strike="noStrike" kern="1200" dirty="0">
                          <a:solidFill>
                            <a:schemeClr val="dk1"/>
                          </a:solidFill>
                          <a:effectLst/>
                          <a:latin typeface="+mn-lt"/>
                          <a:ea typeface="+mn-ea"/>
                          <a:cs typeface="+mn-cs"/>
                        </a:rPr>
                        <a:t>Used extensively in pre-schools, nurseries, schools, centres, hospitals, clinics and at home</a:t>
                      </a:r>
                      <a:r>
                        <a:rPr lang="en-US" sz="12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200" b="0" i="0" u="none" strike="noStrike" kern="1200" dirty="0">
                          <a:solidFill>
                            <a:schemeClr val="dk1"/>
                          </a:solidFill>
                          <a:effectLst/>
                          <a:latin typeface="+mn-lt"/>
                          <a:ea typeface="+mn-ea"/>
                          <a:cs typeface="+mn-cs"/>
                        </a:rPr>
                        <a:t>Most Makaton signs are adapted from British Sign Language (BSL)</a:t>
                      </a:r>
                      <a:r>
                        <a:rPr lang="en-US" sz="12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200" b="0" i="0" u="none" strike="noStrike" kern="1200" dirty="0">
                          <a:solidFill>
                            <a:schemeClr val="dk1"/>
                          </a:solidFill>
                          <a:effectLst/>
                          <a:latin typeface="+mn-lt"/>
                          <a:ea typeface="+mn-ea"/>
                          <a:cs typeface="+mn-cs"/>
                        </a:rPr>
                        <a:t>Uses facial expression, body language and speech in addition to signs</a:t>
                      </a:r>
                      <a:r>
                        <a:rPr lang="en-US" sz="12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200" b="0" i="0" u="none" strike="noStrike" kern="1200" dirty="0">
                          <a:solidFill>
                            <a:schemeClr val="dk1"/>
                          </a:solidFill>
                          <a:effectLst/>
                          <a:latin typeface="+mn-lt"/>
                          <a:ea typeface="+mn-ea"/>
                          <a:cs typeface="+mn-cs"/>
                        </a:rPr>
                        <a:t>Can also be used in with symbols</a:t>
                      </a:r>
                      <a:r>
                        <a:rPr lang="en-US" sz="1200" b="0" i="0" kern="1200" dirty="0">
                          <a:solidFill>
                            <a:schemeClr val="dk1"/>
                          </a:solidFill>
                          <a:effectLst/>
                          <a:latin typeface="+mn-lt"/>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a:solidFill>
                            <a:schemeClr val="tx1"/>
                          </a:solidFill>
                          <a:latin typeface="+mn-lt"/>
                        </a:rPr>
                        <a:t>Voice activated software</a:t>
                      </a:r>
                    </a:p>
                    <a:p>
                      <a:pPr algn="ctr">
                        <a:spcAft>
                          <a:spcPts val="0"/>
                        </a:spcAft>
                      </a:pPr>
                      <a:endParaRPr lang="en-US" sz="1400" b="0" i="0" kern="1200" dirty="0">
                        <a:solidFill>
                          <a:schemeClr val="dk1"/>
                        </a:solidFill>
                        <a:effectLst/>
                        <a:latin typeface="+mn-lt"/>
                        <a:ea typeface="+mn-ea"/>
                        <a:cs typeface="+mn-cs"/>
                      </a:endParaRPr>
                    </a:p>
                    <a:p>
                      <a:pPr algn="ctr">
                        <a:spcAft>
                          <a:spcPts val="0"/>
                        </a:spcAft>
                      </a:pPr>
                      <a:r>
                        <a:rPr lang="en-US" sz="1400" b="0" i="0" kern="1200" dirty="0">
                          <a:solidFill>
                            <a:schemeClr val="dk1"/>
                          </a:solidFill>
                          <a:effectLst/>
                          <a:latin typeface="+mn-lt"/>
                          <a:ea typeface="+mn-ea"/>
                          <a:cs typeface="+mn-cs"/>
                        </a:rPr>
                        <a:t>Software that converts spoken words into written words.</a:t>
                      </a:r>
                    </a:p>
                    <a:p>
                      <a:pPr algn="ctr">
                        <a:spcAft>
                          <a:spcPts val="0"/>
                        </a:spcAft>
                      </a:pPr>
                      <a:endParaRPr lang="en-US" sz="1400" b="0" i="0" kern="1200" dirty="0">
                        <a:solidFill>
                          <a:schemeClr val="dk1"/>
                        </a:solidFill>
                        <a:effectLst/>
                        <a:latin typeface="+mn-lt"/>
                        <a:ea typeface="+mn-ea"/>
                        <a:cs typeface="+mn-cs"/>
                      </a:endParaRPr>
                    </a:p>
                    <a:p>
                      <a:pPr rtl="0" fontAlgn="base"/>
                      <a:r>
                        <a:rPr lang="en-US" sz="1400" b="0" i="0" u="none" strike="noStrike" kern="1200" dirty="0">
                          <a:solidFill>
                            <a:schemeClr val="dk1"/>
                          </a:solidFill>
                          <a:effectLst/>
                          <a:latin typeface="+mn-lt"/>
                          <a:ea typeface="+mn-ea"/>
                          <a:cs typeface="+mn-cs"/>
                        </a:rPr>
                        <a:t>It can be used by individuals who:</a:t>
                      </a:r>
                      <a:r>
                        <a:rPr lang="en-US" sz="1400" b="0" i="0" kern="1200" dirty="0">
                          <a:solidFill>
                            <a:schemeClr val="dk1"/>
                          </a:solidFill>
                          <a:effectLst/>
                          <a:latin typeface="+mn-lt"/>
                          <a:ea typeface="+mn-ea"/>
                          <a:cs typeface="+mn-cs"/>
                        </a:rPr>
                        <a:t>​</a:t>
                      </a:r>
                    </a:p>
                    <a:p>
                      <a:pPr marL="285750" indent="-285750" rtl="0" fontAlgn="base">
                        <a:buFont typeface="Arial" panose="020B0604020202020204" pitchFamily="34" charset="0"/>
                        <a:buChar char="•"/>
                      </a:pPr>
                      <a:r>
                        <a:rPr lang="en-US" sz="1400" b="0" i="0" u="none" strike="noStrike" kern="1200" dirty="0">
                          <a:solidFill>
                            <a:schemeClr val="dk1"/>
                          </a:solidFill>
                          <a:effectLst/>
                          <a:latin typeface="+mn-lt"/>
                          <a:ea typeface="+mn-ea"/>
                          <a:cs typeface="+mn-cs"/>
                        </a:rPr>
                        <a:t>have a physical disability and find typing difficult or painful</a:t>
                      </a:r>
                      <a:r>
                        <a:rPr lang="en-US" sz="1400" b="0" i="0" kern="1200" dirty="0">
                          <a:solidFill>
                            <a:schemeClr val="dk1"/>
                          </a:solidFill>
                          <a:effectLst/>
                          <a:latin typeface="+mn-lt"/>
                          <a:ea typeface="+mn-ea"/>
                          <a:cs typeface="+mn-cs"/>
                        </a:rPr>
                        <a:t>​</a:t>
                      </a:r>
                    </a:p>
                    <a:p>
                      <a:pPr marL="285750" indent="-285750" rtl="0" fontAlgn="base">
                        <a:buFont typeface="Arial" panose="020B0604020202020204" pitchFamily="34" charset="0"/>
                        <a:buChar char="•"/>
                      </a:pPr>
                      <a:r>
                        <a:rPr lang="en-US" sz="1400" b="0" i="0" u="none" strike="noStrike" kern="1200" dirty="0">
                          <a:solidFill>
                            <a:schemeClr val="dk1"/>
                          </a:solidFill>
                          <a:effectLst/>
                          <a:latin typeface="+mn-lt"/>
                          <a:ea typeface="+mn-ea"/>
                          <a:cs typeface="+mn-cs"/>
                        </a:rPr>
                        <a:t>are blind and are unable to use a keyboard</a:t>
                      </a:r>
                      <a:r>
                        <a:rPr lang="en-US" sz="1400" b="0" i="0" kern="1200" dirty="0">
                          <a:solidFill>
                            <a:schemeClr val="dk1"/>
                          </a:solidFill>
                          <a:effectLst/>
                          <a:latin typeface="+mn-lt"/>
                          <a:ea typeface="+mn-ea"/>
                          <a:cs typeface="+mn-cs"/>
                        </a:rPr>
                        <a:t>​</a:t>
                      </a:r>
                    </a:p>
                    <a:p>
                      <a:pPr marL="285750" indent="-285750" rtl="0" fontAlgn="base">
                        <a:buFont typeface="Arial" panose="020B0604020202020204" pitchFamily="34" charset="0"/>
                        <a:buChar char="•"/>
                      </a:pPr>
                      <a:r>
                        <a:rPr lang="en-US" sz="1400" b="0" i="0" u="none" strike="noStrike" kern="1200" dirty="0">
                          <a:solidFill>
                            <a:schemeClr val="dk1"/>
                          </a:solidFill>
                          <a:effectLst/>
                          <a:latin typeface="+mn-lt"/>
                          <a:ea typeface="+mn-ea"/>
                          <a:cs typeface="+mn-cs"/>
                        </a:rPr>
                        <a:t>have dyslexia, as written words are spelled correctly.</a:t>
                      </a:r>
                      <a:endParaRPr lang="en-US" sz="1400" b="0" i="0" kern="1200" dirty="0">
                        <a:solidFill>
                          <a:schemeClr val="dk1"/>
                        </a:solidFill>
                        <a:effectLst/>
                        <a:latin typeface="+mn-lt"/>
                        <a:ea typeface="+mn-ea"/>
                        <a:cs typeface="+mn-cs"/>
                      </a:endParaRPr>
                    </a:p>
                    <a:p>
                      <a:pPr algn="ctr">
                        <a:spcAft>
                          <a:spcPts val="0"/>
                        </a:spcAft>
                      </a:pPr>
                      <a:endParaRPr lang="en-GB"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dirty="0">
                          <a:solidFill>
                            <a:schemeClr val="tx1"/>
                          </a:solidFill>
                          <a:latin typeface="+mn-lt"/>
                        </a:rPr>
                        <a:t>Advocates</a:t>
                      </a:r>
                    </a:p>
                    <a:p>
                      <a:pPr rtl="0" fontAlgn="base"/>
                      <a:r>
                        <a:rPr lang="en-GB" sz="1400" b="0" i="0" u="none" strike="noStrike" kern="1200" dirty="0">
                          <a:solidFill>
                            <a:schemeClr val="dk1"/>
                          </a:solidFill>
                          <a:effectLst/>
                          <a:latin typeface="+mn-lt"/>
                          <a:ea typeface="+mn-ea"/>
                          <a:cs typeface="+mn-cs"/>
                        </a:rPr>
                        <a:t>An advocate is someone who speaks on behalf of a service user, making sure their views and wishes are heard if they are unable to speak for themselves or find it difficult to communicate their thoughts. </a:t>
                      </a:r>
                      <a:r>
                        <a:rPr lang="en-US" sz="1400" b="0" i="0" kern="1200" dirty="0">
                          <a:solidFill>
                            <a:schemeClr val="dk1"/>
                          </a:solidFill>
                          <a:effectLst/>
                          <a:latin typeface="+mn-lt"/>
                          <a:ea typeface="+mn-ea"/>
                          <a:cs typeface="+mn-cs"/>
                        </a:rPr>
                        <a:t>​</a:t>
                      </a:r>
                    </a:p>
                    <a:p>
                      <a:pPr rtl="0" fontAlgn="base"/>
                      <a:endParaRPr lang="en-US" sz="1400" b="0" i="0" kern="1200" dirty="0">
                        <a:solidFill>
                          <a:schemeClr val="dk1"/>
                        </a:solidFill>
                        <a:effectLst/>
                        <a:latin typeface="+mn-lt"/>
                        <a:ea typeface="+mn-ea"/>
                        <a:cs typeface="+mn-cs"/>
                      </a:endParaRPr>
                    </a:p>
                    <a:p>
                      <a:pPr rtl="0" fontAlgn="base"/>
                      <a:r>
                        <a:rPr lang="en-GB" sz="1400" b="0" i="0" u="none" strike="noStrike" kern="1200" dirty="0">
                          <a:solidFill>
                            <a:schemeClr val="dk1"/>
                          </a:solidFill>
                          <a:effectLst/>
                          <a:latin typeface="+mn-lt"/>
                          <a:ea typeface="+mn-ea"/>
                          <a:cs typeface="+mn-cs"/>
                        </a:rPr>
                        <a:t>An advocate enable a service user to </a:t>
                      </a:r>
                      <a:r>
                        <a:rPr lang="en-US" sz="14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dk1"/>
                          </a:solidFill>
                          <a:effectLst/>
                          <a:latin typeface="+mn-lt"/>
                          <a:ea typeface="+mn-ea"/>
                          <a:cs typeface="+mn-cs"/>
                        </a:rPr>
                        <a:t>be independent, allowing them to have their views, wishes and preferences communicated</a:t>
                      </a:r>
                      <a:r>
                        <a:rPr lang="en-US" sz="14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dk1"/>
                          </a:solidFill>
                          <a:effectLst/>
                          <a:latin typeface="+mn-lt"/>
                          <a:ea typeface="+mn-ea"/>
                          <a:cs typeface="+mn-cs"/>
                        </a:rPr>
                        <a:t>be confident by supporting them to have their views, wishes and preferences communicated to others</a:t>
                      </a:r>
                      <a:r>
                        <a:rPr lang="en-US" sz="1400" b="0" i="0" kern="1200" dirty="0">
                          <a:solidFill>
                            <a:schemeClr val="dk1"/>
                          </a:solidFill>
                          <a:effectLst/>
                          <a:latin typeface="+mn-lt"/>
                          <a:ea typeface="+mn-ea"/>
                          <a:cs typeface="+mn-cs"/>
                        </a:rPr>
                        <a:t>​ </a:t>
                      </a:r>
                    </a:p>
                    <a:p>
                      <a:pPr marL="171450" indent="-171450" rtl="0" fontAlgn="base">
                        <a:buFont typeface="Arial" panose="020B0604020202020204" pitchFamily="34" charset="0"/>
                        <a:buChar char="•"/>
                      </a:pPr>
                      <a:r>
                        <a:rPr lang="en-GB" sz="1400" b="0" i="0" u="none" strike="noStrike" kern="1200" dirty="0">
                          <a:solidFill>
                            <a:schemeClr val="dk1"/>
                          </a:solidFill>
                          <a:effectLst/>
                          <a:latin typeface="+mn-lt"/>
                          <a:ea typeface="+mn-ea"/>
                          <a:cs typeface="+mn-cs"/>
                        </a:rPr>
                        <a:t>be heard by empowering them to ensure others listen to their views, wishes and preferences </a:t>
                      </a:r>
                      <a:r>
                        <a:rPr lang="en-US" sz="14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dk1"/>
                          </a:solidFill>
                          <a:effectLst/>
                          <a:latin typeface="+mn-lt"/>
                          <a:ea typeface="+mn-ea"/>
                          <a:cs typeface="+mn-cs"/>
                        </a:rPr>
                        <a:t>be resourceful by supporting them to believe in their own abilities</a:t>
                      </a:r>
                      <a:endParaRPr lang="en-US"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a:solidFill>
                            <a:schemeClr val="tx1"/>
                          </a:solidFill>
                          <a:latin typeface="+mn-lt"/>
                        </a:rPr>
                        <a:t>Interpreters</a:t>
                      </a:r>
                      <a:endParaRPr lang="en-GB" sz="1200" b="1" dirty="0">
                        <a:solidFill>
                          <a:schemeClr val="tx1"/>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b="1" dirty="0">
                        <a:solidFill>
                          <a:schemeClr val="tx1"/>
                        </a:solidFill>
                        <a:latin typeface="+mn-lt"/>
                      </a:endParaRPr>
                    </a:p>
                    <a:p>
                      <a:pPr rtl="0" fontAlgn="base"/>
                      <a:r>
                        <a:rPr lang="en-GB" sz="1400" b="0" i="0" u="none" strike="noStrike" kern="1200" dirty="0">
                          <a:solidFill>
                            <a:schemeClr val="dk1"/>
                          </a:solidFill>
                          <a:effectLst/>
                          <a:latin typeface="+mn-lt"/>
                          <a:ea typeface="+mn-ea"/>
                          <a:cs typeface="+mn-cs"/>
                        </a:rPr>
                        <a:t>Interpreters support people who are not fluent in the language to help them understand what is being said </a:t>
                      </a:r>
                      <a:r>
                        <a:rPr lang="en-GB" sz="1400" b="0" i="0" u="none" strike="noStrike" kern="1200" dirty="0" err="1">
                          <a:solidFill>
                            <a:schemeClr val="dk1"/>
                          </a:solidFill>
                          <a:effectLst/>
                          <a:latin typeface="+mn-lt"/>
                          <a:ea typeface="+mn-ea"/>
                          <a:cs typeface="+mn-cs"/>
                        </a:rPr>
                        <a:t>eg</a:t>
                      </a:r>
                      <a:r>
                        <a:rPr lang="en-GB" sz="1400" b="0" i="0" u="none" strike="noStrike" kern="1200" dirty="0">
                          <a:solidFill>
                            <a:schemeClr val="dk1"/>
                          </a:solidFill>
                          <a:effectLst/>
                          <a:latin typeface="+mn-lt"/>
                          <a:ea typeface="+mn-ea"/>
                          <a:cs typeface="+mn-cs"/>
                        </a:rPr>
                        <a:t> sign language interpreters convert spoken statements into sign language.</a:t>
                      </a:r>
                      <a:r>
                        <a:rPr lang="en-US" sz="1400" b="0" i="0" kern="1200" dirty="0">
                          <a:solidFill>
                            <a:schemeClr val="dk1"/>
                          </a:solidFill>
                          <a:effectLst/>
                          <a:latin typeface="+mn-lt"/>
                          <a:ea typeface="+mn-ea"/>
                          <a:cs typeface="+mn-cs"/>
                        </a:rPr>
                        <a:t>​</a:t>
                      </a:r>
                    </a:p>
                    <a:p>
                      <a:pPr rtl="0" fontAlgn="base"/>
                      <a:r>
                        <a:rPr lang="en-GB" sz="1400" b="0" i="0" kern="1200" dirty="0">
                          <a:solidFill>
                            <a:schemeClr val="dk1"/>
                          </a:solidFill>
                          <a:effectLst/>
                          <a:latin typeface="+mn-lt"/>
                          <a:ea typeface="+mn-ea"/>
                          <a:cs typeface="+mn-cs"/>
                        </a:rPr>
                        <a:t>​</a:t>
                      </a:r>
                    </a:p>
                    <a:p>
                      <a:pPr rtl="0" fontAlgn="base"/>
                      <a:r>
                        <a:rPr lang="en-GB" sz="1400" b="0" i="0" u="none" strike="noStrike" kern="1200" dirty="0">
                          <a:solidFill>
                            <a:schemeClr val="dk1"/>
                          </a:solidFill>
                          <a:effectLst/>
                          <a:latin typeface="+mn-lt"/>
                          <a:ea typeface="+mn-ea"/>
                          <a:cs typeface="+mn-cs"/>
                        </a:rPr>
                        <a:t>Interpreting can be carried out:</a:t>
                      </a:r>
                      <a:r>
                        <a:rPr lang="en-US" sz="14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dk1"/>
                          </a:solidFill>
                          <a:effectLst/>
                          <a:latin typeface="+mn-lt"/>
                          <a:ea typeface="+mn-ea"/>
                          <a:cs typeface="+mn-cs"/>
                        </a:rPr>
                        <a:t>in person </a:t>
                      </a:r>
                      <a:r>
                        <a:rPr lang="en-GB" sz="1400" b="0" i="0" u="none" strike="noStrike" kern="1200" dirty="0" err="1">
                          <a:solidFill>
                            <a:schemeClr val="dk1"/>
                          </a:solidFill>
                          <a:effectLst/>
                          <a:latin typeface="+mn-lt"/>
                          <a:ea typeface="+mn-ea"/>
                          <a:cs typeface="+mn-cs"/>
                        </a:rPr>
                        <a:t>eg</a:t>
                      </a:r>
                      <a:r>
                        <a:rPr lang="en-GB" sz="1400" b="0" i="0" u="none" strike="noStrike" kern="1200" dirty="0">
                          <a:solidFill>
                            <a:schemeClr val="dk1"/>
                          </a:solidFill>
                          <a:effectLst/>
                          <a:latin typeface="+mn-lt"/>
                          <a:ea typeface="+mn-ea"/>
                          <a:cs typeface="+mn-cs"/>
                        </a:rPr>
                        <a:t> at a care plan meeting</a:t>
                      </a:r>
                      <a:r>
                        <a:rPr lang="en-US" sz="14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dk1"/>
                          </a:solidFill>
                          <a:effectLst/>
                          <a:latin typeface="+mn-lt"/>
                          <a:ea typeface="+mn-ea"/>
                          <a:cs typeface="+mn-cs"/>
                        </a:rPr>
                        <a:t>by telephone </a:t>
                      </a:r>
                      <a:r>
                        <a:rPr lang="en-GB" sz="1400" b="0" i="0" u="none" strike="noStrike" kern="1200" dirty="0" err="1">
                          <a:solidFill>
                            <a:schemeClr val="dk1"/>
                          </a:solidFill>
                          <a:effectLst/>
                          <a:latin typeface="+mn-lt"/>
                          <a:ea typeface="+mn-ea"/>
                          <a:cs typeface="+mn-cs"/>
                        </a:rPr>
                        <a:t>eg</a:t>
                      </a:r>
                      <a:r>
                        <a:rPr lang="en-GB" sz="1400" b="0" i="0" u="none" strike="noStrike" kern="1200" dirty="0">
                          <a:solidFill>
                            <a:schemeClr val="dk1"/>
                          </a:solidFill>
                          <a:effectLst/>
                          <a:latin typeface="+mn-lt"/>
                          <a:ea typeface="+mn-ea"/>
                          <a:cs typeface="+mn-cs"/>
                        </a:rPr>
                        <a:t> at a hospital</a:t>
                      </a:r>
                      <a:r>
                        <a:rPr lang="en-US" sz="1400" b="0" i="0" kern="1200" dirty="0">
                          <a:solidFill>
                            <a:schemeClr val="dk1"/>
                          </a:solidFill>
                          <a:effectLst/>
                          <a:latin typeface="+mn-lt"/>
                          <a:ea typeface="+mn-ea"/>
                          <a:cs typeface="+mn-cs"/>
                        </a:rPr>
                        <a:t>​</a:t>
                      </a:r>
                    </a:p>
                    <a:p>
                      <a:pPr marL="171450" indent="-171450" rtl="0" fontAlgn="base">
                        <a:buFont typeface="Arial" panose="020B0604020202020204" pitchFamily="34" charset="0"/>
                        <a:buChar char="•"/>
                      </a:pPr>
                      <a:r>
                        <a:rPr lang="en-GB" sz="1400" b="0" i="0" u="none" strike="noStrike" kern="1200" dirty="0">
                          <a:solidFill>
                            <a:schemeClr val="dk1"/>
                          </a:solidFill>
                          <a:effectLst/>
                          <a:latin typeface="+mn-lt"/>
                          <a:ea typeface="+mn-ea"/>
                          <a:cs typeface="+mn-cs"/>
                        </a:rPr>
                        <a:t>via video conferencing </a:t>
                      </a:r>
                      <a:r>
                        <a:rPr lang="en-GB" sz="1400" b="0" i="0" u="none" strike="noStrike" kern="1200" dirty="0" err="1">
                          <a:solidFill>
                            <a:schemeClr val="dk1"/>
                          </a:solidFill>
                          <a:effectLst/>
                          <a:latin typeface="+mn-lt"/>
                          <a:ea typeface="+mn-ea"/>
                          <a:cs typeface="+mn-cs"/>
                        </a:rPr>
                        <a:t>eg</a:t>
                      </a:r>
                      <a:r>
                        <a:rPr lang="en-GB" sz="1400" b="0" i="0" u="none" strike="noStrike" kern="1200" dirty="0">
                          <a:solidFill>
                            <a:schemeClr val="dk1"/>
                          </a:solidFill>
                          <a:effectLst/>
                          <a:latin typeface="+mn-lt"/>
                          <a:ea typeface="+mn-ea"/>
                          <a:cs typeface="+mn-cs"/>
                        </a:rPr>
                        <a:t> at a group meeting</a:t>
                      </a:r>
                      <a:r>
                        <a:rPr lang="en-US" sz="1400" b="0" i="0" kern="1200" dirty="0">
                          <a:solidFill>
                            <a:schemeClr val="dk1"/>
                          </a:solidFill>
                          <a:effectLst/>
                          <a:latin typeface="+mn-lt"/>
                          <a:ea typeface="+mn-ea"/>
                          <a:cs typeface="+mn-cs"/>
                        </a:rPr>
                        <a:t>​</a:t>
                      </a:r>
                    </a:p>
                    <a:p>
                      <a:pPr rtl="0" fontAlgn="base"/>
                      <a:r>
                        <a:rPr lang="en-GB" sz="1400" b="0" i="0" kern="1200" dirty="0">
                          <a:solidFill>
                            <a:schemeClr val="dk1"/>
                          </a:solidFill>
                          <a:effectLst/>
                          <a:latin typeface="+mn-lt"/>
                          <a:ea typeface="+mn-ea"/>
                          <a:cs typeface="+mn-cs"/>
                        </a:rPr>
                        <a:t>​</a:t>
                      </a:r>
                    </a:p>
                    <a:p>
                      <a:pPr rtl="0" fontAlgn="base"/>
                      <a:r>
                        <a:rPr lang="en-GB" sz="1400" b="0" i="0" u="none" strike="noStrike" kern="1200" dirty="0">
                          <a:solidFill>
                            <a:schemeClr val="dk1"/>
                          </a:solidFill>
                          <a:effectLst/>
                          <a:latin typeface="+mn-lt"/>
                          <a:ea typeface="+mn-ea"/>
                          <a:cs typeface="+mn-cs"/>
                        </a:rPr>
                        <a:t>Interpreters are impartial and only convert what is being spoken</a:t>
                      </a:r>
                      <a:r>
                        <a:rPr lang="en-US" sz="1400" b="0" i="0" kern="1200" dirty="0">
                          <a:solidFill>
                            <a:schemeClr val="dk1"/>
                          </a:solidFill>
                          <a:effectLst/>
                          <a:latin typeface="+mn-lt"/>
                          <a:ea typeface="+mn-ea"/>
                          <a:cs typeface="+mn-cs"/>
                        </a:rPr>
                        <a:t>​</a:t>
                      </a:r>
                    </a:p>
                    <a:p>
                      <a:pPr rtl="0" fontAlgn="base"/>
                      <a:r>
                        <a:rPr lang="en-GB" sz="1400" b="0" i="0" kern="1200" dirty="0">
                          <a:solidFill>
                            <a:schemeClr val="dk1"/>
                          </a:solidFill>
                          <a:effectLst/>
                          <a:latin typeface="+mn-lt"/>
                          <a:ea typeface="+mn-ea"/>
                          <a:cs typeface="+mn-cs"/>
                        </a:rPr>
                        <a:t>​</a:t>
                      </a:r>
                    </a:p>
                    <a:p>
                      <a:pPr rtl="0" fontAlgn="base"/>
                      <a:r>
                        <a:rPr lang="en-GB" sz="1400" b="0" i="0" u="none" strike="noStrike" kern="1200" dirty="0">
                          <a:solidFill>
                            <a:schemeClr val="dk1"/>
                          </a:solidFill>
                          <a:effectLst/>
                          <a:latin typeface="+mn-lt"/>
                          <a:ea typeface="+mn-ea"/>
                          <a:cs typeface="+mn-cs"/>
                        </a:rPr>
                        <a:t>Interpreters can enable service users to feel included and involved in discussions, meetings and decisions about their care.</a:t>
                      </a:r>
                      <a:endParaRPr lang="en-US"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98763039"/>
                  </a:ext>
                </a:extLst>
              </a:tr>
            </a:tbl>
          </a:graphicData>
        </a:graphic>
      </p:graphicFrame>
    </p:spTree>
    <p:extLst>
      <p:ext uri="{BB962C8B-B14F-4D97-AF65-F5344CB8AC3E}">
        <p14:creationId xmlns:p14="http://schemas.microsoft.com/office/powerpoint/2010/main" val="2053031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4E1EC8-55B9-4D49-B7F4-DBB918605C81}">
  <ds:schemaRefs>
    <ds:schemaRef ds:uri="http://schemas.microsoft.com/sharepoint/v3/contenttype/forms"/>
  </ds:schemaRefs>
</ds:datastoreItem>
</file>

<file path=customXml/itemProps2.xml><?xml version="1.0" encoding="utf-8"?>
<ds:datastoreItem xmlns:ds="http://schemas.openxmlformats.org/officeDocument/2006/customXml" ds:itemID="{D59CEC53-693E-4D1B-8002-FD366294D55E}">
  <ds:schemaRefs>
    <ds:schemaRef ds:uri="http://purl.org/dc/dcmitype/"/>
    <ds:schemaRef ds:uri="http://schemas.openxmlformats.org/package/2006/metadata/core-properties"/>
    <ds:schemaRef ds:uri="1d24635c-9b6a-4be4-85eb-13301a09637f"/>
    <ds:schemaRef ds:uri="http://schemas.microsoft.com/office/infopath/2007/PartnerControls"/>
    <ds:schemaRef ds:uri="http://schemas.microsoft.com/office/2006/documentManagement/types"/>
    <ds:schemaRef ds:uri="http://www.w3.org/XML/1998/namespace"/>
    <ds:schemaRef ds:uri="http://purl.org/dc/terms/"/>
    <ds:schemaRef ds:uri="e8eb7d5e-0f43-4d7c-9ede-4a25dc3993c6"/>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AE66DE88-FA81-4DE1-9FC7-D9994649CD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179</TotalTime>
  <Words>2233</Words>
  <Application>Microsoft Office PowerPoint</Application>
  <PresentationFormat>Widescreen</PresentationFormat>
  <Paragraphs>222</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Aharoni</vt:lpstr>
      <vt:lpstr>Arial</vt:lpstr>
      <vt:lpstr>Arial Narrow</vt:lpstr>
      <vt:lpstr>Arial Rounded MT Bold</vt:lpstr>
      <vt:lpstr>Calibri</vt:lpstr>
      <vt:lpstr>Calibri Light</vt:lpstr>
      <vt:lpstr>Times New Roman</vt:lpstr>
      <vt:lpstr>Wingdings</vt:lpstr>
      <vt:lpstr>Office Theme</vt:lpstr>
      <vt:lpstr>PowerPoint Presentation</vt:lpstr>
      <vt:lpstr>PowerPoint Presentation</vt:lpstr>
      <vt:lpstr>What is communication?</vt:lpstr>
      <vt:lpstr>Types of communication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Jackson</dc:creator>
  <cp:lastModifiedBy>JACKSON, Claire (SHS Teacher)</cp:lastModifiedBy>
  <cp:revision>24</cp:revision>
  <cp:lastPrinted>2020-09-10T07:34:09Z</cp:lastPrinted>
  <dcterms:created xsi:type="dcterms:W3CDTF">2020-07-15T20:08:25Z</dcterms:created>
  <dcterms:modified xsi:type="dcterms:W3CDTF">2020-09-18T07:36:04Z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