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 id="2147483720" r:id="rId5"/>
  </p:sldMasterIdLst>
  <p:handoutMasterIdLst>
    <p:handoutMasterId r:id="rId26"/>
  </p:handoutMasterIdLst>
  <p:sldIdLst>
    <p:sldId id="256" r:id="rId6"/>
    <p:sldId id="263" r:id="rId7"/>
    <p:sldId id="296" r:id="rId8"/>
    <p:sldId id="291" r:id="rId9"/>
    <p:sldId id="269" r:id="rId10"/>
    <p:sldId id="358" r:id="rId11"/>
    <p:sldId id="360" r:id="rId12"/>
    <p:sldId id="272" r:id="rId13"/>
    <p:sldId id="361" r:id="rId14"/>
    <p:sldId id="359" r:id="rId15"/>
    <p:sldId id="356" r:id="rId16"/>
    <p:sldId id="297" r:id="rId17"/>
    <p:sldId id="362" r:id="rId18"/>
    <p:sldId id="363" r:id="rId19"/>
    <p:sldId id="364" r:id="rId20"/>
    <p:sldId id="365" r:id="rId21"/>
    <p:sldId id="366" r:id="rId22"/>
    <p:sldId id="292" r:id="rId23"/>
    <p:sldId id="294" r:id="rId24"/>
    <p:sldId id="295" r:id="rId25"/>
  </p:sldIdLst>
  <p:sldSz cx="12192000" cy="6858000"/>
  <p:notesSz cx="6797675" cy="9982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4" d="100"/>
          <a:sy n="114" d="100"/>
        </p:scale>
        <p:origin x="47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SON, Claire (SHS Teacher)" userId="b43d4dde-a3fa-4520-800c-1e912cccc817" providerId="ADAL" clId="{21219BD9-7E45-4C28-9A9D-EF7FEB9910BC}"/>
    <pc:docChg chg="custSel modSld">
      <pc:chgData name="JACKSON, Claire (SHS Teacher)" userId="b43d4dde-a3fa-4520-800c-1e912cccc817" providerId="ADAL" clId="{21219BD9-7E45-4C28-9A9D-EF7FEB9910BC}" dt="2020-05-31T19:26:19.909" v="0" actId="27636"/>
      <pc:docMkLst>
        <pc:docMk/>
      </pc:docMkLst>
      <pc:sldChg chg="modSp mod">
        <pc:chgData name="JACKSON, Claire (SHS Teacher)" userId="b43d4dde-a3fa-4520-800c-1e912cccc817" providerId="ADAL" clId="{21219BD9-7E45-4C28-9A9D-EF7FEB9910BC}" dt="2020-05-31T19:26:19.909" v="0" actId="27636"/>
        <pc:sldMkLst>
          <pc:docMk/>
          <pc:sldMk cId="337483045" sldId="296"/>
        </pc:sldMkLst>
        <pc:spChg chg="mod">
          <ac:chgData name="JACKSON, Claire (SHS Teacher)" userId="b43d4dde-a3fa-4520-800c-1e912cccc817" providerId="ADAL" clId="{21219BD9-7E45-4C28-9A9D-EF7FEB9910BC}" dt="2020-05-31T19:26:19.909" v="0" actId="27636"/>
          <ac:spMkLst>
            <pc:docMk/>
            <pc:sldMk cId="337483045" sldId="296"/>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5000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500063"/>
          </a:xfrm>
          <a:prstGeom prst="rect">
            <a:avLst/>
          </a:prstGeom>
        </p:spPr>
        <p:txBody>
          <a:bodyPr vert="horz" lIns="91440" tIns="45720" rIns="91440" bIns="45720" rtlCol="0"/>
          <a:lstStyle>
            <a:lvl1pPr algn="r">
              <a:defRPr sz="1200"/>
            </a:lvl1pPr>
          </a:lstStyle>
          <a:p>
            <a:fld id="{4E55E5A9-0D04-4B5B-84F7-B4B6378D2313}" type="datetimeFigureOut">
              <a:rPr lang="en-GB" smtClean="0"/>
              <a:pPr/>
              <a:t>31/05/2020</a:t>
            </a:fld>
            <a:endParaRPr lang="en-GB"/>
          </a:p>
        </p:txBody>
      </p:sp>
      <p:sp>
        <p:nvSpPr>
          <p:cNvPr id="4" name="Footer Placeholder 3"/>
          <p:cNvSpPr>
            <a:spLocks noGrp="1"/>
          </p:cNvSpPr>
          <p:nvPr>
            <p:ph type="ftr" sz="quarter" idx="2"/>
          </p:nvPr>
        </p:nvSpPr>
        <p:spPr>
          <a:xfrm>
            <a:off x="0" y="9482138"/>
            <a:ext cx="2946400" cy="50006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82138"/>
            <a:ext cx="2946400" cy="500062"/>
          </a:xfrm>
          <a:prstGeom prst="rect">
            <a:avLst/>
          </a:prstGeom>
        </p:spPr>
        <p:txBody>
          <a:bodyPr vert="horz" lIns="91440" tIns="45720" rIns="91440" bIns="45720" rtlCol="0" anchor="b"/>
          <a:lstStyle>
            <a:lvl1pPr algn="r">
              <a:defRPr sz="1200"/>
            </a:lvl1pPr>
          </a:lstStyle>
          <a:p>
            <a:fld id="{8673458D-AD90-4D83-BE08-9D678347F09B}" type="slidenum">
              <a:rPr lang="en-GB" smtClean="0"/>
              <a:pPr/>
              <a:t>‹#›</a:t>
            </a:fld>
            <a:endParaRPr lang="en-GB"/>
          </a:p>
        </p:txBody>
      </p:sp>
    </p:spTree>
    <p:extLst>
      <p:ext uri="{BB962C8B-B14F-4D97-AF65-F5344CB8AC3E}">
        <p14:creationId xmlns:p14="http://schemas.microsoft.com/office/powerpoint/2010/main" val="225248381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3932AA8-B7C1-4E75-9001-AAEC59691176}" type="datetimeFigureOut">
              <a:rPr lang="en-GB" smtClean="0"/>
              <a:pPr/>
              <a:t>31/05/2020</a:t>
            </a:fld>
            <a:endParaRPr lang="en-GB"/>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15B052C-F8D4-4811-96DA-586240DAEFE2}" type="slidenum">
              <a:rPr lang="en-GB" smtClean="0"/>
              <a:pPr/>
              <a:t>‹#›</a:t>
            </a:fld>
            <a:endParaRPr lang="en-GB"/>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33928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58787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262402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3932AA8-B7C1-4E75-9001-AAEC59691176}" type="datetimeFigureOut">
              <a:rPr lang="en-GB" smtClean="0"/>
              <a:pPr/>
              <a:t>31/05/2020</a:t>
            </a:fld>
            <a:endParaRPr lang="en-GB"/>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15B052C-F8D4-4811-96DA-586240DAEFE2}" type="slidenum">
              <a:rPr lang="en-GB" smtClean="0"/>
              <a:pPr/>
              <a:t>‹#›</a:t>
            </a:fld>
            <a:endParaRPr lang="en-GB"/>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62495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345858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3932AA8-B7C1-4E75-9001-AAEC59691176}" type="datetimeFigureOut">
              <a:rPr lang="en-GB" smtClean="0"/>
              <a:pPr/>
              <a:t>31/05/2020</a:t>
            </a:fld>
            <a:endParaRPr lang="en-GB"/>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15B052C-F8D4-4811-96DA-586240DAEFE2}" type="slidenum">
              <a:rPr lang="en-GB" smtClean="0"/>
              <a:pPr/>
              <a:t>‹#›</a:t>
            </a:fld>
            <a:endParaRPr lang="en-GB"/>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7743871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896436067"/>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2750127055"/>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9481230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53559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13932AA8-B7C1-4E75-9001-AAEC59691176}" type="datetimeFigureOut">
              <a:rPr lang="en-GB" smtClean="0"/>
              <a:pPr/>
              <a:t>31/05/2020</a:t>
            </a:fld>
            <a:endParaRPr lang="en-GB"/>
          </a:p>
        </p:txBody>
      </p:sp>
      <p:sp>
        <p:nvSpPr>
          <p:cNvPr id="6" name="Footer Placeholder 5"/>
          <p:cNvSpPr>
            <a:spLocks noGrp="1"/>
          </p:cNvSpPr>
          <p:nvPr>
            <p:ph type="ftr" sz="quarter" idx="11"/>
          </p:nvPr>
        </p:nvSpPr>
        <p:spPr>
          <a:xfrm>
            <a:off x="2103620" y="6375679"/>
            <a:ext cx="3482179" cy="345796"/>
          </a:xfrm>
        </p:spPr>
        <p:txBody>
          <a:bodyPr/>
          <a:lstStyle/>
          <a:p>
            <a:endParaRPr lang="en-GB"/>
          </a:p>
        </p:txBody>
      </p:sp>
      <p:sp>
        <p:nvSpPr>
          <p:cNvPr id="7" name="Slide Number Placeholder 6"/>
          <p:cNvSpPr>
            <a:spLocks noGrp="1"/>
          </p:cNvSpPr>
          <p:nvPr>
            <p:ph type="sldNum" sz="quarter" idx="12"/>
          </p:nvPr>
        </p:nvSpPr>
        <p:spPr>
          <a:xfrm>
            <a:off x="5691014" y="6375679"/>
            <a:ext cx="1232456" cy="345796"/>
          </a:xfrm>
        </p:spPr>
        <p:txBody>
          <a:bodyPr/>
          <a:lstStyle/>
          <a:p>
            <a:fld id="{115B052C-F8D4-4811-96DA-586240DAEFE2}" type="slidenum">
              <a:rPr lang="en-GB" smtClean="0"/>
              <a:pPr/>
              <a:t>‹#›</a:t>
            </a:fld>
            <a:endParaRPr lang="en-GB"/>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67742836"/>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4169526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13932AA8-B7C1-4E75-9001-AAEC59691176}" type="datetimeFigureOut">
              <a:rPr lang="en-GB" smtClean="0"/>
              <a:pPr/>
              <a:t>31/05/2020</a:t>
            </a:fld>
            <a:endParaRPr lang="en-GB"/>
          </a:p>
        </p:txBody>
      </p:sp>
      <p:sp>
        <p:nvSpPr>
          <p:cNvPr id="6" name="Footer Placeholder 5"/>
          <p:cNvSpPr>
            <a:spLocks noGrp="1"/>
          </p:cNvSpPr>
          <p:nvPr>
            <p:ph type="ftr" sz="quarter" idx="11"/>
          </p:nvPr>
        </p:nvSpPr>
        <p:spPr>
          <a:xfrm>
            <a:off x="2103621" y="6375679"/>
            <a:ext cx="3482178" cy="345796"/>
          </a:xfrm>
        </p:spPr>
        <p:txBody>
          <a:bodyPr/>
          <a:lstStyle/>
          <a:p>
            <a:endParaRPr lang="en-GB"/>
          </a:p>
        </p:txBody>
      </p:sp>
      <p:sp>
        <p:nvSpPr>
          <p:cNvPr id="7" name="Slide Number Placeholder 6"/>
          <p:cNvSpPr>
            <a:spLocks noGrp="1"/>
          </p:cNvSpPr>
          <p:nvPr>
            <p:ph type="sldNum" sz="quarter" idx="12"/>
          </p:nvPr>
        </p:nvSpPr>
        <p:spPr>
          <a:xfrm>
            <a:off x="5687568" y="6375679"/>
            <a:ext cx="1234440" cy="345796"/>
          </a:xfrm>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14275954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011523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964642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3932AA8-B7C1-4E75-9001-AAEC59691176}" type="datetimeFigureOut">
              <a:rPr lang="en-GB" smtClean="0"/>
              <a:pPr/>
              <a:t>31/05/2020</a:t>
            </a:fld>
            <a:endParaRPr lang="en-GB"/>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15B052C-F8D4-4811-96DA-586240DAEFE2}" type="slidenum">
              <a:rPr lang="en-GB" smtClean="0"/>
              <a:pPr/>
              <a:t>‹#›</a:t>
            </a:fld>
            <a:endParaRPr lang="en-GB"/>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04764063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5100385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15480401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96384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32AA8-B7C1-4E75-9001-AAEC59691176}" type="datetimeFigureOut">
              <a:rPr lang="en-GB" smtClean="0"/>
              <a:pPr/>
              <a:t>31/05/2020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390534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13932AA8-B7C1-4E75-9001-AAEC59691176}" type="datetimeFigureOut">
              <a:rPr lang="en-GB" smtClean="0"/>
              <a:pPr/>
              <a:t>31/05/2020</a:t>
            </a:fld>
            <a:endParaRPr lang="en-GB"/>
          </a:p>
        </p:txBody>
      </p:sp>
      <p:sp>
        <p:nvSpPr>
          <p:cNvPr id="6" name="Footer Placeholder 5"/>
          <p:cNvSpPr>
            <a:spLocks noGrp="1"/>
          </p:cNvSpPr>
          <p:nvPr>
            <p:ph type="ftr" sz="quarter" idx="11"/>
          </p:nvPr>
        </p:nvSpPr>
        <p:spPr>
          <a:xfrm>
            <a:off x="2103620" y="6375679"/>
            <a:ext cx="3482179" cy="345796"/>
          </a:xfrm>
        </p:spPr>
        <p:txBody>
          <a:bodyPr/>
          <a:lstStyle/>
          <a:p>
            <a:endParaRPr lang="en-GB"/>
          </a:p>
        </p:txBody>
      </p:sp>
      <p:sp>
        <p:nvSpPr>
          <p:cNvPr id="7" name="Slide Number Placeholder 6"/>
          <p:cNvSpPr>
            <a:spLocks noGrp="1"/>
          </p:cNvSpPr>
          <p:nvPr>
            <p:ph type="sldNum" sz="quarter" idx="12"/>
          </p:nvPr>
        </p:nvSpPr>
        <p:spPr>
          <a:xfrm>
            <a:off x="5691014" y="6375679"/>
            <a:ext cx="1232456" cy="345796"/>
          </a:xfrm>
        </p:spPr>
        <p:txBody>
          <a:bodyPr/>
          <a:lstStyle/>
          <a:p>
            <a:fld id="{115B052C-F8D4-4811-96DA-586240DAEFE2}" type="slidenum">
              <a:rPr lang="en-GB" smtClean="0"/>
              <a:pPr/>
              <a:t>‹#›</a:t>
            </a:fld>
            <a:endParaRPr lang="en-GB"/>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98502767"/>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13932AA8-B7C1-4E75-9001-AAEC59691176}" type="datetimeFigureOut">
              <a:rPr lang="en-GB" smtClean="0"/>
              <a:pPr/>
              <a:t>31/05/2020</a:t>
            </a:fld>
            <a:endParaRPr lang="en-GB"/>
          </a:p>
        </p:txBody>
      </p:sp>
      <p:sp>
        <p:nvSpPr>
          <p:cNvPr id="6" name="Footer Placeholder 5"/>
          <p:cNvSpPr>
            <a:spLocks noGrp="1"/>
          </p:cNvSpPr>
          <p:nvPr>
            <p:ph type="ftr" sz="quarter" idx="11"/>
          </p:nvPr>
        </p:nvSpPr>
        <p:spPr>
          <a:xfrm>
            <a:off x="2103621" y="6375679"/>
            <a:ext cx="3482178" cy="345796"/>
          </a:xfrm>
        </p:spPr>
        <p:txBody>
          <a:bodyPr/>
          <a:lstStyle/>
          <a:p>
            <a:endParaRPr lang="en-GB"/>
          </a:p>
        </p:txBody>
      </p:sp>
      <p:sp>
        <p:nvSpPr>
          <p:cNvPr id="7" name="Slide Number Placeholder 6"/>
          <p:cNvSpPr>
            <a:spLocks noGrp="1"/>
          </p:cNvSpPr>
          <p:nvPr>
            <p:ph type="sldNum" sz="quarter" idx="12"/>
          </p:nvPr>
        </p:nvSpPr>
        <p:spPr>
          <a:xfrm>
            <a:off x="5687568" y="6375679"/>
            <a:ext cx="1234440" cy="345796"/>
          </a:xfrm>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89907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3932AA8-B7C1-4E75-9001-AAEC59691176}" type="datetimeFigureOut">
              <a:rPr lang="en-GB" smtClean="0"/>
              <a:pPr/>
              <a:t>31/05/2020</a:t>
            </a:fld>
            <a:endParaRPr lang="en-GB"/>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15B052C-F8D4-4811-96DA-586240DAEFE2}" type="slidenum">
              <a:rPr lang="en-GB" smtClean="0"/>
              <a:pPr/>
              <a:t>‹#›</a:t>
            </a:fld>
            <a:endParaRPr lang="en-GB"/>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3097737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3932AA8-B7C1-4E75-9001-AAEC59691176}" type="datetimeFigureOut">
              <a:rPr lang="en-GB" smtClean="0"/>
              <a:pPr/>
              <a:t>31/05/2020</a:t>
            </a:fld>
            <a:endParaRPr lang="en-GB"/>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15B052C-F8D4-4811-96DA-586240DAEFE2}" type="slidenum">
              <a:rPr lang="en-GB" smtClean="0"/>
              <a:pPr/>
              <a:t>‹#›</a:t>
            </a:fld>
            <a:endParaRPr lang="en-GB"/>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8053389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IxxNYwn0Wnw" TargetMode="Externa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o7_vGlWqgdg" TargetMode="External"/><Relationship Id="rId2" Type="http://schemas.openxmlformats.org/officeDocument/2006/relationships/image" Target="../media/image6.png"/><Relationship Id="rId1" Type="http://schemas.openxmlformats.org/officeDocument/2006/relationships/slideLayout" Target="../slideLayouts/slideLayout13.xml"/><Relationship Id="rId4" Type="http://schemas.openxmlformats.org/officeDocument/2006/relationships/hyperlink" Target="https://www.youtube.com/watch?v=uu7v4yRc4vw"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youtube.com/watch?v=Dw68EleV0oQ"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xD7rVRlnrJI" TargetMode="External"/><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www.youtube.com/watch?v=W1RY_72O_LQ" TargetMode="External"/><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0O3nPzuNIPo" TargetMode="External"/><Relationship Id="rId2" Type="http://schemas.openxmlformats.org/officeDocument/2006/relationships/image" Target="../media/image10.gif"/><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GCNQMB5EuzE"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LEvel1/2 Health and Social Care</a:t>
            </a:r>
          </a:p>
        </p:txBody>
      </p:sp>
      <p:sp>
        <p:nvSpPr>
          <p:cNvPr id="3" name="Subtitle 2"/>
          <p:cNvSpPr>
            <a:spLocks noGrp="1"/>
          </p:cNvSpPr>
          <p:nvPr>
            <p:ph type="subTitle" idx="1"/>
          </p:nvPr>
        </p:nvSpPr>
        <p:spPr/>
        <p:txBody>
          <a:bodyPr>
            <a:normAutofit fontScale="85000" lnSpcReduction="20000"/>
          </a:bodyPr>
          <a:lstStyle/>
          <a:p>
            <a:r>
              <a:rPr lang="en-GB" dirty="0"/>
              <a:t>Communicating and working with individuals in health, social care and early years settings</a:t>
            </a:r>
          </a:p>
        </p:txBody>
      </p:sp>
    </p:spTree>
    <p:custDataLst>
      <p:tags r:id="rId1"/>
    </p:custDataLst>
    <p:extLst>
      <p:ext uri="{BB962C8B-B14F-4D97-AF65-F5344CB8AC3E}">
        <p14:creationId xmlns:p14="http://schemas.microsoft.com/office/powerpoint/2010/main" val="1084727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Good are You at Communicating?</a:t>
            </a:r>
          </a:p>
        </p:txBody>
      </p:sp>
      <p:sp>
        <p:nvSpPr>
          <p:cNvPr id="4" name="Rectangle 3"/>
          <p:cNvSpPr>
            <a:spLocks noGrp="1" noChangeArrowheads="1"/>
          </p:cNvSpPr>
          <p:nvPr>
            <p:ph idx="1"/>
          </p:nvPr>
        </p:nvSpPr>
        <p:spPr/>
        <p:txBody>
          <a:bodyPr>
            <a:normAutofit lnSpcReduction="10000"/>
          </a:bodyPr>
          <a:lstStyle/>
          <a:p>
            <a:pPr eaLnBrk="1" hangingPunct="1">
              <a:lnSpc>
                <a:spcPct val="80000"/>
              </a:lnSpc>
            </a:pPr>
            <a:r>
              <a:rPr lang="en-GB" sz="2400" dirty="0"/>
              <a:t>Working in a pair (ONLY in PAIRS)</a:t>
            </a:r>
          </a:p>
          <a:p>
            <a:pPr eaLnBrk="1" hangingPunct="1">
              <a:lnSpc>
                <a:spcPct val="80000"/>
              </a:lnSpc>
              <a:buNone/>
            </a:pPr>
            <a:endParaRPr lang="en-GB" sz="2400" dirty="0"/>
          </a:p>
          <a:p>
            <a:pPr eaLnBrk="1" hangingPunct="1">
              <a:lnSpc>
                <a:spcPct val="80000"/>
              </a:lnSpc>
            </a:pPr>
            <a:r>
              <a:rPr lang="en-GB" sz="2400" dirty="0"/>
              <a:t>One will be taking a ‘handout’ (in a moment) the other a whiteboard and pen</a:t>
            </a:r>
          </a:p>
          <a:p>
            <a:pPr eaLnBrk="1" hangingPunct="1">
              <a:lnSpc>
                <a:spcPct val="80000"/>
              </a:lnSpc>
            </a:pPr>
            <a:endParaRPr lang="en-GB" sz="2400" dirty="0"/>
          </a:p>
          <a:p>
            <a:pPr eaLnBrk="1" hangingPunct="1">
              <a:lnSpc>
                <a:spcPct val="80000"/>
              </a:lnSpc>
            </a:pPr>
            <a:r>
              <a:rPr lang="en-GB" sz="2400" dirty="0"/>
              <a:t>Stand back to back…. one with a pencil will have to listen &amp; draw whatever your partner tells you!</a:t>
            </a:r>
          </a:p>
          <a:p>
            <a:pPr eaLnBrk="1" hangingPunct="1">
              <a:lnSpc>
                <a:spcPct val="80000"/>
              </a:lnSpc>
            </a:pPr>
            <a:endParaRPr lang="en-GB" sz="2400" dirty="0"/>
          </a:p>
          <a:p>
            <a:pPr eaLnBrk="1" hangingPunct="1">
              <a:lnSpc>
                <a:spcPct val="80000"/>
              </a:lnSpc>
            </a:pPr>
            <a:r>
              <a:rPr lang="en-GB" sz="2400" dirty="0"/>
              <a:t>NO CHEATING!!!!!!!!!! NO LOOKING!!!!!</a:t>
            </a:r>
            <a:br>
              <a:rPr lang="en-GB" sz="2400" dirty="0"/>
            </a:br>
            <a:endParaRPr lang="en-GB" sz="2400" dirty="0"/>
          </a:p>
          <a:p>
            <a:pPr eaLnBrk="1" hangingPunct="1">
              <a:lnSpc>
                <a:spcPct val="80000"/>
              </a:lnSpc>
            </a:pPr>
            <a:r>
              <a:rPr lang="en-GB" sz="2400" dirty="0"/>
              <a:t>The other partner will be explaining what they can see (NO SHOWING IT!!!!)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We are going to study 4 different types of communication</a:t>
            </a:r>
          </a:p>
        </p:txBody>
      </p:sp>
      <p:sp>
        <p:nvSpPr>
          <p:cNvPr id="3" name="Content Placeholder 2"/>
          <p:cNvSpPr>
            <a:spLocks noGrp="1"/>
          </p:cNvSpPr>
          <p:nvPr>
            <p:ph idx="1"/>
          </p:nvPr>
        </p:nvSpPr>
        <p:spPr/>
        <p:txBody>
          <a:bodyPr/>
          <a:lstStyle/>
          <a:p>
            <a:pPr marL="914400" indent="-914400">
              <a:buFont typeface="+mj-lt"/>
              <a:buAutoNum type="arabicPeriod"/>
            </a:pPr>
            <a:r>
              <a:rPr lang="en-GB" sz="4800" dirty="0"/>
              <a:t>Verbal communication</a:t>
            </a:r>
          </a:p>
          <a:p>
            <a:pPr marL="914400" indent="-914400">
              <a:buFont typeface="+mj-lt"/>
              <a:buAutoNum type="arabicPeriod"/>
            </a:pPr>
            <a:r>
              <a:rPr lang="en-GB" sz="4800" dirty="0"/>
              <a:t>Non-verbal communication</a:t>
            </a:r>
          </a:p>
          <a:p>
            <a:pPr marL="914400" indent="-914400">
              <a:buFont typeface="+mj-lt"/>
              <a:buAutoNum type="arabicPeriod"/>
            </a:pPr>
            <a:r>
              <a:rPr lang="en-GB" sz="4800" dirty="0"/>
              <a:t>Written communication</a:t>
            </a:r>
          </a:p>
          <a:p>
            <a:pPr marL="914400" indent="-914400">
              <a:buFont typeface="+mj-lt"/>
              <a:buAutoNum type="arabicPeriod"/>
            </a:pPr>
            <a:r>
              <a:rPr lang="en-GB" sz="4800" dirty="0"/>
              <a:t>Specialist communication</a:t>
            </a:r>
          </a:p>
          <a:p>
            <a:endParaRPr lang="en-GB" dirty="0"/>
          </a:p>
        </p:txBody>
      </p:sp>
    </p:spTree>
    <p:extLst>
      <p:ext uri="{BB962C8B-B14F-4D97-AF65-F5344CB8AC3E}">
        <p14:creationId xmlns:p14="http://schemas.microsoft.com/office/powerpoint/2010/main" val="1390197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836712"/>
            <a:ext cx="8064896" cy="1371600"/>
          </a:xfrm>
        </p:spPr>
        <p:txBody>
          <a:bodyPr/>
          <a:lstStyle/>
          <a:p>
            <a:r>
              <a:rPr lang="en-GB" dirty="0"/>
              <a:t>Verbal Communication</a:t>
            </a:r>
          </a:p>
        </p:txBody>
      </p:sp>
      <p:sp>
        <p:nvSpPr>
          <p:cNvPr id="3" name="Content Placeholder 2"/>
          <p:cNvSpPr>
            <a:spLocks noGrp="1"/>
          </p:cNvSpPr>
          <p:nvPr>
            <p:ph idx="1"/>
          </p:nvPr>
        </p:nvSpPr>
        <p:spPr>
          <a:xfrm>
            <a:off x="1991544" y="2178323"/>
            <a:ext cx="7620000" cy="4373563"/>
          </a:xfrm>
        </p:spPr>
        <p:txBody>
          <a:bodyPr/>
          <a:lstStyle/>
          <a:p>
            <a:r>
              <a:rPr lang="en-GB" dirty="0"/>
              <a:t>You will need to write notes on the following verbal skills:</a:t>
            </a:r>
          </a:p>
          <a:p>
            <a:r>
              <a:rPr lang="en-GB" dirty="0"/>
              <a:t>Pace</a:t>
            </a:r>
          </a:p>
          <a:p>
            <a:r>
              <a:rPr lang="en-GB" dirty="0"/>
              <a:t>Tone</a:t>
            </a:r>
          </a:p>
          <a:p>
            <a:r>
              <a:rPr lang="en-GB" dirty="0"/>
              <a:t>Clarity </a:t>
            </a:r>
          </a:p>
          <a:p>
            <a:r>
              <a:rPr lang="en-GB" dirty="0"/>
              <a:t>Empathy</a:t>
            </a:r>
          </a:p>
          <a:p>
            <a:r>
              <a:rPr lang="en-GB" dirty="0"/>
              <a:t>Paraverbal skills</a:t>
            </a:r>
          </a:p>
          <a:p>
            <a:endParaRPr lang="en-GB" dirty="0"/>
          </a:p>
        </p:txBody>
      </p:sp>
      <p:sp>
        <p:nvSpPr>
          <p:cNvPr id="6" name="Rounded Rectangle 5"/>
          <p:cNvSpPr/>
          <p:nvPr/>
        </p:nvSpPr>
        <p:spPr>
          <a:xfrm>
            <a:off x="6893206" y="3457528"/>
            <a:ext cx="4320480" cy="1584176"/>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dirty="0"/>
              <a:t>For each of these, you need to explain how they could be used in a health and social care setting.</a:t>
            </a:r>
          </a:p>
        </p:txBody>
      </p:sp>
      <p:sp>
        <p:nvSpPr>
          <p:cNvPr id="5" name="TextBox 4"/>
          <p:cNvSpPr txBox="1"/>
          <p:nvPr/>
        </p:nvSpPr>
        <p:spPr>
          <a:xfrm>
            <a:off x="1688123" y="5685692"/>
            <a:ext cx="9413631" cy="1200329"/>
          </a:xfrm>
          <a:prstGeom prst="rect">
            <a:avLst/>
          </a:prstGeom>
          <a:noFill/>
        </p:spPr>
        <p:txBody>
          <a:bodyPr wrap="square" rtlCol="0">
            <a:spAutoFit/>
          </a:bodyPr>
          <a:lstStyle/>
          <a:p>
            <a:r>
              <a:rPr lang="en-GB" dirty="0"/>
              <a:t>Watch the following news clip and discuss clarity, pace and tone</a:t>
            </a:r>
          </a:p>
          <a:p>
            <a:endParaRPr lang="en-GB" u="sng">
              <a:hlinkClick r:id="rId2"/>
            </a:endParaRPr>
          </a:p>
          <a:p>
            <a:r>
              <a:rPr lang="en-GB" u="sng">
                <a:hlinkClick r:id="rId2"/>
              </a:rPr>
              <a:t>https://www.youtube.com/watch?v=IxxNYwn0Wnw</a:t>
            </a:r>
            <a:r>
              <a:rPr lang="en-GB"/>
              <a:t> </a:t>
            </a:r>
            <a:endParaRPr lang="en-GB" dirty="0"/>
          </a:p>
          <a:p>
            <a:endParaRPr lang="en-GB" dirty="0"/>
          </a:p>
        </p:txBody>
      </p:sp>
    </p:spTree>
    <p:extLst>
      <p:ext uri="{BB962C8B-B14F-4D97-AF65-F5344CB8AC3E}">
        <p14:creationId xmlns:p14="http://schemas.microsoft.com/office/powerpoint/2010/main" val="296016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GB" dirty="0"/>
              <a:t>Clarity </a:t>
            </a:r>
          </a:p>
        </p:txBody>
      </p:sp>
      <p:sp>
        <p:nvSpPr>
          <p:cNvPr id="4" name="Content Placeholder 3"/>
          <p:cNvSpPr>
            <a:spLocks noGrp="1"/>
          </p:cNvSpPr>
          <p:nvPr>
            <p:ph idx="1"/>
          </p:nvPr>
        </p:nvSpPr>
        <p:spPr>
          <a:xfrm>
            <a:off x="914401" y="1606062"/>
            <a:ext cx="5427784" cy="525193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sz="8000" dirty="0"/>
          </a:p>
          <a:p>
            <a:pPr algn="ctr"/>
            <a:endParaRPr lang="en-GB" sz="8000" dirty="0"/>
          </a:p>
          <a:p>
            <a:pPr algn="ctr"/>
            <a:endParaRPr lang="en-GB" sz="8000" dirty="0"/>
          </a:p>
          <a:p>
            <a:pPr algn="ctr"/>
            <a:endParaRPr lang="en-GB" sz="8000" dirty="0">
              <a:solidFill>
                <a:schemeClr val="tx1"/>
              </a:solidFill>
            </a:endParaRPr>
          </a:p>
          <a:p>
            <a:pPr algn="ctr"/>
            <a:r>
              <a:rPr lang="en-GB" sz="9600" dirty="0">
                <a:solidFill>
                  <a:schemeClr val="tx1"/>
                </a:solidFill>
              </a:rPr>
              <a:t>Being clear</a:t>
            </a:r>
          </a:p>
          <a:p>
            <a:pPr algn="ctr"/>
            <a:r>
              <a:rPr lang="en-GB" sz="9600" dirty="0">
                <a:solidFill>
                  <a:schemeClr val="tx1"/>
                </a:solidFill>
              </a:rPr>
              <a:t>Practising before you speak to make sure you know what you are going to say</a:t>
            </a:r>
          </a:p>
          <a:p>
            <a:pPr algn="ctr"/>
            <a:r>
              <a:rPr lang="en-GB" sz="9600" dirty="0">
                <a:solidFill>
                  <a:schemeClr val="tx1"/>
                </a:solidFill>
              </a:rPr>
              <a:t>Talking to the service users clearly so they understand what you are saying</a:t>
            </a:r>
          </a:p>
          <a:p>
            <a:pPr algn="ctr"/>
            <a:r>
              <a:rPr lang="en-GB" sz="9600" dirty="0">
                <a:solidFill>
                  <a:schemeClr val="tx1"/>
                </a:solidFill>
              </a:rPr>
              <a:t>Don’t mumble or use jargon. Be careful of your accent as it may not be understood by everyone.</a:t>
            </a:r>
          </a:p>
          <a:p>
            <a:pPr algn="ctr"/>
            <a:endParaRPr lang="en-GB" sz="9600" dirty="0">
              <a:solidFill>
                <a:schemeClr val="tx1"/>
              </a:solidFill>
            </a:endParaRPr>
          </a:p>
          <a:p>
            <a:pPr algn="ctr"/>
            <a:r>
              <a:rPr lang="en-GB" sz="9600" dirty="0">
                <a:solidFill>
                  <a:schemeClr val="tx1"/>
                </a:solidFill>
              </a:rPr>
              <a:t>When you are not being clear, the service user will be confused. They might not communicate effectively or want to communicate with you</a:t>
            </a:r>
            <a:r>
              <a:rPr lang="en-GB" sz="9600" dirty="0"/>
              <a:t>.</a:t>
            </a:r>
          </a:p>
          <a:p>
            <a:pPr algn="ctr"/>
            <a:endParaRPr lang="en-GB" sz="9600" dirty="0"/>
          </a:p>
          <a:p>
            <a:pPr algn="ctr"/>
            <a:endParaRPr lang="en-GB" sz="8000" dirty="0"/>
          </a:p>
          <a:p>
            <a:pPr algn="ctr"/>
            <a:endParaRPr lang="en-GB" sz="8000" dirty="0"/>
          </a:p>
          <a:p>
            <a:pPr algn="ctr"/>
            <a:endParaRPr lang="en-GB" sz="8000" dirty="0"/>
          </a:p>
          <a:p>
            <a:pPr algn="ctr"/>
            <a:endParaRPr lang="en-GB" sz="8000"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r>
              <a:rPr lang="en-GB" dirty="0"/>
              <a:t> </a:t>
            </a:r>
          </a:p>
        </p:txBody>
      </p:sp>
      <p:pic>
        <p:nvPicPr>
          <p:cNvPr id="5" name="Picture 4"/>
          <p:cNvPicPr>
            <a:picLocks noChangeAspect="1"/>
          </p:cNvPicPr>
          <p:nvPr/>
        </p:nvPicPr>
        <p:blipFill>
          <a:blip r:embed="rId2" cstate="print">
            <a:clrChange>
              <a:clrFrom>
                <a:srgbClr val="EBEBEB"/>
              </a:clrFrom>
              <a:clrTo>
                <a:srgbClr val="EBEBEB">
                  <a:alpha val="0"/>
                </a:srgbClr>
              </a:clrTo>
            </a:clrChange>
            <a:extLst>
              <a:ext uri="{28A0092B-C50C-407E-A947-70E740481C1C}">
                <a14:useLocalDpi xmlns:a14="http://schemas.microsoft.com/office/drawing/2010/main" val="0"/>
              </a:ext>
            </a:extLst>
          </a:blip>
          <a:stretch>
            <a:fillRect/>
          </a:stretch>
        </p:blipFill>
        <p:spPr>
          <a:xfrm>
            <a:off x="10093570" y="432185"/>
            <a:ext cx="1341353" cy="1337999"/>
          </a:xfrm>
          <a:prstGeom prst="rect">
            <a:avLst/>
          </a:prstGeom>
        </p:spPr>
      </p:pic>
      <p:sp>
        <p:nvSpPr>
          <p:cNvPr id="6" name="Rectangle 5"/>
          <p:cNvSpPr/>
          <p:nvPr/>
        </p:nvSpPr>
        <p:spPr>
          <a:xfrm>
            <a:off x="6292575" y="2435441"/>
            <a:ext cx="5478423" cy="2185214"/>
          </a:xfrm>
          <a:prstGeom prst="rect">
            <a:avLst/>
          </a:prstGeom>
        </p:spPr>
        <p:txBody>
          <a:bodyPr wrap="square">
            <a:spAutoFit/>
          </a:bodyPr>
          <a:lstStyle/>
          <a:p>
            <a:r>
              <a:rPr lang="en-GB" dirty="0"/>
              <a:t>Watch the following clips then discuss clarity</a:t>
            </a:r>
          </a:p>
          <a:p>
            <a:endParaRPr lang="en-GB" dirty="0"/>
          </a:p>
          <a:p>
            <a:r>
              <a:rPr lang="en-GB" sz="2000" dirty="0"/>
              <a:t> </a:t>
            </a:r>
            <a:r>
              <a:rPr lang="en-GB" sz="2000" u="sng" dirty="0">
                <a:hlinkClick r:id="rId3"/>
              </a:rPr>
              <a:t>https://www.youtube.com/watch?v=o7_vGlWqgdg</a:t>
            </a:r>
            <a:endParaRPr lang="en-GB" sz="2000" u="sng" dirty="0"/>
          </a:p>
          <a:p>
            <a:endParaRPr lang="en-GB" sz="2000" u="sng" dirty="0"/>
          </a:p>
          <a:p>
            <a:endParaRPr lang="en-GB" sz="2000" u="sng" dirty="0"/>
          </a:p>
          <a:p>
            <a:endParaRPr lang="en-GB" sz="2000" u="sng" dirty="0"/>
          </a:p>
          <a:p>
            <a:endParaRPr lang="en-GB" sz="2000" dirty="0"/>
          </a:p>
        </p:txBody>
      </p:sp>
      <p:sp>
        <p:nvSpPr>
          <p:cNvPr id="7" name="Rectangle 6"/>
          <p:cNvSpPr/>
          <p:nvPr/>
        </p:nvSpPr>
        <p:spPr>
          <a:xfrm>
            <a:off x="6478735" y="3771873"/>
            <a:ext cx="5324535" cy="400110"/>
          </a:xfrm>
          <a:prstGeom prst="rect">
            <a:avLst/>
          </a:prstGeom>
        </p:spPr>
        <p:txBody>
          <a:bodyPr wrap="none">
            <a:spAutoFit/>
          </a:bodyPr>
          <a:lstStyle/>
          <a:p>
            <a:r>
              <a:rPr lang="en-GB" sz="2000" u="sng" dirty="0">
                <a:hlinkClick r:id="rId4"/>
              </a:rPr>
              <a:t>https://www.youtube.com/watch?v=uu7v4yRc4vw</a:t>
            </a:r>
            <a:endParaRPr lang="en-GB" sz="2000" dirty="0"/>
          </a:p>
        </p:txBody>
      </p:sp>
      <p:sp>
        <p:nvSpPr>
          <p:cNvPr id="8" name="TextBox 7"/>
          <p:cNvSpPr txBox="1"/>
          <p:nvPr/>
        </p:nvSpPr>
        <p:spPr>
          <a:xfrm>
            <a:off x="6576646" y="4595446"/>
            <a:ext cx="4736123" cy="1569660"/>
          </a:xfrm>
          <a:prstGeom prst="rect">
            <a:avLst/>
          </a:prstGeom>
          <a:solidFill>
            <a:srgbClr val="00B0F0"/>
          </a:solidFill>
        </p:spPr>
        <p:txBody>
          <a:bodyPr wrap="square" rtlCol="0">
            <a:spAutoFit/>
          </a:bodyPr>
          <a:lstStyle/>
          <a:p>
            <a:r>
              <a:rPr lang="en-GB" sz="2400" dirty="0"/>
              <a:t>Why does clarity matter in health, social care and early years settings? Write in your books the importance of clarity in these settings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GB" dirty="0"/>
              <a:t>pace</a:t>
            </a:r>
          </a:p>
        </p:txBody>
      </p:sp>
      <p:sp>
        <p:nvSpPr>
          <p:cNvPr id="4" name="Content Placeholder 3"/>
          <p:cNvSpPr>
            <a:spLocks noGrp="1"/>
          </p:cNvSpPr>
          <p:nvPr>
            <p:ph idx="1"/>
          </p:nvPr>
        </p:nvSpPr>
        <p:spPr>
          <a:xfrm>
            <a:off x="1028940" y="1875694"/>
            <a:ext cx="4996722" cy="498230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dirty="0">
                <a:solidFill>
                  <a:schemeClr val="tx1"/>
                </a:solidFill>
              </a:rPr>
              <a:t>Pace</a:t>
            </a:r>
            <a:endParaRPr lang="en-GB" b="1" dirty="0">
              <a:solidFill>
                <a:schemeClr val="tx1"/>
              </a:solidFill>
            </a:endParaRPr>
          </a:p>
          <a:p>
            <a:pPr algn="ctr"/>
            <a:r>
              <a:rPr lang="en-GB" dirty="0">
                <a:solidFill>
                  <a:schemeClr val="tx1"/>
                </a:solidFill>
              </a:rPr>
              <a:t>The speed in which a person talks. E.g. fast or slow</a:t>
            </a:r>
          </a:p>
          <a:p>
            <a:pPr algn="ctr"/>
            <a:r>
              <a:rPr lang="en-GB" dirty="0">
                <a:solidFill>
                  <a:schemeClr val="tx1"/>
                </a:solidFill>
              </a:rPr>
              <a:t>If a care worker talks too fast the service user will loose the information and not understand properly.</a:t>
            </a:r>
          </a:p>
          <a:p>
            <a:pPr algn="ctr"/>
            <a:r>
              <a:rPr lang="en-GB" dirty="0">
                <a:solidFill>
                  <a:schemeClr val="tx1"/>
                </a:solidFill>
              </a:rPr>
              <a:t>If a care worker talks to slow the service user might become bored or think the care worker is being patronising</a:t>
            </a:r>
          </a:p>
        </p:txBody>
      </p:sp>
      <p:sp>
        <p:nvSpPr>
          <p:cNvPr id="6" name="Rectangle 5"/>
          <p:cNvSpPr/>
          <p:nvPr/>
        </p:nvSpPr>
        <p:spPr>
          <a:xfrm>
            <a:off x="6236364" y="2154088"/>
            <a:ext cx="5472011" cy="1231106"/>
          </a:xfrm>
          <a:prstGeom prst="rect">
            <a:avLst/>
          </a:prstGeom>
        </p:spPr>
        <p:txBody>
          <a:bodyPr wrap="none">
            <a:spAutoFit/>
          </a:bodyPr>
          <a:lstStyle/>
          <a:p>
            <a:r>
              <a:rPr lang="en-GB" dirty="0"/>
              <a:t>Watch the following clip then discuss pace – </a:t>
            </a:r>
          </a:p>
          <a:p>
            <a:r>
              <a:rPr lang="en-GB" dirty="0"/>
              <a:t>did you understand the information? What if vital</a:t>
            </a:r>
          </a:p>
          <a:p>
            <a:r>
              <a:rPr lang="en-GB" dirty="0"/>
              <a:t>Information was being relayed here?</a:t>
            </a:r>
            <a:endParaRPr lang="en-GB" u="sng" dirty="0">
              <a:hlinkClick r:id="rId2"/>
            </a:endParaRPr>
          </a:p>
          <a:p>
            <a:r>
              <a:rPr lang="en-GB" sz="2000" u="sng" dirty="0">
                <a:hlinkClick r:id="rId2"/>
              </a:rPr>
              <a:t>https://www.youtube.com/watch?v=Dw68EleV0oQ</a:t>
            </a:r>
            <a:endParaRPr lang="en-GB" sz="2000" dirty="0"/>
          </a:p>
        </p:txBody>
      </p:sp>
      <p:sp>
        <p:nvSpPr>
          <p:cNvPr id="7" name="TextBox 6"/>
          <p:cNvSpPr txBox="1"/>
          <p:nvPr/>
        </p:nvSpPr>
        <p:spPr>
          <a:xfrm>
            <a:off x="6307015" y="3727937"/>
            <a:ext cx="3681047" cy="2684585"/>
          </a:xfrm>
          <a:prstGeom prst="rect">
            <a:avLst/>
          </a:prstGeom>
          <a:solidFill>
            <a:srgbClr val="00B0F0"/>
          </a:solidFill>
        </p:spPr>
        <p:txBody>
          <a:bodyPr wrap="square" rtlCol="0">
            <a:spAutoFit/>
          </a:bodyPr>
          <a:lstStyle/>
          <a:p>
            <a:r>
              <a:rPr lang="en-GB" sz="2400" dirty="0"/>
              <a:t>Why does pace matter in health, social care and early years settings? Write in your books the importance of pace in these settings – when might you have to adjust your pace? Why?</a:t>
            </a:r>
          </a:p>
        </p:txBody>
      </p:sp>
      <p:pic>
        <p:nvPicPr>
          <p:cNvPr id="5" name="Picture 2" descr="Image result for slow pace"/>
          <p:cNvPicPr>
            <a:picLocks noChangeAspect="1" noChangeArrowheads="1"/>
          </p:cNvPicPr>
          <p:nvPr/>
        </p:nvPicPr>
        <p:blipFill>
          <a:blip r:embed="rId3" cstate="print"/>
          <a:srcRect t="21687" b="9927"/>
          <a:stretch>
            <a:fillRect/>
          </a:stretch>
        </p:blipFill>
        <p:spPr bwMode="auto">
          <a:xfrm>
            <a:off x="10471882" y="5404338"/>
            <a:ext cx="1371670" cy="1453662"/>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GB" dirty="0"/>
              <a:t>tone</a:t>
            </a:r>
          </a:p>
        </p:txBody>
      </p:sp>
      <p:sp>
        <p:nvSpPr>
          <p:cNvPr id="4" name="Content Placeholder 3"/>
          <p:cNvSpPr>
            <a:spLocks noGrp="1"/>
          </p:cNvSpPr>
          <p:nvPr>
            <p:ph idx="1"/>
          </p:nvPr>
        </p:nvSpPr>
        <p:spPr>
          <a:xfrm>
            <a:off x="1251677" y="1805354"/>
            <a:ext cx="5442199" cy="5052645"/>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sz="9600" dirty="0"/>
          </a:p>
          <a:p>
            <a:pPr algn="ctr"/>
            <a:endParaRPr lang="en-GB" sz="9600" dirty="0"/>
          </a:p>
          <a:p>
            <a:pPr algn="ctr"/>
            <a:endParaRPr lang="en-GB" sz="9600" dirty="0"/>
          </a:p>
          <a:p>
            <a:pPr algn="ctr">
              <a:buNone/>
            </a:pPr>
            <a:endParaRPr lang="en-GB" sz="9600" dirty="0">
              <a:solidFill>
                <a:schemeClr val="tx1"/>
              </a:solidFill>
            </a:endParaRPr>
          </a:p>
          <a:p>
            <a:pPr algn="ctr"/>
            <a:endParaRPr lang="en-GB" sz="9600" dirty="0">
              <a:solidFill>
                <a:schemeClr val="tx1"/>
              </a:solidFill>
            </a:endParaRPr>
          </a:p>
          <a:p>
            <a:pPr algn="ctr"/>
            <a:r>
              <a:rPr lang="en-GB" sz="9600" dirty="0">
                <a:solidFill>
                  <a:schemeClr val="tx1"/>
                </a:solidFill>
              </a:rPr>
              <a:t>The way we speak – sound</a:t>
            </a:r>
          </a:p>
          <a:p>
            <a:pPr algn="ctr"/>
            <a:r>
              <a:rPr lang="en-GB" sz="9600" dirty="0">
                <a:solidFill>
                  <a:schemeClr val="tx1"/>
                </a:solidFill>
              </a:rPr>
              <a:t>People need a positive tone of voice to make the service user feel comfortable, warm, welcomed and relaxed.  A soft tone will put people more at ease.</a:t>
            </a:r>
          </a:p>
          <a:p>
            <a:pPr algn="ctr"/>
            <a:r>
              <a:rPr lang="en-GB" sz="9600" dirty="0">
                <a:solidFill>
                  <a:schemeClr val="tx1"/>
                </a:solidFill>
              </a:rPr>
              <a:t>Communication will be better.</a:t>
            </a:r>
          </a:p>
          <a:p>
            <a:pPr algn="ctr"/>
            <a:r>
              <a:rPr lang="en-GB" sz="9600" dirty="0">
                <a:solidFill>
                  <a:schemeClr val="tx1"/>
                </a:solidFill>
              </a:rPr>
              <a:t>A person’s tone can be positive – friendly, warm, enthusiastic, understanding</a:t>
            </a:r>
          </a:p>
          <a:p>
            <a:pPr algn="ctr"/>
            <a:r>
              <a:rPr lang="en-GB" sz="9600" dirty="0">
                <a:solidFill>
                  <a:schemeClr val="tx1"/>
                </a:solidFill>
              </a:rPr>
              <a:t>A person’s tone can be negative – aggressive, angry </a:t>
            </a:r>
          </a:p>
          <a:p>
            <a:pPr algn="ctr"/>
            <a:endParaRPr lang="en-GB" sz="8000" dirty="0"/>
          </a:p>
          <a:p>
            <a:pPr algn="ctr"/>
            <a:endParaRPr lang="en-GB" sz="9600" dirty="0"/>
          </a:p>
          <a:p>
            <a:pPr algn="ctr"/>
            <a:endParaRPr lang="en-GB" sz="9600" dirty="0"/>
          </a:p>
          <a:p>
            <a:pPr algn="ctr"/>
            <a:endParaRPr lang="en-GB" sz="9600" dirty="0"/>
          </a:p>
          <a:p>
            <a:pPr algn="ctr"/>
            <a:endParaRPr lang="en-GB" sz="9600" dirty="0"/>
          </a:p>
          <a:p>
            <a:pPr algn="ctr"/>
            <a:endParaRPr lang="en-GB" sz="9600"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a:p>
            <a:pPr algn="ctr"/>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63200" y="5479622"/>
            <a:ext cx="1465385" cy="1378378"/>
          </a:xfrm>
          <a:prstGeom prst="rect">
            <a:avLst/>
          </a:prstGeom>
        </p:spPr>
      </p:pic>
      <p:sp>
        <p:nvSpPr>
          <p:cNvPr id="6" name="TextBox 5"/>
          <p:cNvSpPr txBox="1"/>
          <p:nvPr/>
        </p:nvSpPr>
        <p:spPr>
          <a:xfrm>
            <a:off x="6787662" y="2450123"/>
            <a:ext cx="5146430" cy="954107"/>
          </a:xfrm>
          <a:prstGeom prst="rect">
            <a:avLst/>
          </a:prstGeom>
          <a:noFill/>
        </p:spPr>
        <p:txBody>
          <a:bodyPr wrap="square" rtlCol="0">
            <a:spAutoFit/>
          </a:bodyPr>
          <a:lstStyle/>
          <a:p>
            <a:r>
              <a:rPr lang="en-GB" dirty="0"/>
              <a:t>Watch the following clip and discuss tone</a:t>
            </a:r>
          </a:p>
          <a:p>
            <a:endParaRPr lang="en-GB" dirty="0"/>
          </a:p>
          <a:p>
            <a:r>
              <a:rPr lang="en-GB" sz="2000" u="sng" dirty="0">
                <a:hlinkClick r:id="rId3"/>
              </a:rPr>
              <a:t>https://www.youtube.com/watch?v=xD7rVRlnrJI</a:t>
            </a:r>
            <a:endParaRPr lang="en-GB" sz="2000" dirty="0"/>
          </a:p>
        </p:txBody>
      </p:sp>
      <p:sp>
        <p:nvSpPr>
          <p:cNvPr id="7" name="TextBox 6"/>
          <p:cNvSpPr txBox="1"/>
          <p:nvPr/>
        </p:nvSpPr>
        <p:spPr>
          <a:xfrm>
            <a:off x="6846278" y="3950676"/>
            <a:ext cx="3141784" cy="2554545"/>
          </a:xfrm>
          <a:prstGeom prst="rect">
            <a:avLst/>
          </a:prstGeom>
          <a:solidFill>
            <a:srgbClr val="00B0F0"/>
          </a:solidFill>
        </p:spPr>
        <p:txBody>
          <a:bodyPr wrap="square" rtlCol="0">
            <a:spAutoFit/>
          </a:bodyPr>
          <a:lstStyle/>
          <a:p>
            <a:r>
              <a:rPr lang="en-GB" sz="2000" dirty="0"/>
              <a:t>Why does tone of voice matter in health, social care and early years settings? Write in your books the importance of tone in these settings – when might you have to adjust your tone of voice? Why?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GB" dirty="0"/>
              <a:t>empathy</a:t>
            </a:r>
          </a:p>
        </p:txBody>
      </p:sp>
      <p:sp>
        <p:nvSpPr>
          <p:cNvPr id="4" name="Content Placeholder 3"/>
          <p:cNvSpPr>
            <a:spLocks noGrp="1"/>
          </p:cNvSpPr>
          <p:nvPr>
            <p:ph idx="1"/>
          </p:nvPr>
        </p:nvSpPr>
        <p:spPr>
          <a:xfrm>
            <a:off x="1125416" y="1899139"/>
            <a:ext cx="4501662" cy="467750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To understand how the service user is feeling. To understand their situation.</a:t>
            </a:r>
          </a:p>
          <a:p>
            <a:pPr algn="ctr"/>
            <a:r>
              <a:rPr lang="en-GB" sz="2400" b="1" dirty="0">
                <a:solidFill>
                  <a:schemeClr val="tx1"/>
                </a:solidFill>
              </a:rPr>
              <a:t>To try and understand the service user’s feelings so they can help them more effectively (better) </a:t>
            </a:r>
          </a:p>
          <a:p>
            <a:pPr algn="ctr"/>
            <a:r>
              <a:rPr lang="en-GB" sz="2400" b="1" dirty="0">
                <a:solidFill>
                  <a:schemeClr val="tx1"/>
                </a:solidFill>
              </a:rPr>
              <a:t>This does not mean you have to pity them!</a:t>
            </a:r>
          </a:p>
          <a:p>
            <a:pPr algn="ctr"/>
            <a:endParaRPr lang="en-GB" sz="3600" b="1" dirty="0">
              <a:solidFill>
                <a:srgbClr val="FF0000"/>
              </a:solidFill>
            </a:endParaRPr>
          </a:p>
        </p:txBody>
      </p:sp>
      <p:pic>
        <p:nvPicPr>
          <p:cNvPr id="5" name="Content Placeholder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94603" y="1863358"/>
            <a:ext cx="3207149" cy="2134212"/>
          </a:xfrm>
          <a:prstGeom prst="rect">
            <a:avLst/>
          </a:prstGeom>
        </p:spPr>
      </p:pic>
      <p:sp>
        <p:nvSpPr>
          <p:cNvPr id="6" name="TextBox 5"/>
          <p:cNvSpPr txBox="1"/>
          <p:nvPr/>
        </p:nvSpPr>
        <p:spPr>
          <a:xfrm>
            <a:off x="5920154" y="5345724"/>
            <a:ext cx="5146431" cy="1200329"/>
          </a:xfrm>
          <a:prstGeom prst="rect">
            <a:avLst/>
          </a:prstGeom>
          <a:noFill/>
        </p:spPr>
        <p:txBody>
          <a:bodyPr wrap="square" rtlCol="0">
            <a:spAutoFit/>
          </a:bodyPr>
          <a:lstStyle/>
          <a:p>
            <a:r>
              <a:rPr lang="en-GB" dirty="0"/>
              <a:t>Watch the following clip and discuss empathy</a:t>
            </a:r>
          </a:p>
          <a:p>
            <a:r>
              <a:rPr lang="en-GB" u="sng" dirty="0">
                <a:hlinkClick r:id="rId3"/>
              </a:rPr>
              <a:t>https://www.youtube.com/watch?v=W1RY_72O_LQ</a:t>
            </a:r>
            <a:endParaRPr lang="en-GB" dirty="0"/>
          </a:p>
          <a:p>
            <a:endParaRPr lang="en-GB" dirty="0"/>
          </a:p>
          <a:p>
            <a:endParaRPr lang="en-GB" dirty="0"/>
          </a:p>
        </p:txBody>
      </p:sp>
      <p:sp>
        <p:nvSpPr>
          <p:cNvPr id="7" name="TextBox 6"/>
          <p:cNvSpPr txBox="1"/>
          <p:nvPr/>
        </p:nvSpPr>
        <p:spPr>
          <a:xfrm>
            <a:off x="5756031" y="2098429"/>
            <a:ext cx="2872153" cy="2554545"/>
          </a:xfrm>
          <a:prstGeom prst="rect">
            <a:avLst/>
          </a:prstGeom>
          <a:solidFill>
            <a:srgbClr val="00B0F0"/>
          </a:solidFill>
        </p:spPr>
        <p:txBody>
          <a:bodyPr wrap="square" rtlCol="0">
            <a:spAutoFit/>
          </a:bodyPr>
          <a:lstStyle/>
          <a:p>
            <a:r>
              <a:rPr lang="en-GB" sz="2000" dirty="0"/>
              <a:t>Why does empathy matter in health, social care and early years settings? Write in your books the importance of empathy  in these settings and how it may help service users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GB" dirty="0"/>
              <a:t>Paraverbal skills</a:t>
            </a:r>
          </a:p>
        </p:txBody>
      </p:sp>
      <p:sp>
        <p:nvSpPr>
          <p:cNvPr id="4" name="Content Placeholder 3"/>
          <p:cNvSpPr>
            <a:spLocks noGrp="1"/>
          </p:cNvSpPr>
          <p:nvPr>
            <p:ph idx="1"/>
          </p:nvPr>
        </p:nvSpPr>
        <p:spPr>
          <a:xfrm>
            <a:off x="949570" y="1735014"/>
            <a:ext cx="6037384" cy="4888523"/>
          </a:xfrm>
          <a:prstGeom prst="roundRect">
            <a:avLst/>
          </a:prstGeom>
          <a:solidFill>
            <a:srgbClr val="00B0F0"/>
          </a:solidFill>
        </p:spPr>
        <p:style>
          <a:lnRef idx="2">
            <a:schemeClr val="accent5">
              <a:shade val="50000"/>
            </a:schemeClr>
          </a:lnRef>
          <a:fillRef idx="1">
            <a:schemeClr val="accent5"/>
          </a:fillRef>
          <a:effectRef idx="0">
            <a:schemeClr val="accent5"/>
          </a:effectRef>
          <a:fontRef idx="minor">
            <a:schemeClr val="lt1"/>
          </a:fontRef>
        </p:style>
        <p:txBody>
          <a:bodyPr rtlCol="0" anchor="ctr">
            <a:normAutofit fontScale="85000" lnSpcReduction="20000"/>
          </a:bodyPr>
          <a:lstStyle/>
          <a:p>
            <a:pPr algn="ctr">
              <a:buNone/>
            </a:pPr>
            <a:endParaRPr lang="en-GB" sz="4000" b="1" dirty="0">
              <a:solidFill>
                <a:schemeClr val="tx1"/>
              </a:solidFill>
            </a:endParaRPr>
          </a:p>
          <a:p>
            <a:pPr algn="ctr"/>
            <a:r>
              <a:rPr lang="en-GB" sz="2400" dirty="0">
                <a:solidFill>
                  <a:schemeClr val="tx2"/>
                </a:solidFill>
              </a:rPr>
              <a:t>This refers to the messages that we transmit through the tone, pitch, and pacing of our voices. It is </a:t>
            </a:r>
            <a:r>
              <a:rPr lang="en-GB" sz="2400" u="sng" dirty="0">
                <a:solidFill>
                  <a:schemeClr val="tx2"/>
                </a:solidFill>
              </a:rPr>
              <a:t>how</a:t>
            </a:r>
            <a:r>
              <a:rPr lang="en-GB" sz="2400" dirty="0">
                <a:solidFill>
                  <a:schemeClr val="tx2"/>
                </a:solidFill>
              </a:rPr>
              <a:t> we say something, not </a:t>
            </a:r>
            <a:r>
              <a:rPr lang="en-GB" sz="2400" u="sng" dirty="0">
                <a:solidFill>
                  <a:schemeClr val="tx2"/>
                </a:solidFill>
              </a:rPr>
              <a:t>what</a:t>
            </a:r>
            <a:r>
              <a:rPr lang="en-GB" sz="2400" dirty="0">
                <a:solidFill>
                  <a:schemeClr val="tx2"/>
                </a:solidFill>
              </a:rPr>
              <a:t> we say.</a:t>
            </a:r>
          </a:p>
          <a:p>
            <a:pPr algn="ctr"/>
            <a:r>
              <a:rPr lang="en-GB" sz="2400" b="1" dirty="0">
                <a:solidFill>
                  <a:schemeClr val="tx2"/>
                </a:solidFill>
              </a:rPr>
              <a:t>The meanings that are shown </a:t>
            </a:r>
            <a:r>
              <a:rPr lang="en-GB" sz="2400" b="1" dirty="0" err="1">
                <a:solidFill>
                  <a:schemeClr val="tx2"/>
                </a:solidFill>
              </a:rPr>
              <a:t>eg</a:t>
            </a:r>
            <a:r>
              <a:rPr lang="en-GB" sz="2400" b="1" dirty="0">
                <a:solidFill>
                  <a:schemeClr val="tx2"/>
                </a:solidFill>
              </a:rPr>
              <a:t> genuine, interested, professional. </a:t>
            </a:r>
          </a:p>
          <a:p>
            <a:pPr algn="ctr"/>
            <a:r>
              <a:rPr lang="en-GB" sz="2400" b="1" dirty="0">
                <a:solidFill>
                  <a:schemeClr val="tx2"/>
                </a:solidFill>
              </a:rPr>
              <a:t>The feelings that are shown </a:t>
            </a:r>
            <a:r>
              <a:rPr lang="en-GB" sz="2400" b="1" dirty="0" err="1">
                <a:solidFill>
                  <a:schemeClr val="tx2"/>
                </a:solidFill>
              </a:rPr>
              <a:t>eg</a:t>
            </a:r>
            <a:r>
              <a:rPr lang="en-GB" sz="2400" b="1" dirty="0">
                <a:solidFill>
                  <a:schemeClr val="tx2"/>
                </a:solidFill>
              </a:rPr>
              <a:t> empathy, happiness, sadness</a:t>
            </a:r>
          </a:p>
          <a:p>
            <a:pPr algn="ctr"/>
            <a:r>
              <a:rPr lang="en-GB" sz="2400" dirty="0">
                <a:solidFill>
                  <a:schemeClr val="tx2"/>
                </a:solidFill>
              </a:rPr>
              <a:t>	A sentence can convey entirely different meanings depending on the emphasis on certain words and the tone of voice. Its not what you say its how you say it…</a:t>
            </a:r>
          </a:p>
          <a:p>
            <a:pPr algn="ctr"/>
            <a:r>
              <a:rPr lang="en-GB" sz="2400" dirty="0">
                <a:solidFill>
                  <a:schemeClr val="tx2"/>
                </a:solidFill>
              </a:rPr>
              <a:t>“I didn’t say you were stupid”</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84108" y="5510514"/>
            <a:ext cx="2907639" cy="1153259"/>
          </a:xfrm>
          <a:prstGeom prst="rect">
            <a:avLst/>
          </a:prstGeom>
          <a:solidFill>
            <a:srgbClr val="FFFF00"/>
          </a:solidFill>
          <a:ln w="127000" cap="sq">
            <a:solidFill>
              <a:srgbClr val="000000"/>
            </a:solidFill>
            <a:miter lim="800000"/>
          </a:ln>
          <a:effectLst>
            <a:outerShdw blurRad="57150" dist="50800" dir="2700000" algn="tl" rotWithShape="0">
              <a:srgbClr val="000000">
                <a:alpha val="40000"/>
              </a:srgbClr>
            </a:outerShdw>
          </a:effectLst>
        </p:spPr>
      </p:pic>
      <p:sp>
        <p:nvSpPr>
          <p:cNvPr id="6" name="TextBox 5"/>
          <p:cNvSpPr txBox="1"/>
          <p:nvPr/>
        </p:nvSpPr>
        <p:spPr>
          <a:xfrm>
            <a:off x="7022122" y="1922586"/>
            <a:ext cx="4888523" cy="1477328"/>
          </a:xfrm>
          <a:prstGeom prst="rect">
            <a:avLst/>
          </a:prstGeom>
          <a:noFill/>
        </p:spPr>
        <p:txBody>
          <a:bodyPr wrap="square" rtlCol="0">
            <a:spAutoFit/>
          </a:bodyPr>
          <a:lstStyle/>
          <a:p>
            <a:r>
              <a:rPr lang="en-GB" dirty="0"/>
              <a:t>Watch the following </a:t>
            </a:r>
            <a:r>
              <a:rPr lang="en-GB" dirty="0" err="1"/>
              <a:t>cli</a:t>
            </a:r>
            <a:r>
              <a:rPr lang="en-GB" dirty="0"/>
              <a:t>-p from Harry Potter – how do the paraverbal skills convey meaning?</a:t>
            </a:r>
            <a:r>
              <a:rPr lang="en-GB" u="sng" dirty="0">
                <a:hlinkClick r:id="rId3"/>
              </a:rPr>
              <a:t> https://www.youtube.com/watch?v=0O3nPzuNIPo</a:t>
            </a:r>
            <a:endParaRPr lang="en-GB" dirty="0"/>
          </a:p>
          <a:p>
            <a:endParaRPr lang="en-GB" dirty="0"/>
          </a:p>
          <a:p>
            <a:endParaRPr lang="en-GB" dirty="0"/>
          </a:p>
        </p:txBody>
      </p:sp>
      <p:sp>
        <p:nvSpPr>
          <p:cNvPr id="7" name="TextBox 6"/>
          <p:cNvSpPr txBox="1"/>
          <p:nvPr/>
        </p:nvSpPr>
        <p:spPr>
          <a:xfrm>
            <a:off x="7174524" y="3282460"/>
            <a:ext cx="4208585" cy="1938992"/>
          </a:xfrm>
          <a:prstGeom prst="rect">
            <a:avLst/>
          </a:prstGeom>
          <a:solidFill>
            <a:srgbClr val="00B0F0"/>
          </a:solidFill>
        </p:spPr>
        <p:txBody>
          <a:bodyPr wrap="square" rtlCol="0">
            <a:spAutoFit/>
          </a:bodyPr>
          <a:lstStyle/>
          <a:p>
            <a:r>
              <a:rPr lang="en-GB" sz="2000" dirty="0"/>
              <a:t>Why do paraverbal skills matter in health, social care and early years settings? Write in your books the importance of paraverbal </a:t>
            </a:r>
            <a:r>
              <a:rPr lang="en-GB" sz="2000"/>
              <a:t>skills in these </a:t>
            </a:r>
            <a:r>
              <a:rPr lang="en-GB" sz="2000" dirty="0"/>
              <a:t>settings and how they could easily </a:t>
            </a:r>
            <a:r>
              <a:rPr lang="en-GB" sz="2000"/>
              <a:t>be misunderstood</a:t>
            </a:r>
            <a:endParaRPr lang="en-GB"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animEffect transition="in" filter="fade">
                                      <p:cBhvr>
                                        <p:cTn id="13" dur="1000"/>
                                        <p:tgtEl>
                                          <p:spTgt spid="4">
                                            <p:txEl>
                                              <p:pRg st="5" end="5"/>
                                            </p:txEl>
                                          </p:spTgt>
                                        </p:tgtEl>
                                      </p:cBhvr>
                                    </p:animEffect>
                                    <p:anim calcmode="lin" valueType="num">
                                      <p:cBhvr>
                                        <p:cTn id="14"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Specification recap  </a:t>
            </a:r>
          </a:p>
        </p:txBody>
      </p:sp>
      <p:sp>
        <p:nvSpPr>
          <p:cNvPr id="3" name="Content Placeholder 2"/>
          <p:cNvSpPr>
            <a:spLocks noGrp="1"/>
          </p:cNvSpPr>
          <p:nvPr>
            <p:ph idx="1"/>
          </p:nvPr>
        </p:nvSpPr>
        <p:spPr>
          <a:xfrm>
            <a:off x="1251678" y="1383323"/>
            <a:ext cx="10178322" cy="4496269"/>
          </a:xfrm>
        </p:spPr>
        <p:txBody>
          <a:bodyPr/>
          <a:lstStyle/>
          <a:p>
            <a:r>
              <a:rPr lang="en-GB" dirty="0"/>
              <a:t>What you need to include:</a:t>
            </a:r>
          </a:p>
          <a:p>
            <a:endParaRPr lang="en-GB" dirty="0"/>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1019" t="22921" r="30925" b="60978"/>
          <a:stretch/>
        </p:blipFill>
        <p:spPr bwMode="auto">
          <a:xfrm>
            <a:off x="1672443" y="2039816"/>
            <a:ext cx="8680862" cy="1477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18903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81136" y="200399"/>
            <a:ext cx="10606772" cy="1065693"/>
          </a:xfrm>
        </p:spPr>
        <p:txBody>
          <a:bodyPr>
            <a:normAutofit fontScale="90000"/>
          </a:bodyPr>
          <a:lstStyle/>
          <a:p>
            <a:r>
              <a:rPr lang="en-GB" dirty="0"/>
              <a:t>Task 1 – how marks will be awarded</a:t>
            </a:r>
          </a:p>
        </p:txBody>
      </p:sp>
      <p:graphicFrame>
        <p:nvGraphicFramePr>
          <p:cNvPr id="10" name="Table 9"/>
          <p:cNvGraphicFramePr>
            <a:graphicFrameLocks noGrp="1"/>
          </p:cNvGraphicFramePr>
          <p:nvPr/>
        </p:nvGraphicFramePr>
        <p:xfrm>
          <a:off x="1329266" y="1516651"/>
          <a:ext cx="8640960" cy="4446339"/>
        </p:xfrm>
        <a:graphic>
          <a:graphicData uri="http://schemas.openxmlformats.org/drawingml/2006/table">
            <a:tbl>
              <a:tblPr firstRow="1" bandRow="1">
                <a:tableStyleId>{5C22544A-7EE6-4342-B048-85BDC9FD1C3A}</a:tableStyleId>
              </a:tblPr>
              <a:tblGrid>
                <a:gridCol w="28803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2880320">
                  <a:extLst>
                    <a:ext uri="{9D8B030D-6E8A-4147-A177-3AD203B41FA5}">
                      <a16:colId xmlns:a16="http://schemas.microsoft.com/office/drawing/2014/main" val="20002"/>
                    </a:ext>
                  </a:extLst>
                </a:gridCol>
              </a:tblGrid>
              <a:tr h="355065">
                <a:tc gridSpan="3">
                  <a:txBody>
                    <a:bodyPr/>
                    <a:lstStyle/>
                    <a:p>
                      <a:r>
                        <a:rPr lang="en-GB" dirty="0"/>
                        <a:t>LO1:</a:t>
                      </a:r>
                      <a:r>
                        <a:rPr lang="en-GB" baseline="0" dirty="0"/>
                        <a:t> Understand how to communicate effectively</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45565">
                <a:tc>
                  <a:txBody>
                    <a:bodyPr/>
                    <a:lstStyle/>
                    <a:p>
                      <a:pPr algn="ctr"/>
                      <a:r>
                        <a:rPr lang="en-GB" dirty="0"/>
                        <a:t>MB1:</a:t>
                      </a:r>
                      <a:r>
                        <a:rPr lang="en-GB" baseline="0" dirty="0"/>
                        <a:t> 1-4 Marks</a:t>
                      </a:r>
                      <a:endParaRPr lang="en-GB" dirty="0"/>
                    </a:p>
                  </a:txBody>
                  <a:tcPr/>
                </a:tc>
                <a:tc>
                  <a:txBody>
                    <a:bodyPr/>
                    <a:lstStyle/>
                    <a:p>
                      <a:pPr algn="ctr"/>
                      <a:r>
                        <a:rPr lang="en-GB" dirty="0"/>
                        <a:t>MB2: 5-8 Marks</a:t>
                      </a:r>
                    </a:p>
                  </a:txBody>
                  <a:tcPr/>
                </a:tc>
                <a:tc>
                  <a:txBody>
                    <a:bodyPr/>
                    <a:lstStyle/>
                    <a:p>
                      <a:pPr algn="ctr"/>
                      <a:r>
                        <a:rPr lang="en-GB" dirty="0"/>
                        <a:t>MB3: 9-11 Marks</a:t>
                      </a:r>
                    </a:p>
                  </a:txBody>
                  <a:tcPr/>
                </a:tc>
                <a:extLst>
                  <a:ext uri="{0D108BD9-81ED-4DB2-BD59-A6C34878D82A}">
                    <a16:rowId xmlns:a16="http://schemas.microsoft.com/office/drawing/2014/main" val="10001"/>
                  </a:ext>
                </a:extLst>
              </a:tr>
              <a:tr h="3714819">
                <a:tc>
                  <a:txBody>
                    <a:bodyPr/>
                    <a:lstStyle/>
                    <a:p>
                      <a:r>
                        <a:rPr lang="en-GB" sz="1800" b="0" kern="1200" dirty="0">
                          <a:solidFill>
                            <a:schemeClr val="dk1"/>
                          </a:solidFill>
                          <a:effectLst/>
                          <a:latin typeface="+mn-lt"/>
                          <a:ea typeface="+mn-ea"/>
                          <a:cs typeface="+mn-cs"/>
                        </a:rPr>
                        <a:t>Demonstrates a basic understanding of effective communication. </a:t>
                      </a:r>
                    </a:p>
                    <a:p>
                      <a:r>
                        <a:rPr lang="en-GB" sz="1800" b="0" kern="1200" dirty="0">
                          <a:solidFill>
                            <a:schemeClr val="dk1"/>
                          </a:solidFill>
                          <a:effectLst/>
                          <a:latin typeface="+mn-lt"/>
                          <a:ea typeface="+mn-ea"/>
                          <a:cs typeface="+mn-cs"/>
                        </a:rPr>
                        <a:t>Produces a basic explanation of some of the different types of communication methods related to a health, social care and early years setting. This may be a list of points with only partly relevant examples given. </a:t>
                      </a:r>
                    </a:p>
                    <a:p>
                      <a:endParaRPr lang="en-GB" dirty="0"/>
                    </a:p>
                  </a:txBody>
                  <a:tcPr/>
                </a:tc>
                <a:tc>
                  <a:txBody>
                    <a:bodyPr/>
                    <a:lstStyle/>
                    <a:p>
                      <a:r>
                        <a:rPr lang="en-GB" dirty="0"/>
                        <a:t>Demonstrates a sound understanding of effective communication. </a:t>
                      </a:r>
                    </a:p>
                    <a:p>
                      <a:r>
                        <a:rPr lang="en-GB" dirty="0"/>
                        <a:t>Produces a sound explanation of most of the different types of communication methods related to a health, social care and early years setting. Examples given are clear and mostly relevant to a health, social care and early years setting. </a:t>
                      </a:r>
                    </a:p>
                  </a:txBody>
                  <a:tcPr/>
                </a:tc>
                <a:tc>
                  <a:txBody>
                    <a:bodyPr/>
                    <a:lstStyle/>
                    <a:p>
                      <a:r>
                        <a:rPr lang="en-GB" dirty="0"/>
                        <a:t>Demonstrates a thorough understanding of effective communication. </a:t>
                      </a:r>
                    </a:p>
                    <a:p>
                      <a:r>
                        <a:rPr lang="en-GB" dirty="0"/>
                        <a:t>Produces a thorough explanation of all</a:t>
                      </a:r>
                      <a:r>
                        <a:rPr lang="en-GB" baseline="0" dirty="0"/>
                        <a:t> </a:t>
                      </a:r>
                      <a:r>
                        <a:rPr lang="en-GB" dirty="0"/>
                        <a:t>of the different types of communication methods related to a health, social care and early years setting. Examples given are clear and wholly relevant to a health, social care and early years setting. </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09511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Rectangle 3"/>
          <p:cNvSpPr/>
          <p:nvPr/>
        </p:nvSpPr>
        <p:spPr>
          <a:xfrm>
            <a:off x="959352" y="406135"/>
            <a:ext cx="7399606" cy="47548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800" dirty="0"/>
              <a:t>RO22 - Communicating and working with individuals in health, social care and early years settings</a:t>
            </a:r>
          </a:p>
        </p:txBody>
      </p:sp>
      <p:pic>
        <p:nvPicPr>
          <p:cNvPr id="5" name="Picture 4"/>
          <p:cNvPicPr>
            <a:picLocks noChangeAspect="1"/>
          </p:cNvPicPr>
          <p:nvPr/>
        </p:nvPicPr>
        <p:blipFill>
          <a:blip r:embed="rId3" cstate="print"/>
          <a:stretch>
            <a:fillRect/>
          </a:stretch>
        </p:blipFill>
        <p:spPr>
          <a:xfrm>
            <a:off x="8538003" y="4385133"/>
            <a:ext cx="3151858" cy="2058646"/>
          </a:xfrm>
          <a:prstGeom prst="rect">
            <a:avLst/>
          </a:prstGeom>
        </p:spPr>
      </p:pic>
      <p:pic>
        <p:nvPicPr>
          <p:cNvPr id="6" name="Picture 5"/>
          <p:cNvPicPr>
            <a:picLocks noChangeAspect="1"/>
          </p:cNvPicPr>
          <p:nvPr/>
        </p:nvPicPr>
        <p:blipFill>
          <a:blip r:embed="rId4" cstate="print"/>
          <a:stretch>
            <a:fillRect/>
          </a:stretch>
        </p:blipFill>
        <p:spPr>
          <a:xfrm>
            <a:off x="4593634" y="4830081"/>
            <a:ext cx="4057650" cy="1685925"/>
          </a:xfrm>
          <a:prstGeom prst="rect">
            <a:avLst/>
          </a:prstGeom>
        </p:spPr>
      </p:pic>
      <p:pic>
        <p:nvPicPr>
          <p:cNvPr id="7" name="Picture 6"/>
          <p:cNvPicPr>
            <a:picLocks noChangeAspect="1"/>
          </p:cNvPicPr>
          <p:nvPr/>
        </p:nvPicPr>
        <p:blipFill>
          <a:blip r:embed="rId5" cstate="print"/>
          <a:stretch>
            <a:fillRect/>
          </a:stretch>
        </p:blipFill>
        <p:spPr>
          <a:xfrm>
            <a:off x="959352" y="4536373"/>
            <a:ext cx="3889657" cy="2078269"/>
          </a:xfrm>
          <a:prstGeom prst="rect">
            <a:avLst/>
          </a:prstGeom>
        </p:spPr>
      </p:pic>
      <p:sp>
        <p:nvSpPr>
          <p:cNvPr id="8" name="Explosion 2 7"/>
          <p:cNvSpPr/>
          <p:nvPr/>
        </p:nvSpPr>
        <p:spPr>
          <a:xfrm>
            <a:off x="7497461" y="-380327"/>
            <a:ext cx="5518386" cy="4129046"/>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In this unit you will plan and take part in your own interaction (role play)</a:t>
            </a:r>
          </a:p>
        </p:txBody>
      </p:sp>
    </p:spTree>
    <p:custDataLst>
      <p:tags r:id="rId1"/>
    </p:custDataLst>
    <p:extLst>
      <p:ext uri="{BB962C8B-B14F-4D97-AF65-F5344CB8AC3E}">
        <p14:creationId xmlns:p14="http://schemas.microsoft.com/office/powerpoint/2010/main" val="4198614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539" y="0"/>
            <a:ext cx="10178322" cy="1492132"/>
          </a:xfrm>
          <a:solidFill>
            <a:srgbClr val="FFFF00"/>
          </a:solidFill>
          <a:ln w="76200">
            <a:solidFill>
              <a:srgbClr val="FF0000"/>
            </a:solidFill>
          </a:ln>
        </p:spPr>
        <p:txBody>
          <a:bodyPr>
            <a:noAutofit/>
          </a:bodyPr>
          <a:lstStyle/>
          <a:p>
            <a:r>
              <a:rPr lang="en-GB" sz="8800" b="1">
                <a:effectLst>
                  <a:outerShdw blurRad="38100" dist="38100" dir="2700000" algn="tl">
                    <a:srgbClr val="000000">
                      <a:alpha val="43137"/>
                    </a:srgbClr>
                  </a:outerShdw>
                </a:effectLst>
              </a:rPr>
              <a:t>Task 1 (a)</a:t>
            </a:r>
            <a:endParaRPr lang="en-GB" sz="88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492496" y="1453662"/>
            <a:ext cx="10218858" cy="5404338"/>
          </a:xfrm>
        </p:spPr>
        <p:txBody>
          <a:bodyPr>
            <a:normAutofit fontScale="92500" lnSpcReduction="20000"/>
          </a:bodyPr>
          <a:lstStyle/>
          <a:p>
            <a:pPr>
              <a:buNone/>
            </a:pPr>
            <a:r>
              <a:rPr lang="en-GB" dirty="0"/>
              <a:t>Setting the scene – good communication is everything</a:t>
            </a:r>
          </a:p>
          <a:p>
            <a:pPr>
              <a:buNone/>
            </a:pPr>
            <a:r>
              <a:rPr lang="en-GB" dirty="0"/>
              <a:t>In your local area there has been a recent review of the care given in health, social care and early years settings. One recommendation of the review is that communication needs to be improved when working in these settings. Care workers will attend three workshops where they will learn about best practice in effective communication. You must produce a slide presentation and fact sheets which will give clear guidance on how a care worker should communicate in health, social care and early years settings.</a:t>
            </a:r>
          </a:p>
          <a:p>
            <a:pPr>
              <a:buNone/>
            </a:pPr>
            <a:r>
              <a:rPr lang="en-GB" dirty="0"/>
              <a:t>Workshop 1 - the focus is on the different types of communication care workers should use and the factors that positively influence communication.</a:t>
            </a:r>
          </a:p>
          <a:p>
            <a:pPr>
              <a:buNone/>
            </a:pPr>
            <a:r>
              <a:rPr lang="en-GB" dirty="0"/>
              <a:t>Therefore your slide presentation and fact sheets must cover the different types of  verbal communication:</a:t>
            </a:r>
          </a:p>
          <a:p>
            <a:pPr>
              <a:buNone/>
            </a:pPr>
            <a:r>
              <a:rPr lang="en-GB" dirty="0"/>
              <a:t>	Clarity</a:t>
            </a:r>
          </a:p>
          <a:p>
            <a:pPr>
              <a:buNone/>
            </a:pPr>
            <a:r>
              <a:rPr lang="en-GB" dirty="0"/>
              <a:t>	Pace</a:t>
            </a:r>
          </a:p>
          <a:p>
            <a:pPr>
              <a:buNone/>
            </a:pPr>
            <a:r>
              <a:rPr lang="en-GB" dirty="0"/>
              <a:t>	Tone</a:t>
            </a:r>
          </a:p>
          <a:p>
            <a:pPr>
              <a:buNone/>
            </a:pPr>
            <a:r>
              <a:rPr lang="en-GB" dirty="0"/>
              <a:t>	Empathy</a:t>
            </a:r>
          </a:p>
          <a:p>
            <a:pPr>
              <a:buNone/>
            </a:pPr>
            <a:r>
              <a:rPr lang="en-GB" dirty="0"/>
              <a:t>	Paraverbal skills</a:t>
            </a:r>
          </a:p>
          <a:p>
            <a:pPr>
              <a:buNone/>
            </a:pPr>
            <a:endParaRPr lang="en-GB" dirty="0"/>
          </a:p>
        </p:txBody>
      </p:sp>
      <p:sp>
        <p:nvSpPr>
          <p:cNvPr id="4" name="Title 1"/>
          <p:cNvSpPr txBox="1">
            <a:spLocks/>
          </p:cNvSpPr>
          <p:nvPr/>
        </p:nvSpPr>
        <p:spPr>
          <a:xfrm>
            <a:off x="3938954" y="4900246"/>
            <a:ext cx="8006861" cy="1746739"/>
          </a:xfrm>
          <a:prstGeom prst="rect">
            <a:avLst/>
          </a:prstGeom>
          <a:solidFill>
            <a:srgbClr val="FFFF00"/>
          </a:solidFill>
          <a:ln w="76200">
            <a:solidFill>
              <a:srgbClr val="FF0000"/>
            </a:solidFill>
          </a:ln>
        </p:spPr>
        <p:txBody>
          <a:bodyPr vert="horz" lIns="91440" tIns="45720" rIns="91440" bIns="45720" rtlCol="0" anchor="t">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200" b="1" i="0" u="none"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rPr>
              <a:t>REMEMBER – this is only part of the first task so you </a:t>
            </a:r>
            <a:r>
              <a:rPr kumimoji="0" lang="en-GB" sz="3200" b="1" i="0" u="sng"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rPr>
              <a:t>must</a:t>
            </a:r>
            <a:r>
              <a:rPr kumimoji="0" lang="en-GB" sz="3200" b="1" i="0"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rPr>
              <a:t> save your work as you will be adding to it later on</a:t>
            </a:r>
            <a:endParaRPr kumimoji="0" lang="en-GB" sz="3200" b="1" i="0" u="none"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endParaRPr>
          </a:p>
        </p:txBody>
      </p:sp>
    </p:spTree>
    <p:extLst>
      <p:ext uri="{BB962C8B-B14F-4D97-AF65-F5344CB8AC3E}">
        <p14:creationId xmlns:p14="http://schemas.microsoft.com/office/powerpoint/2010/main" val="160544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Learning Outcomes</a:t>
            </a:r>
          </a:p>
        </p:txBody>
      </p:sp>
      <p:sp>
        <p:nvSpPr>
          <p:cNvPr id="3" name="Content Placeholder 2"/>
          <p:cNvSpPr>
            <a:spLocks noGrp="1"/>
          </p:cNvSpPr>
          <p:nvPr>
            <p:ph idx="1"/>
          </p:nvPr>
        </p:nvSpPr>
        <p:spPr/>
        <p:txBody>
          <a:bodyPr>
            <a:normAutofit/>
          </a:bodyPr>
          <a:lstStyle/>
          <a:p>
            <a:r>
              <a:rPr lang="en-GB" dirty="0">
                <a:latin typeface="Accord SF" panose="020B7200000000000000" pitchFamily="34" charset="0"/>
              </a:rPr>
              <a:t>Your unit is broken down into Learning Outcomes (LO’s)</a:t>
            </a:r>
          </a:p>
          <a:p>
            <a:r>
              <a:rPr lang="en-GB" b="1" dirty="0">
                <a:latin typeface="Accord SF" panose="020B7200000000000000" pitchFamily="34" charset="0"/>
              </a:rPr>
              <a:t>LO 1A – Understand how to communicate effectively</a:t>
            </a:r>
            <a:r>
              <a:rPr lang="en-GB" dirty="0">
                <a:latin typeface="Accord SF" panose="020B7200000000000000" pitchFamily="34" charset="0"/>
              </a:rPr>
              <a:t>, we will look at the different communication skills care workers use</a:t>
            </a:r>
          </a:p>
          <a:p>
            <a:r>
              <a:rPr lang="en-GB" b="1" dirty="0">
                <a:latin typeface="Accord SF" panose="020B7200000000000000" pitchFamily="34" charset="0"/>
              </a:rPr>
              <a:t>LO 1B - Understand how to communicate effectively</a:t>
            </a:r>
            <a:r>
              <a:rPr lang="en-GB" dirty="0">
                <a:latin typeface="Accord SF" panose="020B7200000000000000" pitchFamily="34" charset="0"/>
              </a:rPr>
              <a:t>, we will look at factors that can positively and negatively influence communication</a:t>
            </a:r>
          </a:p>
          <a:p>
            <a:r>
              <a:rPr lang="en-GB" b="1" dirty="0">
                <a:latin typeface="Accord SF" panose="020B7200000000000000" pitchFamily="34" charset="0"/>
              </a:rPr>
              <a:t>LO 2 – Understand the personal qualities that contribute to effective care</a:t>
            </a:r>
            <a:r>
              <a:rPr lang="en-GB" dirty="0">
                <a:latin typeface="Accord SF" panose="020B7200000000000000" pitchFamily="34" charset="0"/>
              </a:rPr>
              <a:t>, we will look at the characteristics you need to be an effective carer</a:t>
            </a:r>
          </a:p>
          <a:p>
            <a:r>
              <a:rPr lang="en-GB" b="1" dirty="0">
                <a:latin typeface="Accord SF" panose="020B7200000000000000" pitchFamily="34" charset="0"/>
              </a:rPr>
              <a:t>LO 3 – Be able to communicate effectively within a health and social care and early years setting</a:t>
            </a:r>
            <a:r>
              <a:rPr lang="en-GB" dirty="0">
                <a:latin typeface="Accord SF" panose="020B7200000000000000" pitchFamily="34" charset="0"/>
              </a:rPr>
              <a:t>, this is when you get to use all your new knowledge in an interaction with PWUS</a:t>
            </a:r>
          </a:p>
          <a:p>
            <a:endParaRPr lang="en-GB" dirty="0">
              <a:latin typeface="Accord SF" panose="020B7200000000000000" pitchFamily="34" charset="0"/>
            </a:endParaRPr>
          </a:p>
          <a:p>
            <a:endParaRPr lang="en-GB" dirty="0">
              <a:latin typeface="Accord SF" panose="020B7200000000000000" pitchFamily="34" charset="0"/>
            </a:endParaRPr>
          </a:p>
        </p:txBody>
      </p:sp>
    </p:spTree>
    <p:custDataLst>
      <p:tags r:id="rId1"/>
    </p:custDataLst>
    <p:extLst>
      <p:ext uri="{BB962C8B-B14F-4D97-AF65-F5344CB8AC3E}">
        <p14:creationId xmlns:p14="http://schemas.microsoft.com/office/powerpoint/2010/main" val="337483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the exam board tell us to teach…</a:t>
            </a:r>
          </a:p>
        </p:txBody>
      </p:sp>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1019" t="22921" r="30925" b="36638"/>
          <a:stretch/>
        </p:blipFill>
        <p:spPr bwMode="auto">
          <a:xfrm>
            <a:off x="2117766" y="1958560"/>
            <a:ext cx="7110789"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390086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648460"/>
            <a:ext cx="10515600" cy="1325563"/>
          </a:xfrm>
        </p:spPr>
        <p:txBody>
          <a:bodyPr>
            <a:normAutofit fontScale="90000"/>
          </a:bodyPr>
          <a:lstStyle/>
          <a:p>
            <a:r>
              <a:rPr lang="en-GB" dirty="0"/>
              <a:t>						</a:t>
            </a:r>
            <a:br>
              <a:rPr lang="en-GB" dirty="0"/>
            </a:br>
            <a:r>
              <a:rPr lang="en-GB" dirty="0"/>
              <a:t>Title: </a:t>
            </a:r>
            <a:r>
              <a:rPr lang="en-GB" u="sng" dirty="0"/>
              <a:t>Verbal communication</a:t>
            </a:r>
            <a:br>
              <a:rPr lang="en-GB" dirty="0"/>
            </a:br>
            <a:br>
              <a:rPr lang="en-GB" dirty="0"/>
            </a:br>
            <a:r>
              <a:rPr lang="en-GB" dirty="0"/>
              <a:t> </a:t>
            </a:r>
            <a:br>
              <a:rPr lang="en-GB" dirty="0"/>
            </a:br>
            <a:br>
              <a:rPr lang="en-GB" dirty="0"/>
            </a:br>
            <a:br>
              <a:rPr lang="en-GB" dirty="0"/>
            </a:br>
            <a:endParaRPr lang="en-GB" dirty="0"/>
          </a:p>
        </p:txBody>
      </p:sp>
      <p:sp>
        <p:nvSpPr>
          <p:cNvPr id="3" name="Content Placeholder 2"/>
          <p:cNvSpPr>
            <a:spLocks noGrp="1"/>
          </p:cNvSpPr>
          <p:nvPr>
            <p:ph idx="1"/>
          </p:nvPr>
        </p:nvSpPr>
        <p:spPr>
          <a:xfrm>
            <a:off x="838200" y="2687216"/>
            <a:ext cx="10515600" cy="3209731"/>
          </a:xfrm>
        </p:spPr>
        <p:txBody>
          <a:bodyPr>
            <a:normAutofit/>
          </a:bodyPr>
          <a:lstStyle/>
          <a:p>
            <a:r>
              <a:rPr lang="en-GB" b="1" dirty="0">
                <a:solidFill>
                  <a:schemeClr val="tx1"/>
                </a:solidFill>
              </a:rPr>
              <a:t>L/O</a:t>
            </a:r>
          </a:p>
          <a:p>
            <a:r>
              <a:rPr lang="en-GB" b="1" dirty="0">
                <a:solidFill>
                  <a:schemeClr val="tx1"/>
                </a:solidFill>
              </a:rPr>
              <a:t>To understand different forms of communication</a:t>
            </a:r>
          </a:p>
          <a:p>
            <a:endParaRPr lang="en-GB" b="1" dirty="0">
              <a:solidFill>
                <a:schemeClr val="tx1"/>
              </a:solidFill>
            </a:endParaRPr>
          </a:p>
          <a:p>
            <a:r>
              <a:rPr lang="en-GB" b="1" dirty="0">
                <a:solidFill>
                  <a:schemeClr val="tx1"/>
                </a:solidFill>
              </a:rPr>
              <a:t>To know different communication skills</a:t>
            </a:r>
          </a:p>
          <a:p>
            <a:pPr marL="0" indent="0">
              <a:buNone/>
            </a:pPr>
            <a:endParaRPr lang="en-GB" b="1" dirty="0">
              <a:solidFill>
                <a:schemeClr val="tx1"/>
              </a:solidFill>
            </a:endParaRPr>
          </a:p>
          <a:p>
            <a:endParaRPr lang="en-GB" dirty="0"/>
          </a:p>
          <a:p>
            <a:endParaRPr lang="en-GB" dirty="0">
              <a:solidFill>
                <a:srgbClr val="FF0000"/>
              </a:solidFill>
            </a:endParaRPr>
          </a:p>
          <a:p>
            <a:endParaRPr lang="en-GB" dirty="0"/>
          </a:p>
        </p:txBody>
      </p:sp>
    </p:spTree>
    <p:custDataLst>
      <p:tags r:id="rId1"/>
    </p:custDataLst>
    <p:extLst>
      <p:ext uri="{BB962C8B-B14F-4D97-AF65-F5344CB8AC3E}">
        <p14:creationId xmlns:p14="http://schemas.microsoft.com/office/powerpoint/2010/main" val="18992506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Communication?</a:t>
            </a:r>
          </a:p>
        </p:txBody>
      </p:sp>
      <p:sp>
        <p:nvSpPr>
          <p:cNvPr id="3" name="Content Placeholder 2"/>
          <p:cNvSpPr>
            <a:spLocks noGrp="1"/>
          </p:cNvSpPr>
          <p:nvPr>
            <p:ph idx="1"/>
          </p:nvPr>
        </p:nvSpPr>
        <p:spPr>
          <a:xfrm>
            <a:off x="1251678" y="1418493"/>
            <a:ext cx="10178322" cy="4461100"/>
          </a:xfrm>
        </p:spPr>
        <p:txBody>
          <a:bodyPr/>
          <a:lstStyle/>
          <a:p>
            <a:r>
              <a:rPr lang="en-GB" sz="2400" dirty="0"/>
              <a:t>Communication is the transmission of a  message from a sender to a receiver.</a:t>
            </a:r>
          </a:p>
          <a:p>
            <a:r>
              <a:rPr lang="en-GB" sz="2400" dirty="0"/>
              <a:t>One way communication is when the sender sends the message but doesn’t get a message back in return</a:t>
            </a:r>
          </a:p>
          <a:p>
            <a:r>
              <a:rPr lang="en-GB" sz="2400" dirty="0"/>
              <a:t>Two way communication is when the person receiving the message can reply to the sender. </a:t>
            </a:r>
          </a:p>
          <a:p>
            <a:endParaRPr lang="en-GB" dirty="0"/>
          </a:p>
        </p:txBody>
      </p:sp>
      <p:pic>
        <p:nvPicPr>
          <p:cNvPr id="4" name="Picture 5" descr="Communication"/>
          <p:cNvPicPr>
            <a:picLocks noChangeAspect="1" noChangeArrowheads="1"/>
          </p:cNvPicPr>
          <p:nvPr/>
        </p:nvPicPr>
        <p:blipFill>
          <a:blip r:embed="rId2" cstate="print"/>
          <a:srcRect/>
          <a:stretch>
            <a:fillRect/>
          </a:stretch>
        </p:blipFill>
        <p:spPr bwMode="auto">
          <a:xfrm>
            <a:off x="1044941" y="3810977"/>
            <a:ext cx="3047023" cy="3047023"/>
          </a:xfrm>
          <a:prstGeom prst="rect">
            <a:avLst/>
          </a:prstGeom>
          <a:noFill/>
          <a:ln w="9525">
            <a:noFill/>
            <a:miter lim="800000"/>
            <a:headEnd/>
            <a:tailEnd/>
          </a:ln>
        </p:spPr>
      </p:pic>
      <p:sp>
        <p:nvSpPr>
          <p:cNvPr id="5" name="Text Box 6"/>
          <p:cNvSpPr txBox="1">
            <a:spLocks noChangeArrowheads="1"/>
          </p:cNvSpPr>
          <p:nvPr/>
        </p:nvSpPr>
        <p:spPr bwMode="auto">
          <a:xfrm>
            <a:off x="4941276" y="3964354"/>
            <a:ext cx="6008077" cy="830997"/>
          </a:xfrm>
          <a:prstGeom prst="rect">
            <a:avLst/>
          </a:prstGeom>
          <a:noFill/>
          <a:ln w="9525">
            <a:noFill/>
            <a:miter lim="800000"/>
            <a:headEnd/>
            <a:tailEnd/>
          </a:ln>
          <a:effectLst/>
        </p:spPr>
        <p:txBody>
          <a:bodyPr wrap="square">
            <a:spAutoFit/>
          </a:bodyPr>
          <a:lstStyle/>
          <a:p>
            <a:pPr>
              <a:spcBef>
                <a:spcPct val="50000"/>
              </a:spcBef>
            </a:pPr>
            <a:r>
              <a:rPr lang="en-GB" sz="2400" dirty="0">
                <a:solidFill>
                  <a:srgbClr val="CC66FF"/>
                </a:solidFill>
              </a:rPr>
              <a:t>Question: How would you know if someone has understood your message?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Communication in Health, Social Care and Early Year Settings</a:t>
            </a:r>
          </a:p>
        </p:txBody>
      </p:sp>
      <p:sp>
        <p:nvSpPr>
          <p:cNvPr id="3" name="Content Placeholder 2"/>
          <p:cNvSpPr>
            <a:spLocks noGrp="1"/>
          </p:cNvSpPr>
          <p:nvPr>
            <p:ph idx="1"/>
          </p:nvPr>
        </p:nvSpPr>
        <p:spPr>
          <a:xfrm>
            <a:off x="1251677" y="1899138"/>
            <a:ext cx="10447953" cy="4677507"/>
          </a:xfrm>
        </p:spPr>
        <p:txBody>
          <a:bodyPr>
            <a:normAutofit fontScale="85000" lnSpcReduction="20000"/>
          </a:bodyPr>
          <a:lstStyle/>
          <a:p>
            <a:pPr marL="274320">
              <a:buNone/>
              <a:defRPr/>
            </a:pPr>
            <a:r>
              <a:rPr lang="en-GB" b="1" dirty="0"/>
              <a:t>Good communication skills are vital in health, social care and early year settings. Care providers need to be understood and trusted in order to provide better care and improve service users’ health and wellbeing</a:t>
            </a:r>
            <a:endParaRPr lang="en-GB" dirty="0"/>
          </a:p>
          <a:p>
            <a:pPr marL="274320">
              <a:defRPr/>
            </a:pPr>
            <a:r>
              <a:rPr lang="en-GB" dirty="0"/>
              <a:t>If information is misunderstood, the person who requires the information will be misinformed and this could lead to serious consequences.</a:t>
            </a:r>
          </a:p>
          <a:p>
            <a:pPr marL="274320">
              <a:defRPr/>
            </a:pPr>
            <a:r>
              <a:rPr lang="en-GB" dirty="0"/>
              <a:t>A good way of ‘making a connection’ is by putting people at their ease through taking a genuine interest in a person – giving or receiving!</a:t>
            </a:r>
          </a:p>
          <a:p>
            <a:pPr marL="274320">
              <a:defRPr/>
            </a:pPr>
            <a:r>
              <a:rPr lang="en-GB" dirty="0"/>
              <a:t>If someone is from a different culture from our own it is important as it shows that we value diversity.</a:t>
            </a:r>
          </a:p>
          <a:p>
            <a:pPr marL="274320">
              <a:buNone/>
              <a:defRPr/>
            </a:pPr>
            <a:endParaRPr lang="en-GB" b="1" dirty="0"/>
          </a:p>
          <a:p>
            <a:pPr marL="274320">
              <a:buNone/>
              <a:defRPr/>
            </a:pPr>
            <a:r>
              <a:rPr lang="en-GB" b="1" dirty="0"/>
              <a:t>Good communication skills are used:</a:t>
            </a:r>
          </a:p>
          <a:p>
            <a:pPr marL="274320">
              <a:defRPr/>
            </a:pPr>
            <a:r>
              <a:rPr lang="en-GB" b="1" dirty="0"/>
              <a:t>To give information:</a:t>
            </a:r>
            <a:r>
              <a:rPr lang="en-GB" dirty="0"/>
              <a:t> e.g. at GP surgery or Health centre to tell a service user what services are available and when</a:t>
            </a:r>
          </a:p>
          <a:p>
            <a:pPr marL="274320">
              <a:defRPr/>
            </a:pPr>
            <a:r>
              <a:rPr lang="en-GB" b="1" dirty="0"/>
              <a:t> To obtain information: </a:t>
            </a:r>
            <a:r>
              <a:rPr lang="en-GB" dirty="0"/>
              <a:t>e.g. when enrolling a child at a playgroup, nursery school or child-minder to make sure that the parents’ or main career’s name, address and contact numbers are accurate.</a:t>
            </a:r>
          </a:p>
          <a:p>
            <a:pPr marL="274320">
              <a:defRPr/>
            </a:pPr>
            <a:r>
              <a:rPr lang="en-GB" b="1" dirty="0"/>
              <a:t> To exchange ideas:</a:t>
            </a:r>
            <a:r>
              <a:rPr lang="en-GB" dirty="0"/>
              <a:t> e.g. at a day care centre when groups of older people are talking about present or past experiences and sharing current news items</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style>
          <a:lnRef idx="2">
            <a:schemeClr val="accent1"/>
          </a:lnRef>
          <a:fillRef idx="1">
            <a:schemeClr val="lt1"/>
          </a:fillRef>
          <a:effectRef idx="0">
            <a:schemeClr val="accent1"/>
          </a:effectRef>
          <a:fontRef idx="minor">
            <a:schemeClr val="dk1"/>
          </a:fontRef>
        </p:style>
        <p:txBody>
          <a:bodyPr/>
          <a:lstStyle/>
          <a:p>
            <a:r>
              <a:rPr lang="en-GB" dirty="0"/>
              <a:t>Communication skills</a:t>
            </a:r>
          </a:p>
        </p:txBody>
      </p:sp>
      <p:sp>
        <p:nvSpPr>
          <p:cNvPr id="3" name="Content Placeholder 2"/>
          <p:cNvSpPr>
            <a:spLocks noGrp="1"/>
          </p:cNvSpPr>
          <p:nvPr>
            <p:ph idx="1"/>
          </p:nvPr>
        </p:nvSpPr>
        <p:spPr>
          <a:xfrm>
            <a:off x="838199" y="1825625"/>
            <a:ext cx="10908323" cy="4692406"/>
          </a:xfrm>
        </p:spPr>
        <p:txBody>
          <a:bodyPr>
            <a:normAutofit fontScale="92500" lnSpcReduction="10000"/>
          </a:bodyPr>
          <a:lstStyle/>
          <a:p>
            <a:r>
              <a:rPr lang="en-GB" sz="3200" b="1" dirty="0">
                <a:solidFill>
                  <a:schemeClr val="tx1"/>
                </a:solidFill>
              </a:rPr>
              <a:t>When working with people who use services, care workers need to have good communication skills. Communication skills are important because they help us to…</a:t>
            </a:r>
          </a:p>
          <a:p>
            <a:pPr lvl="1"/>
            <a:r>
              <a:rPr lang="en-GB" sz="3200" dirty="0">
                <a:solidFill>
                  <a:schemeClr val="tx1"/>
                </a:solidFill>
              </a:rPr>
              <a:t>Build good relationships</a:t>
            </a:r>
          </a:p>
          <a:p>
            <a:pPr lvl="1"/>
            <a:r>
              <a:rPr lang="en-GB" sz="3200" dirty="0">
                <a:solidFill>
                  <a:schemeClr val="tx1"/>
                </a:solidFill>
              </a:rPr>
              <a:t>Receive (Obtain) – medical conditions, address, phone number</a:t>
            </a:r>
          </a:p>
          <a:p>
            <a:pPr lvl="1"/>
            <a:r>
              <a:rPr lang="en-GB" sz="3200" dirty="0">
                <a:solidFill>
                  <a:schemeClr val="tx1"/>
                </a:solidFill>
              </a:rPr>
              <a:t>Give the correct information – e.g. information about services, health, opening closing times. Meal options</a:t>
            </a:r>
          </a:p>
          <a:p>
            <a:pPr lvl="1"/>
            <a:r>
              <a:rPr lang="en-GB" sz="3200" dirty="0">
                <a:solidFill>
                  <a:schemeClr val="tx1"/>
                </a:solidFill>
              </a:rPr>
              <a:t>Exchange ideas- likes, dislikes, hobbies, interests</a:t>
            </a:r>
          </a:p>
          <a:p>
            <a:pPr lvl="1"/>
            <a:r>
              <a:rPr lang="en-GB" sz="3200" dirty="0">
                <a:solidFill>
                  <a:schemeClr val="tx1"/>
                </a:solidFill>
              </a:rPr>
              <a:t>To make service users feel comfortable when communicating</a:t>
            </a:r>
          </a:p>
          <a:p>
            <a:pPr marL="457200" lvl="1" indent="0">
              <a:buNone/>
            </a:pPr>
            <a:endParaRPr lang="en-GB" dirty="0"/>
          </a:p>
        </p:txBody>
      </p:sp>
    </p:spTree>
    <p:extLst>
      <p:ext uri="{BB962C8B-B14F-4D97-AF65-F5344CB8AC3E}">
        <p14:creationId xmlns:p14="http://schemas.microsoft.com/office/powerpoint/2010/main" val="2385739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77815" y="1691734"/>
            <a:ext cx="10037748"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4000" b="0" i="0" u="none" strike="noStrike" cap="none" normalizeH="0" baseline="0" dirty="0">
                <a:ln>
                  <a:noFill/>
                </a:ln>
                <a:solidFill>
                  <a:schemeClr val="tx1"/>
                </a:solidFill>
                <a:effectLst/>
                <a:latin typeface="Arial Narrow" pitchFamily="34" charset="0"/>
                <a:ea typeface="Times New Roman" pitchFamily="18" charset="0"/>
                <a:cs typeface="Times New Roman" pitchFamily="18" charset="0"/>
                <a:hlinkClick r:id="rId2"/>
              </a:rPr>
              <a:t>https://www.youtube.com/watch?v=GCNQMB5EuzE</a:t>
            </a:r>
            <a:r>
              <a:rPr kumimoji="0" lang="en-GB" sz="4000" b="0" i="0" u="none" strike="noStrike" cap="none" normalizeH="0" baseline="0" dirty="0">
                <a:ln>
                  <a:noFill/>
                </a:ln>
                <a:solidFill>
                  <a:schemeClr val="tx1"/>
                </a:solidFill>
                <a:effectLst/>
                <a:latin typeface="Arial" pitchFamily="34" charset="0"/>
                <a:cs typeface="Arial" pitchFamily="34" charset="0"/>
              </a:rPr>
              <a:t> </a:t>
            </a:r>
          </a:p>
        </p:txBody>
      </p:sp>
      <p:sp>
        <p:nvSpPr>
          <p:cNvPr id="5" name="TextBox 4"/>
          <p:cNvSpPr txBox="1"/>
          <p:nvPr/>
        </p:nvSpPr>
        <p:spPr>
          <a:xfrm>
            <a:off x="1477107" y="398585"/>
            <a:ext cx="9765323" cy="369332"/>
          </a:xfrm>
          <a:prstGeom prst="rect">
            <a:avLst/>
          </a:prstGeom>
          <a:noFill/>
        </p:spPr>
        <p:txBody>
          <a:bodyPr wrap="square" rtlCol="0">
            <a:spAutoFit/>
          </a:bodyPr>
          <a:lstStyle/>
          <a:p>
            <a:r>
              <a:rPr lang="en-GB" dirty="0"/>
              <a:t>Watch the following clip – if you were a child would you understand what you had just been told?</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1_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14" ma:contentTypeDescription="Create a new document." ma:contentTypeScope="" ma:versionID="afbe17599e5732f85f7762e837023a3c">
  <xsd:schema xmlns:xsd="http://www.w3.org/2001/XMLSchema" xmlns:xs="http://www.w3.org/2001/XMLSchema" xmlns:p="http://schemas.microsoft.com/office/2006/metadata/properties" xmlns:ns3="e8eb7d5e-0f43-4d7c-9ede-4a25dc3993c6" xmlns:ns4="1d24635c-9b6a-4be4-85eb-13301a09637f" targetNamespace="http://schemas.microsoft.com/office/2006/metadata/properties" ma:root="true" ma:fieldsID="7070c4e13ff1988b69899abff9cda233" ns3:_="" ns4:_="">
    <xsd:import namespace="e8eb7d5e-0f43-4d7c-9ede-4a25dc3993c6"/>
    <xsd:import namespace="1d24635c-9b6a-4be4-85eb-13301a09637f"/>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D3C90E-4BE3-4D53-A5AB-6E0042834EDB}">
  <ds:schemaRefs>
    <ds:schemaRef ds:uri="http://schemas.microsoft.com/sharepoint/v3/contenttype/forms"/>
  </ds:schemaRefs>
</ds:datastoreItem>
</file>

<file path=customXml/itemProps2.xml><?xml version="1.0" encoding="utf-8"?>
<ds:datastoreItem xmlns:ds="http://schemas.openxmlformats.org/officeDocument/2006/customXml" ds:itemID="{0D45E6B0-EBC6-4D39-BA5A-44F600B48F76}">
  <ds:schemaRefs>
    <ds:schemaRef ds:uri="http://schemas.microsoft.com/office/2006/metadata/properties"/>
    <ds:schemaRef ds:uri="http://purl.org/dc/dcmitype/"/>
    <ds:schemaRef ds:uri="http://www.w3.org/XML/1998/namespace"/>
    <ds:schemaRef ds:uri="http://purl.org/dc/elements/1.1/"/>
    <ds:schemaRef ds:uri="http://schemas.microsoft.com/office/2006/documentManagement/types"/>
    <ds:schemaRef ds:uri="1d24635c-9b6a-4be4-85eb-13301a09637f"/>
    <ds:schemaRef ds:uri="http://schemas.openxmlformats.org/package/2006/metadata/core-properties"/>
    <ds:schemaRef ds:uri="http://schemas.microsoft.com/office/infopath/2007/PartnerControls"/>
    <ds:schemaRef ds:uri="e8eb7d5e-0f43-4d7c-9ede-4a25dc3993c6"/>
    <ds:schemaRef ds:uri="http://purl.org/dc/terms/"/>
  </ds:schemaRefs>
</ds:datastoreItem>
</file>

<file path=customXml/itemProps3.xml><?xml version="1.0" encoding="utf-8"?>
<ds:datastoreItem xmlns:ds="http://schemas.openxmlformats.org/officeDocument/2006/customXml" ds:itemID="{B49DD77F-AAEC-4E86-8377-D1E077D23EB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eb7d5e-0f43-4d7c-9ede-4a25dc3993c6"/>
    <ds:schemaRef ds:uri="1d24635c-9b6a-4be4-85eb-13301a0963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Badge</Template>
  <TotalTime>643</TotalTime>
  <Words>1790</Words>
  <Application>Microsoft Office PowerPoint</Application>
  <PresentationFormat>Widescreen</PresentationFormat>
  <Paragraphs>207</Paragraphs>
  <Slides>20</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Accord SF</vt:lpstr>
      <vt:lpstr>Arial</vt:lpstr>
      <vt:lpstr>Arial Narrow</vt:lpstr>
      <vt:lpstr>Calibri</vt:lpstr>
      <vt:lpstr>Gill Sans MT</vt:lpstr>
      <vt:lpstr>Impact</vt:lpstr>
      <vt:lpstr>Badge</vt:lpstr>
      <vt:lpstr>1_Badge</vt:lpstr>
      <vt:lpstr>LEvel1/2 Health and Social Care</vt:lpstr>
      <vt:lpstr>PowerPoint Presentation</vt:lpstr>
      <vt:lpstr>Learning Outcomes</vt:lpstr>
      <vt:lpstr>What the exam board tell us to teach…</vt:lpstr>
      <vt:lpstr>       Title: Verbal communication      </vt:lpstr>
      <vt:lpstr>What is Communication?</vt:lpstr>
      <vt:lpstr>Communication in Health, Social Care and Early Year Settings</vt:lpstr>
      <vt:lpstr>Communication skills</vt:lpstr>
      <vt:lpstr>PowerPoint Presentation</vt:lpstr>
      <vt:lpstr>How Good are You at Communicating?</vt:lpstr>
      <vt:lpstr>We are going to study 4 different types of communication</vt:lpstr>
      <vt:lpstr>Verbal Communication</vt:lpstr>
      <vt:lpstr>Clarity </vt:lpstr>
      <vt:lpstr>pace</vt:lpstr>
      <vt:lpstr>tone</vt:lpstr>
      <vt:lpstr>empathy</vt:lpstr>
      <vt:lpstr>Paraverbal skills</vt:lpstr>
      <vt:lpstr>Specification recap  </vt:lpstr>
      <vt:lpstr>Task 1 – how marks will be awarded</vt:lpstr>
      <vt:lpstr>Task 1 (a)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LEvel1/2 Health and Social Care</dc:title>
  <dc:creator>nataley smith</dc:creator>
  <cp:lastModifiedBy>Claire Jackson</cp:lastModifiedBy>
  <cp:revision>69</cp:revision>
  <cp:lastPrinted>2016-12-14T13:48:30Z</cp:lastPrinted>
  <dcterms:created xsi:type="dcterms:W3CDTF">2016-09-07T09:57:02Z</dcterms:created>
  <dcterms:modified xsi:type="dcterms:W3CDTF">2020-05-31T19:26:46Z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y fmtid="{D5CDD505-2E9C-101B-9397-08002B2CF9AE}" pid="3" name="TalmosEventArgs1">
    <vt:lpwstr>GLbXztQivEZAWyb0nYNdYrIislonbj1baY3FxQ/hSX+iHNtMv+uRS1k6IzFmBv0+YLOPboTz3R92C3Pr30SSIMtS5HjTqXyCdqbBlL8HbrFrYim7HZsVUZB+7K+eR2XEHuB01nhP05my7ZKRW/txreWlcQlg+4eKn4JTPWhk4QGioz160s4l9kivrmNL7psfFOkNSc2wcm1x/nPEBK9b0fvM3MMLNqCOFzONQcPc801ayNe3wkVbajYr31QP0dc</vt:lpwstr>
  </property>
  <property fmtid="{D5CDD505-2E9C-101B-9397-08002B2CF9AE}" pid="4" name="TalmosEventArgs5">
    <vt:lpwstr>LJUNM2HP7hcJn+t5Zw9O1hl4zHytP90N+Rx7sYT2LVUoo4eK5TFC8SMt0kuGI3zLL5SSmrvYWMXIWFGJjbgKnseXI/6BH/YhfGWDvyiBWIkantVZjZv3QVm2vOPxCQpcpSJJ1+9K8OouIhyhkWMhBOocNsVKek5KGU9eCXEeJZWE1tJk=</vt:lpwstr>
  </property>
  <property fmtid="{D5CDD505-2E9C-101B-9397-08002B2CF9AE}" pid="5" name="TalmosEventArgs0">
    <vt:lpwstr>pQZemIOJtEFQVd6AIAbKN1YqCcyUWgux0YkEz4whUkzq93Vb9VOZmzwZNj/cGkzzLsCgrUWOiSVym1IqY1HbWMtkLmssPxaKX85tcJIS2AfIPMh0ZOKStfR/qYtKN7sTqzoKAEQ34CBxvdfpU0n8Qk3nA4BhrRz7rn4v/wjycXT2RT7ML8i9ZBSNZLvregs4RT2X+PsSOwGE5F4P/HQSdK+iPL0tzaiWjP5w/PaByQqb87iQrqF89O1uZXrYdwV</vt:lpwstr>
  </property>
  <property fmtid="{D5CDD505-2E9C-101B-9397-08002B2CF9AE}" pid="6" name="TalmosEventArgs4">
    <vt:lpwstr>ClRj9PbQqy5FOaLolGrfOrzdsT83+8V8TXEpaEyDmVZg1laLXGVn7CviCDjY9PVmORNlZ+uVJ/q21g7Zn4Bd1gaNlYMXLZWmI69pxwjXSyNCAHvIMrd7GkXqdPpl4ifG8gB5M83kJjZLBUbhX9/WDKh1CsG3xM/AIltq4RCTbvJxBMUahoN/WfgM1YXR8w8kH+S02IARj6hRjgXQdkUu0ZPrLVXA8+WeSKs/p8BkFQIxRSJC4dZWPowWWqLDtSh</vt:lpwstr>
  </property>
  <property fmtid="{D5CDD505-2E9C-101B-9397-08002B2CF9AE}" pid="7" name="TalmosEventArgs3">
    <vt:lpwstr>viYH3XOCesbpfAhWkxEzCSc1n80rtyCyUrmF8GodZ7NRFuSh82zuzhWRJAM0A3RXCS5HzagbGsnmcNSCoSJtA1lSWBz51LYidxcf1+89zn6XK95LqvZuve2zM3g8h2q4qMoUGp2pKSchuLad73wamh9n2PWJYGRDDQbcuIoXQiLRj+PQRwq6n1i1AT/CJwRF0zkDW34FS4eJtUTvyFmlahc1mXVBoSRl0MQAOjS8ToNXAAOjo9DJDTsM5cyZQn7</vt:lpwstr>
  </property>
  <property fmtid="{D5CDD505-2E9C-101B-9397-08002B2CF9AE}" pid="8" name="TalmosEventArgs2">
    <vt:lpwstr>UpqBoUkZzE7ScLBAlOxuOWMuUIgPxK5DNjduAXe1GcCzeVna+VvOShhS3cIVFsMZtUEPkDB2eBJgrgjS1tW5+e/ysT7q+XUo6Z53G/ob4OQ5EblJ8VXEK+d0EuPD4OiM3VqILHCzy4pswgByXBm/FDv6v9bKnDNlyMjhgEXteCapJ/iICmnGAnUh9RRFw/NPQHXZg5s7ZNak/11leUsEgVeRTdd8Sr8v3Zrclza9+5PxfnDaKH5KP5AeUlOPxvT</vt:lpwstr>
  </property>
</Properties>
</file>