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8"/>
    <p:restoredTop sz="97248"/>
  </p:normalViewPr>
  <p:slideViewPr>
    <p:cSldViewPr snapToGrid="0" snapToObjects="1">
      <p:cViewPr varScale="1">
        <p:scale>
          <a:sx n="84" d="100"/>
          <a:sy n="84" d="100"/>
        </p:scale>
        <p:origin x="1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AF6B4E3-80FF-D242-8723-8C65B15BE463}"/>
              </a:ext>
            </a:extLst>
          </p:cNvPr>
          <p:cNvGrpSpPr/>
          <p:nvPr userDrawn="1"/>
        </p:nvGrpSpPr>
        <p:grpSpPr>
          <a:xfrm>
            <a:off x="0" y="-17654"/>
            <a:ext cx="12192001" cy="6875654"/>
            <a:chOff x="0" y="-17654"/>
            <a:chExt cx="12192001" cy="6875654"/>
          </a:xfrm>
        </p:grpSpPr>
        <p:sp>
          <p:nvSpPr>
            <p:cNvPr id="7" name="Google Shape;54;p13">
              <a:extLst>
                <a:ext uri="{FF2B5EF4-FFF2-40B4-BE49-F238E27FC236}">
                  <a16:creationId xmlns:a16="http://schemas.microsoft.com/office/drawing/2014/main" id="{A5F75A36-AE48-6041-99AE-675D1A6BB566}"/>
                </a:ext>
              </a:extLst>
            </p:cNvPr>
            <p:cNvSpPr/>
            <p:nvPr userDrawn="1"/>
          </p:nvSpPr>
          <p:spPr>
            <a:xfrm>
              <a:off x="1" y="-17654"/>
              <a:ext cx="12192000" cy="6875653"/>
            </a:xfrm>
            <a:prstGeom prst="rect">
              <a:avLst/>
            </a:prstGeom>
            <a:solidFill>
              <a:srgbClr val="8F1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F1538"/>
                </a:solidFill>
              </a:endParaRPr>
            </a:p>
          </p:txBody>
        </p:sp>
        <p:sp>
          <p:nvSpPr>
            <p:cNvPr id="9" name="Google Shape;55;p13">
              <a:extLst>
                <a:ext uri="{FF2B5EF4-FFF2-40B4-BE49-F238E27FC236}">
                  <a16:creationId xmlns:a16="http://schemas.microsoft.com/office/drawing/2014/main" id="{98CA9C2D-F3E5-A042-ABB7-BD9F5CA1B2C8}"/>
                </a:ext>
              </a:extLst>
            </p:cNvPr>
            <p:cNvSpPr/>
            <p:nvPr userDrawn="1"/>
          </p:nvSpPr>
          <p:spPr>
            <a:xfrm rot="10800000">
              <a:off x="8415079" y="-17653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50153D"/>
                </a:solidFill>
              </a:endParaRPr>
            </a:p>
          </p:txBody>
        </p:sp>
        <p:sp>
          <p:nvSpPr>
            <p:cNvPr id="13" name="Google Shape;55;p13">
              <a:extLst>
                <a:ext uri="{FF2B5EF4-FFF2-40B4-BE49-F238E27FC236}">
                  <a16:creationId xmlns:a16="http://schemas.microsoft.com/office/drawing/2014/main" id="{A25395DE-5042-4349-B337-16F04A7F4A7E}"/>
                </a:ext>
              </a:extLst>
            </p:cNvPr>
            <p:cNvSpPr/>
            <p:nvPr userDrawn="1"/>
          </p:nvSpPr>
          <p:spPr>
            <a:xfrm>
              <a:off x="0" y="4592412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50153D"/>
                </a:solidFill>
              </a:endParaRPr>
            </a:p>
          </p:txBody>
        </p:sp>
        <p:pic>
          <p:nvPicPr>
            <p:cNvPr id="8" name="Google Shape;59;p13">
              <a:extLst>
                <a:ext uri="{FF2B5EF4-FFF2-40B4-BE49-F238E27FC236}">
                  <a16:creationId xmlns:a16="http://schemas.microsoft.com/office/drawing/2014/main" id="{32FC9548-71B6-0443-A26E-7B2BAC5A359B}"/>
                </a:ext>
              </a:extLst>
            </p:cNvPr>
            <p:cNvPicPr preferRelativeResize="0"/>
            <p:nvPr userDrawn="1"/>
          </p:nvPicPr>
          <p:blipFill rotWithShape="1">
            <a:blip r:embed="rId2">
              <a:alphaModFix/>
            </a:blip>
            <a:srcRect b="7544"/>
            <a:stretch/>
          </p:blipFill>
          <p:spPr>
            <a:xfrm>
              <a:off x="4214554" y="443060"/>
              <a:ext cx="3762891" cy="3473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61;p13">
              <a:extLst>
                <a:ext uri="{FF2B5EF4-FFF2-40B4-BE49-F238E27FC236}">
                  <a16:creationId xmlns:a16="http://schemas.microsoft.com/office/drawing/2014/main" id="{17E776E9-5BA9-E246-8B0B-B1296F97C93C}"/>
                </a:ext>
              </a:extLst>
            </p:cNvPr>
            <p:cNvSpPr txBox="1"/>
            <p:nvPr userDrawn="1"/>
          </p:nvSpPr>
          <p:spPr>
            <a:xfrm>
              <a:off x="63988" y="5650736"/>
              <a:ext cx="2052600" cy="6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4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Proud to be part of </a:t>
              </a:r>
              <a:endParaRPr sz="14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2" name="Google Shape;60;p13">
              <a:extLst>
                <a:ext uri="{FF2B5EF4-FFF2-40B4-BE49-F238E27FC236}">
                  <a16:creationId xmlns:a16="http://schemas.microsoft.com/office/drawing/2014/main" id="{75B8C6F7-19D9-6049-ACB1-5025C2042776}"/>
                </a:ext>
              </a:extLst>
            </p:cNvPr>
            <p:cNvPicPr preferRelativeResize="0"/>
            <p:nvPr userDrawn="1"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7976" y="6105938"/>
              <a:ext cx="1924624" cy="5035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DB1987-BFDC-2A4C-AE2D-FBAB451A7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37" y="4002996"/>
            <a:ext cx="9144000" cy="611000"/>
          </a:xfrm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78B5ED-80A1-D246-B2F5-0C17619E5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37" y="4841597"/>
            <a:ext cx="9144000" cy="5461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6601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61C41-D154-0F4B-A1C4-DA0FB156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BC3C2-C7BE-AA44-B8EB-29F05EF14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E0C86-E61C-DD4D-B255-B9A18A12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7EB83-B634-AE42-8CC2-57F93BA6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9832E-94D9-8441-8E01-BDA947E0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081BA552-F507-4931-BA90-E41D60AC28E5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C5820-5B56-8C4E-A14A-FF0EF8D56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401DA-49FD-364C-B234-48D451B1E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6031A-DE4C-D842-9734-4F073411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FB2E7-5A53-8448-BB85-FAF72DA2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42C30-6F93-ED4D-B364-B74BFDEB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10A63D43-A1F1-4D01-9AA7-F7C814FB630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D713-FA89-EE4B-A3B0-61513726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588" y="365125"/>
            <a:ext cx="8406269" cy="1325563"/>
          </a:xfrm>
        </p:spPr>
        <p:txBody>
          <a:bodyPr/>
          <a:lstStyle>
            <a:lvl1pPr>
              <a:defRPr lang="en-GB" sz="3000" b="1" i="0" u="none" strike="noStrike" cap="none" smtClean="0">
                <a:solidFill>
                  <a:srgbClr val="8F153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8B456-7760-0F42-B08C-B87FF975D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588" y="1825625"/>
            <a:ext cx="8406269" cy="4351338"/>
          </a:xfrm>
        </p:spPr>
        <p:txBody>
          <a:bodyPr/>
          <a:lstStyle>
            <a:lvl1pPr>
              <a:defRPr lang="en-GB" sz="2300" b="0" i="0" u="none" strike="noStrike" cap="none" smtClean="0">
                <a:solidFill>
                  <a:srgbClr val="50153D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 lang="en-GB" sz="1600" b="0" i="0" u="none" strike="noStrike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34F8EEA7-24A5-B446-86A7-77BE7AB1A910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38775BAB-7CCF-6A42-8387-BFE57DBD767D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AC9B79F0-59C4-1E4F-ABA5-64ADB4519073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6;p14">
            <a:extLst>
              <a:ext uri="{FF2B5EF4-FFF2-40B4-BE49-F238E27FC236}">
                <a16:creationId xmlns:a16="http://schemas.microsoft.com/office/drawing/2014/main" id="{8FC789C6-9AEA-7F4E-BE96-3961594EE820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61;p13">
            <a:extLst>
              <a:ext uri="{FF2B5EF4-FFF2-40B4-BE49-F238E27FC236}">
                <a16:creationId xmlns:a16="http://schemas.microsoft.com/office/drawing/2014/main" id="{6B7C37FB-7E4A-F740-86A5-876CA369AE8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8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C327C-743F-8C48-A922-8299BEF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355B3-5A49-1749-8262-05D9A6B2B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E2702-B618-8E4B-871E-A603D7231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A817-27CA-2541-B3F5-5FD87BE9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5B719-D8B4-094A-AE7E-CE25543D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2C7001BB-6832-4426-9AA1-4AE92CD6F35C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5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82BB-BE35-5C41-AA9E-DA152AF2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6A96D-6F1F-8841-9B4D-FB8806A00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2EFF4-4BF7-B741-8F39-18808CC11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2E9C-839A-6542-A75D-518EF1A2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07FCB-8EB1-074E-B31F-FAC4EF1E2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F8906-3F63-D040-B81B-47F52EBA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CC36550E-B9FE-4878-9D97-A6D0542CC26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1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9957-F03C-2249-818D-5701EC90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C6993-F423-3240-A8FF-A4F89249D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DFF31-5662-6047-A944-8F01619BB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7B1642-F7EF-254A-9427-2164EA5D3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C20C8-A988-2248-A1F9-B843BF2B9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C8868F-E291-0742-A7F2-B6BED65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67759-9D88-764A-ACF6-6282BB03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07A462-398D-BB45-801E-22F6D491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01059A7C-9FD0-401E-94F8-57A9D82E8ED3}"/>
              </a:ext>
            </a:extLst>
          </p:cNvPr>
          <p:cNvSpPr txBox="1"/>
          <p:nvPr userDrawn="1"/>
        </p:nvSpPr>
        <p:spPr>
          <a:xfrm>
            <a:off x="84539" y="5645124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45E3D-A24B-6C44-8453-EA1E159B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A099E3-190E-D04B-A91D-2D97227ED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ADA88-7073-AF44-9E6F-0C0EE4E96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216F5-FFF1-0B43-ADDB-360E3ED80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Google Shape;61;p13">
            <a:extLst>
              <a:ext uri="{FF2B5EF4-FFF2-40B4-BE49-F238E27FC236}">
                <a16:creationId xmlns:a16="http://schemas.microsoft.com/office/drawing/2014/main" id="{BC5AAFFF-7B60-40FB-92C6-C615CB7E5A9E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1;p14">
            <a:extLst>
              <a:ext uri="{FF2B5EF4-FFF2-40B4-BE49-F238E27FC236}">
                <a16:creationId xmlns:a16="http://schemas.microsoft.com/office/drawing/2014/main" id="{5C6733EF-59DE-444C-8A41-06F2F1E146F3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Google Shape;72;p14">
            <a:extLst>
              <a:ext uri="{FF2B5EF4-FFF2-40B4-BE49-F238E27FC236}">
                <a16:creationId xmlns:a16="http://schemas.microsoft.com/office/drawing/2014/main" id="{C9D180AA-DE6A-E64D-82B3-13FB43BC8FD3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Google Shape;73;p14">
            <a:extLst>
              <a:ext uri="{FF2B5EF4-FFF2-40B4-BE49-F238E27FC236}">
                <a16:creationId xmlns:a16="http://schemas.microsoft.com/office/drawing/2014/main" id="{FAF4800C-1742-1644-833B-2DC27D645B2F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6;p14">
            <a:extLst>
              <a:ext uri="{FF2B5EF4-FFF2-40B4-BE49-F238E27FC236}">
                <a16:creationId xmlns:a16="http://schemas.microsoft.com/office/drawing/2014/main" id="{D5E0FD4D-AEB6-A64F-B4A5-E23B0C10BCEA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1;p13">
            <a:extLst>
              <a:ext uri="{FF2B5EF4-FFF2-40B4-BE49-F238E27FC236}">
                <a16:creationId xmlns:a16="http://schemas.microsoft.com/office/drawing/2014/main" id="{18AB6D99-830A-BD46-884D-47E4886164C1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7849DB14-80B5-4401-9CFC-63443FAB47E8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1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714BF-024F-0145-83F9-A2899BB6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0810C-D68A-ED47-AD7E-EE50E7ABE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3CD76-D331-4A42-A98C-D317624A1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C3F8-0C8C-904A-8AE6-C4FD67E3DA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8EAE0-44E8-0248-B1F8-12DCB87DB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33027-DFB5-FC47-8571-B23019B98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7512D7B3-C8E9-4935-9015-C1F200AA95D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8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73F69-B2A2-1046-942C-7738364E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A0A6B-A74B-474C-8F6F-F9B448E2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AEA02-1C39-B947-A0F9-ACD4C783F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D5E1A-A525-9743-B091-E5C1288E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EA31D-870A-0047-B9B0-207A3876F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495B4-0889-A24C-9C5A-FCFE0EB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43B0F6DF-A5D5-4611-8589-3ACF0FBE9C41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2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D62DF-B4BE-D94A-B5DB-84AE3FE18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42F57-2CB5-2D46-9B6F-0AE63C9AE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538FCD91-1011-FA41-ACBB-98142D1477F4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A30112E1-BDE0-FA4E-8918-DEB1CD5240B4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76EBAECF-D0E5-EE49-9290-7E35A2E55ABC}"/>
              </a:ext>
            </a:extLst>
          </p:cNvPr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6;p14">
            <a:extLst>
              <a:ext uri="{FF2B5EF4-FFF2-40B4-BE49-F238E27FC236}">
                <a16:creationId xmlns:a16="http://schemas.microsoft.com/office/drawing/2014/main" id="{EC5BB359-FBD2-5440-B7F0-A58F29842237}"/>
              </a:ext>
            </a:extLst>
          </p:cNvPr>
          <p:cNvPicPr preferRelativeResize="0"/>
          <p:nvPr userDrawn="1"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61;p13">
            <a:extLst>
              <a:ext uri="{FF2B5EF4-FFF2-40B4-BE49-F238E27FC236}">
                <a16:creationId xmlns:a16="http://schemas.microsoft.com/office/drawing/2014/main" id="{0C00CDAA-E90D-3F43-9685-EEAD539D1660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monogrammaker.com/bubble-letters/" TargetMode="External"/><Relationship Id="rId3" Type="http://schemas.openxmlformats.org/officeDocument/2006/relationships/hyperlink" Target="http://www.foodista.com/blog/2011/06/28/klaus-enrique-gerdes-organic-portraits-personify-food-plants-and-nature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Chrysina_gloriosa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EE1E-14CC-4486-AFF2-C3A12A1E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KS3 Art Tasks – Half Term1 – Week 6/7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ABEBF8-3850-458C-B0FC-2B6894ABA8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1283295"/>
              </p:ext>
            </p:extLst>
          </p:nvPr>
        </p:nvGraphicFramePr>
        <p:xfrm>
          <a:off x="2116138" y="1825624"/>
          <a:ext cx="8407400" cy="425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142">
                  <a:extLst>
                    <a:ext uri="{9D8B030D-6E8A-4147-A177-3AD203B41FA5}">
                      <a16:colId xmlns:a16="http://schemas.microsoft.com/office/drawing/2014/main" val="2431178612"/>
                    </a:ext>
                  </a:extLst>
                </a:gridCol>
                <a:gridCol w="7140258">
                  <a:extLst>
                    <a:ext uri="{9D8B030D-6E8A-4147-A177-3AD203B41FA5}">
                      <a16:colId xmlns:a16="http://schemas.microsoft.com/office/drawing/2014/main" val="1826544912"/>
                    </a:ext>
                  </a:extLst>
                </a:gridCol>
              </a:tblGrid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Scarab Beetle drawing</a:t>
                      </a:r>
                      <a:endParaRPr lang="en-GB" sz="1400" u="sng" dirty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Choose  scarab beetle picture from the internet or use the example here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Make an accurate sketch just using a pencil – try to get it looking right by shading light / dark areas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b="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b="0" u="none" dirty="0"/>
                        <a:t>EXTRA – You could add other materials – colour felts/ colour pencils if you have them….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852327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Initials Pattern Drawing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Draw (just in pencil or pen) just the outline of your own initials in bubble writing – nice and big!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Now fill the insides of the letters with crazy patterns and colours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Make a thick outline to make it stand out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You could carefully shade or colour the patterns…..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59768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Arcimboldo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Look on the internet for the artist ‘Arcimboldo’ notice how he makes heads up out of different objects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Draw out a simple outline of a head (an oval shape will do)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Come up with your own ideas for what you will use as eyes/ nose/ mouth/ ears/ hair – try to keep them all similar theme – </a:t>
                      </a:r>
                      <a:r>
                        <a:rPr lang="en-GB" sz="1200" u="none" dirty="0" err="1"/>
                        <a:t>eg.</a:t>
                      </a:r>
                      <a:r>
                        <a:rPr lang="en-GB" sz="1200" u="none" dirty="0"/>
                        <a:t> Fast food, flowers, sports, logos – any theme you like.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PART 2 – If you have already done the above task choose a member of your family or friend and draw their face using objects etc in an Arcimboldo style.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146065"/>
                  </a:ext>
                </a:extLst>
              </a:tr>
            </a:tbl>
          </a:graphicData>
        </a:graphic>
      </p:graphicFrame>
      <p:pic>
        <p:nvPicPr>
          <p:cNvPr id="31" name="Picture 30">
            <a:extLst>
              <a:ext uri="{FF2B5EF4-FFF2-40B4-BE49-F238E27FC236}">
                <a16:creationId xmlns:a16="http://schemas.microsoft.com/office/drawing/2014/main" id="{2D30DB6C-268F-496F-B1EA-C842C13EB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522857" y="4532714"/>
            <a:ext cx="1669144" cy="16580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4C31C7-0C5B-46C6-BADE-3816C1B16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0688532" y="1748472"/>
            <a:ext cx="1337794" cy="14306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CAD56C-EAED-4E81-9BA7-9A90CB7AE254}"/>
              </a:ext>
            </a:extLst>
          </p:cNvPr>
          <p:cNvSpPr txBox="1"/>
          <p:nvPr/>
        </p:nvSpPr>
        <p:spPr>
          <a:xfrm>
            <a:off x="4267200" y="5384800"/>
            <a:ext cx="3657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5" tooltip="https://en.wikipedia.org/wiki/Chrysina_gloriosa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6" tooltip="https://creativecommons.org/licenses/by-sa/3.0/"/>
              </a:rPr>
              <a:t>CC BY-SA</a:t>
            </a:r>
            <a:endParaRPr lang="en-GB" sz="9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6BC9F0-3736-4606-A731-8DA7115B11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04128" y="3136086"/>
            <a:ext cx="1812010" cy="122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36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a7500ba457742c79c22a11b76521c975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8c2347a056eff35233b4b478614cbcec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4A7B64-9272-4BA9-9625-75403D24B0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2C8985-90EE-4F9E-804B-333F203D01D4}">
  <ds:schemaRefs>
    <ds:schemaRef ds:uri="http://schemas.microsoft.com/office/infopath/2007/PartnerControls"/>
    <ds:schemaRef ds:uri="http://purl.org/dc/terms/"/>
    <ds:schemaRef ds:uri="a0a0298a-5b41-43c9-a8d1-c7da49ccfb31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7FD6EC9-6D90-4E4E-B3B6-817B37C38D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250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KS3 Art Tasks – Half Term1 – Week 6/7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Ireland, A (SHS Headteacher)</dc:creator>
  <cp:lastModifiedBy>Sumpner, D (SHS Teacher)</cp:lastModifiedBy>
  <cp:revision>15</cp:revision>
  <dcterms:created xsi:type="dcterms:W3CDTF">2020-06-23T18:45:28Z</dcterms:created>
  <dcterms:modified xsi:type="dcterms:W3CDTF">2020-10-19T14:24:49Z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