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63" r:id="rId5"/>
    <p:sldId id="260" r:id="rId6"/>
    <p:sldId id="259" r:id="rId7"/>
    <p:sldId id="264" r:id="rId8"/>
    <p:sldId id="262" r:id="rId9"/>
    <p:sldId id="258" r:id="rId10"/>
    <p:sldId id="266" r:id="rId11"/>
    <p:sldId id="265" r:id="rId12"/>
    <p:sldId id="2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FB99"/>
    <a:srgbClr val="F9B9E4"/>
    <a:srgbClr val="BBDAF7"/>
    <a:srgbClr val="F2F274"/>
    <a:srgbClr val="BFA1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8741" autoAdjust="0"/>
  </p:normalViewPr>
  <p:slideViewPr>
    <p:cSldViewPr snapToGrid="0">
      <p:cViewPr varScale="1">
        <p:scale>
          <a:sx n="64" d="100"/>
          <a:sy n="64" d="100"/>
        </p:scale>
        <p:origin x="1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KITT, J (Stocksbridge High School Teacher)" userId="6a1ec858-07e8-4768-b45c-1870d8829d0c" providerId="ADAL" clId="{9434EBF1-A8D6-45A2-ABC1-850C7F28C823}"/>
    <pc:docChg chg="modSld">
      <pc:chgData name="SKITT, J (Stocksbridge High School Teacher)" userId="6a1ec858-07e8-4768-b45c-1870d8829d0c" providerId="ADAL" clId="{9434EBF1-A8D6-45A2-ABC1-850C7F28C823}" dt="2020-11-12T21:06:00.784" v="2" actId="14734"/>
      <pc:docMkLst>
        <pc:docMk/>
      </pc:docMkLst>
      <pc:sldChg chg="modSp mod">
        <pc:chgData name="SKITT, J (Stocksbridge High School Teacher)" userId="6a1ec858-07e8-4768-b45c-1870d8829d0c" providerId="ADAL" clId="{9434EBF1-A8D6-45A2-ABC1-850C7F28C823}" dt="2020-11-12T21:05:54.134" v="1" actId="1076"/>
        <pc:sldMkLst>
          <pc:docMk/>
          <pc:sldMk cId="2872476071" sldId="259"/>
        </pc:sldMkLst>
        <pc:spChg chg="mod">
          <ac:chgData name="SKITT, J (Stocksbridge High School Teacher)" userId="6a1ec858-07e8-4768-b45c-1870d8829d0c" providerId="ADAL" clId="{9434EBF1-A8D6-45A2-ABC1-850C7F28C823}" dt="2020-11-12T21:05:54.134" v="1" actId="1076"/>
          <ac:spMkLst>
            <pc:docMk/>
            <pc:sldMk cId="2872476071" sldId="259"/>
            <ac:spMk id="3" creationId="{DC8CC23D-B31C-4094-8BD5-43ACC3647FD3}"/>
          </ac:spMkLst>
        </pc:spChg>
        <pc:graphicFrameChg chg="modGraphic">
          <ac:chgData name="SKITT, J (Stocksbridge High School Teacher)" userId="6a1ec858-07e8-4768-b45c-1870d8829d0c" providerId="ADAL" clId="{9434EBF1-A8D6-45A2-ABC1-850C7F28C823}" dt="2020-11-12T21:05:45.798" v="0" actId="14734"/>
          <ac:graphicFrameMkLst>
            <pc:docMk/>
            <pc:sldMk cId="2872476071" sldId="259"/>
            <ac:graphicFrameMk id="4" creationId="{19FBDEB7-B4E7-4456-9B27-BF4ABED183DD}"/>
          </ac:graphicFrameMkLst>
        </pc:graphicFrameChg>
      </pc:sldChg>
      <pc:sldChg chg="modSp mod">
        <pc:chgData name="SKITT, J (Stocksbridge High School Teacher)" userId="6a1ec858-07e8-4768-b45c-1870d8829d0c" providerId="ADAL" clId="{9434EBF1-A8D6-45A2-ABC1-850C7F28C823}" dt="2020-11-12T21:06:00.784" v="2" actId="14734"/>
        <pc:sldMkLst>
          <pc:docMk/>
          <pc:sldMk cId="1050477052" sldId="262"/>
        </pc:sldMkLst>
        <pc:graphicFrameChg chg="modGraphic">
          <ac:chgData name="SKITT, J (Stocksbridge High School Teacher)" userId="6a1ec858-07e8-4768-b45c-1870d8829d0c" providerId="ADAL" clId="{9434EBF1-A8D6-45A2-ABC1-850C7F28C823}" dt="2020-11-12T21:06:00.784" v="2" actId="14734"/>
          <ac:graphicFrameMkLst>
            <pc:docMk/>
            <pc:sldMk cId="1050477052" sldId="262"/>
            <ac:graphicFrameMk id="7" creationId="{BAFEC844-243D-4374-A6AB-B5E0724D2BE7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79D57-9350-458A-BDB2-3B418D844AD9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D0A5E-F74D-43C7-8BCC-EFB096C6F3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413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0A5E-F74D-43C7-8BCC-EFB096C6F37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244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PRINT</a:t>
            </a:r>
          </a:p>
          <a:p>
            <a:r>
              <a:rPr lang="en-GB" dirty="0" err="1"/>
              <a:t>J’aime</a:t>
            </a:r>
            <a:r>
              <a:rPr lang="en-GB" dirty="0"/>
              <a:t> beaucoup </a:t>
            </a:r>
            <a:r>
              <a:rPr lang="en-GB" dirty="0" err="1"/>
              <a:t>rencontrer</a:t>
            </a:r>
            <a:r>
              <a:rPr lang="en-GB" dirty="0"/>
              <a:t> </a:t>
            </a:r>
            <a:r>
              <a:rPr lang="en-GB" dirty="0" err="1"/>
              <a:t>mes</a:t>
            </a:r>
            <a:r>
              <a:rPr lang="en-GB" dirty="0"/>
              <a:t> </a:t>
            </a:r>
            <a:r>
              <a:rPr lang="en-GB" dirty="0" err="1"/>
              <a:t>amis</a:t>
            </a:r>
            <a:r>
              <a:rPr lang="en-GB" dirty="0"/>
              <a:t> </a:t>
            </a:r>
            <a:r>
              <a:rPr lang="en-GB" dirty="0" err="1"/>
              <a:t>c’est</a:t>
            </a:r>
            <a:r>
              <a:rPr lang="en-GB" dirty="0"/>
              <a:t> ma vie</a:t>
            </a:r>
          </a:p>
          <a:p>
            <a:r>
              <a:rPr lang="en-GB" dirty="0"/>
              <a:t>Je </a:t>
            </a:r>
            <a:r>
              <a:rPr lang="en-GB" dirty="0" err="1"/>
              <a:t>deteste</a:t>
            </a:r>
            <a:r>
              <a:rPr lang="en-GB" dirty="0"/>
              <a:t> </a:t>
            </a:r>
            <a:r>
              <a:rPr lang="en-GB" dirty="0" err="1"/>
              <a:t>ecouter</a:t>
            </a:r>
            <a:r>
              <a:rPr lang="en-GB" dirty="0"/>
              <a:t> de la musique </a:t>
            </a:r>
            <a:r>
              <a:rPr lang="en-GB" dirty="0" err="1"/>
              <a:t>c’est</a:t>
            </a:r>
            <a:r>
              <a:rPr lang="en-GB" dirty="0"/>
              <a:t> </a:t>
            </a:r>
            <a:r>
              <a:rPr lang="en-GB" dirty="0" err="1"/>
              <a:t>nul</a:t>
            </a:r>
            <a:endParaRPr lang="en-GB" dirty="0"/>
          </a:p>
          <a:p>
            <a:r>
              <a:rPr lang="en-GB" dirty="0"/>
              <a:t>Je </a:t>
            </a:r>
            <a:r>
              <a:rPr lang="en-GB" dirty="0" err="1"/>
              <a:t>naime</a:t>
            </a:r>
            <a:r>
              <a:rPr lang="en-GB" dirty="0"/>
              <a:t> pas </a:t>
            </a:r>
            <a:r>
              <a:rPr lang="en-GB" dirty="0" err="1"/>
              <a:t>jouer</a:t>
            </a:r>
            <a:r>
              <a:rPr lang="en-GB" dirty="0"/>
              <a:t> au tennis </a:t>
            </a:r>
            <a:r>
              <a:rPr lang="en-GB" dirty="0" err="1"/>
              <a:t>c’est</a:t>
            </a:r>
            <a:r>
              <a:rPr lang="en-GB" dirty="0"/>
              <a:t> triste</a:t>
            </a:r>
          </a:p>
          <a:p>
            <a:r>
              <a:rPr lang="en-GB" dirty="0" err="1"/>
              <a:t>J’aime</a:t>
            </a:r>
            <a:r>
              <a:rPr lang="en-GB" dirty="0"/>
              <a:t> </a:t>
            </a:r>
            <a:r>
              <a:rPr lang="en-GB" dirty="0" err="1"/>
              <a:t>danser</a:t>
            </a:r>
            <a:r>
              <a:rPr lang="en-GB" dirty="0"/>
              <a:t> avec </a:t>
            </a:r>
            <a:r>
              <a:rPr lang="en-GB" dirty="0" err="1"/>
              <a:t>mes</a:t>
            </a:r>
            <a:r>
              <a:rPr lang="en-GB" dirty="0"/>
              <a:t> </a:t>
            </a:r>
            <a:r>
              <a:rPr lang="en-GB" dirty="0" err="1"/>
              <a:t>amis</a:t>
            </a:r>
            <a:r>
              <a:rPr lang="en-GB" dirty="0"/>
              <a:t> </a:t>
            </a:r>
            <a:r>
              <a:rPr lang="en-GB" dirty="0" err="1"/>
              <a:t>c’est</a:t>
            </a:r>
            <a:r>
              <a:rPr lang="en-GB" dirty="0"/>
              <a:t> super</a:t>
            </a:r>
          </a:p>
          <a:p>
            <a:r>
              <a:rPr lang="en-GB" dirty="0" err="1"/>
              <a:t>J’adore</a:t>
            </a:r>
            <a:r>
              <a:rPr lang="en-GB" dirty="0"/>
              <a:t> </a:t>
            </a:r>
            <a:r>
              <a:rPr lang="en-GB" dirty="0" err="1"/>
              <a:t>jouer</a:t>
            </a:r>
            <a:r>
              <a:rPr lang="en-GB" dirty="0"/>
              <a:t> au foot </a:t>
            </a:r>
            <a:r>
              <a:rPr lang="en-GB" dirty="0" err="1"/>
              <a:t>c’est</a:t>
            </a:r>
            <a:r>
              <a:rPr lang="en-GB" dirty="0"/>
              <a:t> genial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0A5E-F74D-43C7-8BCC-EFB096C6F37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611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Voleur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0A5E-F74D-43C7-8BCC-EFB096C6F37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172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0A5E-F74D-43C7-8BCC-EFB096C6F37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022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C461D-29A6-4234-9DDC-0A4B41196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E5B72B-5488-4D30-885B-C2E3568F26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36AA1-AF9F-4A76-8276-66C750604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5A7F-941E-4782-991E-A2D2743E3AC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C07B6-7913-4336-BF30-531A0D37B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BA62C-FAD0-4A83-8655-ADEAF38CC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B257-537D-4FBE-A072-638081311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937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089F7-9F6D-407C-B2FD-D69338BD4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AD8A1B-6759-46E0-B295-02B0A3EF83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C663B-E79B-4A1F-9314-F3204F2E9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5A7F-941E-4782-991E-A2D2743E3AC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C0A64-86EC-4FEE-879E-B4B5DF1E0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2796E-51B9-47A1-9EFC-E2C095417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B257-537D-4FBE-A072-638081311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008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44188A-CB20-4853-93B6-08457EEF73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9B291E-A4AE-4842-8F1D-72189F2D25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EAFEF-205D-4F6D-8B65-DFE57E998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5A7F-941E-4782-991E-A2D2743E3AC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68E73-8F54-4462-9372-E7D7BA1D4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441BF-15B2-4239-968F-DCB67C44B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B257-537D-4FBE-A072-638081311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754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1FDFC-0A5D-459A-BEAD-808720E62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DA8CD-7512-4269-B4AC-61875C2910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EC57D2-1B62-48E3-B539-596E462C0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5A7F-941E-4782-991E-A2D2743E3AC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DC540-42FE-4DAE-AB79-A639134DC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783B5-9823-46A3-982D-FC93BA9C5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B257-537D-4FBE-A072-638081311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68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265C3-11A3-4FA7-8776-46958FECA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C9B8A4-2641-4DF7-8FE5-1E7FB01BA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FE451-3A9C-46BB-B73F-CC0ABA181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5A7F-941E-4782-991E-A2D2743E3AC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D6AA9-51BF-46A2-BE30-8C3549A40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6D285-23E7-40B0-9204-8824A4B11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B257-537D-4FBE-A072-638081311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393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ADBF3-23AB-4429-B2D1-1546D8C58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2C698-3B26-4460-A17C-BF0B02618D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8FB58C-1E0B-4F78-A24B-05DAF5D544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1CE22E-8E68-4026-92D2-115CEDC5D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5A7F-941E-4782-991E-A2D2743E3AC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816A7-1359-4AE5-AFA2-53B645C84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C6B18-551C-4801-B598-C40DC9614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B257-537D-4FBE-A072-638081311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670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77AB7-8E6F-45F2-9612-557FA51AD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D4F6EF-2972-4E55-9CFF-7347BBBA17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31AA33-91C5-44CE-80A0-8D241EF064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9F97B-C967-4171-9F6A-087A568005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6A28C1-5FA5-41EF-A037-6D6C2DA428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D352E3-3BF8-4CAE-A81E-D558A40D6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5A7F-941E-4782-991E-A2D2743E3AC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DD1375-C391-4FF1-A862-C4AB57D4A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904178-043C-4F23-95CB-A4B0591F0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B257-537D-4FBE-A072-638081311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812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9AD9A-C961-49B4-8E0C-9CD2EB0A6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598A9-3AA9-4C38-BB7F-0A6BD5088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5A7F-941E-4782-991E-A2D2743E3AC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9B5CE-FCCD-4386-A91D-8B898EBA2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BD97D-F421-4F80-9FDF-5BE023B35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B257-537D-4FBE-A072-638081311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189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0F3FFC-0CE1-4296-977F-D55FDE902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5A7F-941E-4782-991E-A2D2743E3AC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18F5B0-9447-4574-9CC6-470D0F568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3E487-ADDE-459A-8858-77C9CC5D4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B257-537D-4FBE-A072-638081311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348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CCC12-5027-435C-B140-46F1CCE38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59766-7C61-42AC-9F64-441CE3EDE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A1CCCD-59A9-4ECE-B8C3-9057303414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DC35C8-7EEC-42DD-84FD-8CCEF290B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5A7F-941E-4782-991E-A2D2743E3AC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ECCB3-C5C2-4250-B9FB-B093E3FE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20DBDD-CEC9-4DEC-83F1-FBC27DC28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B257-537D-4FBE-A072-638081311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058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2D5C5-2637-4D5B-8A80-735DE23F6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D8F118-38AA-4A81-934A-5027CA2968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D9B836-DDBB-40A5-8B85-BCC9A45C44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054594-E214-4287-9D80-7ADAFFF12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5A7F-941E-4782-991E-A2D2743E3AC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2D5466-8481-4B09-BBD8-D845FB1CD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4C30B-C3A3-489A-8C3D-5A9FACDA5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B257-537D-4FBE-A072-638081311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4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305E00-8E6F-4AF5-845B-894DF4A73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E92A8-474D-4EF0-9CA5-5927F7E67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6BB79-B272-41F8-B00C-24D03CAB91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05A7F-941E-4782-991E-A2D2743E3AC7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03350-E7AE-4D5B-9A40-6B97AA6351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C58E1-8BD9-48B6-B80F-46F90F784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9B257-537D-4FBE-A072-638081311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741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1B504-D7D7-4E63-BF0D-02FCDC354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5F847-1DF9-482F-9216-91A480DAB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7007" y="2223891"/>
            <a:ext cx="10750102" cy="426898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5400" u="sng" dirty="0"/>
              <a:t>FAITES MAINTENANT!</a:t>
            </a:r>
          </a:p>
          <a:p>
            <a:pPr marL="0" indent="0" algn="ctr">
              <a:buNone/>
            </a:pPr>
            <a:r>
              <a:rPr lang="fr-FR" sz="5400" u="sng" dirty="0"/>
              <a:t>Où sont les verbes?</a:t>
            </a:r>
          </a:p>
          <a:p>
            <a:pPr marL="0" indent="0" algn="ctr">
              <a:buNone/>
            </a:pPr>
            <a:r>
              <a:rPr lang="en-GB" sz="5400" dirty="0"/>
              <a:t>wehjoueroiilaretrouverolcjknnagermroaicbloguerssanbosserifnaqdansersvckmachanterwpiofk</a:t>
            </a:r>
          </a:p>
        </p:txBody>
      </p:sp>
      <p:sp>
        <p:nvSpPr>
          <p:cNvPr id="5" name="Rectangle: Rounded Corners 5">
            <a:extLst>
              <a:ext uri="{FF2B5EF4-FFF2-40B4-BE49-F238E27FC236}">
                <a16:creationId xmlns:a16="http://schemas.microsoft.com/office/drawing/2014/main" id="{54030E48-7282-4CC5-B439-367FBEF14B4A}"/>
              </a:ext>
            </a:extLst>
          </p:cNvPr>
          <p:cNvSpPr/>
          <p:nvPr/>
        </p:nvSpPr>
        <p:spPr>
          <a:xfrm>
            <a:off x="6520721" y="110718"/>
            <a:ext cx="5506388" cy="746490"/>
          </a:xfrm>
          <a:prstGeom prst="roundRect">
            <a:avLst/>
          </a:prstGeom>
          <a:solidFill>
            <a:srgbClr val="F9B9E4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400" u="sng" dirty="0"/>
              <a:t>mercredi 18 novembre</a:t>
            </a:r>
          </a:p>
        </p:txBody>
      </p:sp>
      <p:sp>
        <p:nvSpPr>
          <p:cNvPr id="7" name="Rectangle: Rounded Corners 9">
            <a:extLst>
              <a:ext uri="{FF2B5EF4-FFF2-40B4-BE49-F238E27FC236}">
                <a16:creationId xmlns:a16="http://schemas.microsoft.com/office/drawing/2014/main" id="{76A4B4CD-5B21-4923-80BE-AF71D098F13E}"/>
              </a:ext>
            </a:extLst>
          </p:cNvPr>
          <p:cNvSpPr/>
          <p:nvPr/>
        </p:nvSpPr>
        <p:spPr>
          <a:xfrm>
            <a:off x="3442898" y="956622"/>
            <a:ext cx="6621173" cy="1000897"/>
          </a:xfrm>
          <a:prstGeom prst="roundRect">
            <a:avLst/>
          </a:prstGeom>
          <a:solidFill>
            <a:srgbClr val="A7FB99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800" u="sng" dirty="0"/>
              <a:t>Qu’est-ce que tu aimes?</a:t>
            </a:r>
          </a:p>
        </p:txBody>
      </p:sp>
      <p:pic>
        <p:nvPicPr>
          <p:cNvPr id="1026" name="Picture 2" descr="Snake clip art - vector clip art online, royalty free &amp; public domain |  Cute snake, Snake painting, Art">
            <a:extLst>
              <a:ext uri="{FF2B5EF4-FFF2-40B4-BE49-F238E27FC236}">
                <a16:creationId xmlns:a16="http://schemas.microsoft.com/office/drawing/2014/main" id="{7A6CA264-919D-4B18-A5B1-9DB6F3837C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99" b="-66"/>
          <a:stretch/>
        </p:blipFill>
        <p:spPr bwMode="auto">
          <a:xfrm>
            <a:off x="65690" y="2444608"/>
            <a:ext cx="1342092" cy="244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Snake clip art - vector clip art online, royalty free &amp; public domain |  Cute snake, Snake painting, Art">
            <a:extLst>
              <a:ext uri="{FF2B5EF4-FFF2-40B4-BE49-F238E27FC236}">
                <a16:creationId xmlns:a16="http://schemas.microsoft.com/office/drawing/2014/main" id="{7A40B94A-53CB-4D00-9808-A6A5D7F86F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56" t="63029"/>
          <a:stretch/>
        </p:blipFill>
        <p:spPr bwMode="auto">
          <a:xfrm>
            <a:off x="9473597" y="5482994"/>
            <a:ext cx="2034750" cy="1009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154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1534EDD-DD22-43DC-AF73-61CE64BF3A3E}"/>
              </a:ext>
            </a:extLst>
          </p:cNvPr>
          <p:cNvSpPr/>
          <p:nvPr/>
        </p:nvSpPr>
        <p:spPr>
          <a:xfrm>
            <a:off x="0" y="2835875"/>
            <a:ext cx="12192000" cy="5931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dirty="0"/>
              <a:t>Learning Intent: to use a range of infinitives to </a:t>
            </a:r>
            <a:r>
              <a:rPr lang="fr-FR" sz="3200" dirty="0" err="1"/>
              <a:t>give</a:t>
            </a:r>
            <a:r>
              <a:rPr lang="fr-FR" sz="3200" dirty="0"/>
              <a:t> opinions </a:t>
            </a:r>
            <a:endParaRPr lang="fr-FR" sz="3200" u="sng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4646F74-D53E-9444-B192-D4E13B06F6BE}"/>
              </a:ext>
            </a:extLst>
          </p:cNvPr>
          <p:cNvSpPr/>
          <p:nvPr/>
        </p:nvSpPr>
        <p:spPr>
          <a:xfrm>
            <a:off x="439408" y="4098761"/>
            <a:ext cx="3773659" cy="2289577"/>
          </a:xfrm>
          <a:prstGeom prst="roundRect">
            <a:avLst/>
          </a:prstGeom>
          <a:solidFill>
            <a:srgbClr val="CD9913"/>
          </a:solidFill>
          <a:ln w="12700" cap="flat" cmpd="sng" algn="ctr">
            <a:solidFill>
              <a:srgbClr val="4E67C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omic Sans MS" charset="0"/>
                <a:cs typeface="Comic Sans MS" charset="0"/>
              </a:rPr>
              <a:t>DEVELOPING 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kern="0" noProof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To </a:t>
            </a:r>
            <a:r>
              <a:rPr lang="en-GB" b="1" kern="0" noProof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build sentences </a:t>
            </a:r>
            <a:r>
              <a:rPr lang="en-GB" kern="0" noProof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with support using </a:t>
            </a:r>
            <a:r>
              <a:rPr lang="en-GB" kern="0" noProof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opinions and infinitive</a:t>
            </a:r>
            <a:r>
              <a:rPr lang="en-GB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s</a:t>
            </a:r>
            <a:endParaRPr lang="en-GB" kern="0" noProof="0" dirty="0">
              <a:solidFill>
                <a:srgbClr val="FF0000"/>
              </a:solidFill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kern="0" noProof="0" dirty="0">
              <a:solidFill>
                <a:prstClr val="black"/>
              </a:solidFill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omic Sans MS" charset="0"/>
                <a:cs typeface="Comic Sans MS" charset="0"/>
              </a:rPr>
              <a:t>Step 3 beginning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omic Sans MS" charset="0"/>
              <a:cs typeface="Comic Sans MS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93D71FD-0458-4742-B54D-8662B1D6FB96}"/>
              </a:ext>
            </a:extLst>
          </p:cNvPr>
          <p:cNvSpPr/>
          <p:nvPr/>
        </p:nvSpPr>
        <p:spPr>
          <a:xfrm>
            <a:off x="4422156" y="4098760"/>
            <a:ext cx="3613346" cy="2289578"/>
          </a:xfrm>
          <a:prstGeom prst="round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4E67C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omic Sans MS" charset="0"/>
                <a:cs typeface="Comic Sans MS" charset="0"/>
              </a:rPr>
              <a:t>SECURE 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To </a:t>
            </a:r>
            <a:r>
              <a:rPr lang="en-GB" b="1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write sentences </a:t>
            </a: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using </a:t>
            </a:r>
            <a:r>
              <a:rPr lang="en-GB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opinions</a:t>
            </a: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 and </a:t>
            </a:r>
            <a:r>
              <a:rPr lang="en-GB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reasoning</a:t>
            </a: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 with </a:t>
            </a:r>
            <a:r>
              <a:rPr lang="en-GB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some </a:t>
            </a:r>
            <a:r>
              <a:rPr lang="en-GB" b="1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support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kern="0" dirty="0">
              <a:solidFill>
                <a:prstClr val="black"/>
              </a:solidFill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omic Sans MS" charset="0"/>
                <a:cs typeface="Comic Sans MS" charset="0"/>
              </a:rPr>
              <a:t>Step 3 excelling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59D4853-3586-1346-87C8-4F8B4E6271CC}"/>
              </a:ext>
            </a:extLst>
          </p:cNvPr>
          <p:cNvSpPr/>
          <p:nvPr/>
        </p:nvSpPr>
        <p:spPr>
          <a:xfrm>
            <a:off x="8244590" y="4098760"/>
            <a:ext cx="3613345" cy="228957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4E67C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omic Sans MS" charset="0"/>
                <a:cs typeface="Comic Sans MS" charset="0"/>
              </a:rPr>
              <a:t>EXCELLING: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To </a:t>
            </a:r>
            <a:r>
              <a:rPr lang="en-GB" b="1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write independent sentences </a:t>
            </a: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using </a:t>
            </a:r>
            <a:r>
              <a:rPr lang="en-GB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opinions, connectives and reasoning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kern="0" dirty="0">
              <a:solidFill>
                <a:prstClr val="black"/>
              </a:solidFill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omic Sans MS" charset="0"/>
                <a:cs typeface="Comic Sans MS" charset="0"/>
              </a:rPr>
              <a:t>Step 4 </a:t>
            </a: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secure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omic Sans MS" charset="0"/>
              <a:cs typeface="Comic Sans MS" charset="0"/>
            </a:endParaRPr>
          </a:p>
        </p:txBody>
      </p:sp>
      <p:sp>
        <p:nvSpPr>
          <p:cNvPr id="11" name="Rectangle: Rounded Corners 5">
            <a:extLst>
              <a:ext uri="{FF2B5EF4-FFF2-40B4-BE49-F238E27FC236}">
                <a16:creationId xmlns:a16="http://schemas.microsoft.com/office/drawing/2014/main" id="{DD6D4CFC-84CC-45E1-82A1-406D20B8959E}"/>
              </a:ext>
            </a:extLst>
          </p:cNvPr>
          <p:cNvSpPr/>
          <p:nvPr/>
        </p:nvSpPr>
        <p:spPr>
          <a:xfrm>
            <a:off x="5891135" y="197708"/>
            <a:ext cx="6300866" cy="1000897"/>
          </a:xfrm>
          <a:prstGeom prst="roundRect">
            <a:avLst/>
          </a:prstGeom>
          <a:solidFill>
            <a:srgbClr val="F9B9E4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800" u="sng" dirty="0"/>
              <a:t>mercredi 18 novembre</a:t>
            </a:r>
          </a:p>
        </p:txBody>
      </p:sp>
      <p:sp>
        <p:nvSpPr>
          <p:cNvPr id="16" name="Rectangle: Rounded Corners 9">
            <a:extLst>
              <a:ext uri="{FF2B5EF4-FFF2-40B4-BE49-F238E27FC236}">
                <a16:creationId xmlns:a16="http://schemas.microsoft.com/office/drawing/2014/main" id="{64B176A3-A416-4F23-8185-D52EC5F453F9}"/>
              </a:ext>
            </a:extLst>
          </p:cNvPr>
          <p:cNvSpPr/>
          <p:nvPr/>
        </p:nvSpPr>
        <p:spPr>
          <a:xfrm>
            <a:off x="2918243" y="1460594"/>
            <a:ext cx="6621173" cy="1000897"/>
          </a:xfrm>
          <a:prstGeom prst="roundRect">
            <a:avLst/>
          </a:prstGeom>
          <a:solidFill>
            <a:srgbClr val="A7FB99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800" u="sng" dirty="0"/>
              <a:t>Qu’est-ce que tu aimes?</a:t>
            </a:r>
          </a:p>
        </p:txBody>
      </p:sp>
    </p:spTree>
    <p:extLst>
      <p:ext uri="{BB962C8B-B14F-4D97-AF65-F5344CB8AC3E}">
        <p14:creationId xmlns:p14="http://schemas.microsoft.com/office/powerpoint/2010/main" val="37647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9C41A-783D-45EE-A761-275DBF8AB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9FBDEB7-B4E7-4456-9B27-BF4ABED183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591167"/>
              </p:ext>
            </p:extLst>
          </p:nvPr>
        </p:nvGraphicFramePr>
        <p:xfrm>
          <a:off x="350948" y="91440"/>
          <a:ext cx="11490104" cy="6409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1659">
                  <a:extLst>
                    <a:ext uri="{9D8B030D-6E8A-4147-A177-3AD203B41FA5}">
                      <a16:colId xmlns:a16="http://schemas.microsoft.com/office/drawing/2014/main" val="3149355675"/>
                    </a:ext>
                  </a:extLst>
                </a:gridCol>
                <a:gridCol w="2551659">
                  <a:extLst>
                    <a:ext uri="{9D8B030D-6E8A-4147-A177-3AD203B41FA5}">
                      <a16:colId xmlns:a16="http://schemas.microsoft.com/office/drawing/2014/main" val="743136490"/>
                    </a:ext>
                  </a:extLst>
                </a:gridCol>
                <a:gridCol w="2550482">
                  <a:extLst>
                    <a:ext uri="{9D8B030D-6E8A-4147-A177-3AD203B41FA5}">
                      <a16:colId xmlns:a16="http://schemas.microsoft.com/office/drawing/2014/main" val="3123870847"/>
                    </a:ext>
                  </a:extLst>
                </a:gridCol>
                <a:gridCol w="1758306">
                  <a:extLst>
                    <a:ext uri="{9D8B030D-6E8A-4147-A177-3AD203B41FA5}">
                      <a16:colId xmlns:a16="http://schemas.microsoft.com/office/drawing/2014/main" val="2167403252"/>
                    </a:ext>
                  </a:extLst>
                </a:gridCol>
                <a:gridCol w="2077998">
                  <a:extLst>
                    <a:ext uri="{9D8B030D-6E8A-4147-A177-3AD203B41FA5}">
                      <a16:colId xmlns:a16="http://schemas.microsoft.com/office/drawing/2014/main" val="3097617529"/>
                    </a:ext>
                  </a:extLst>
                </a:gridCol>
              </a:tblGrid>
              <a:tr h="781435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Opinion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A1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Infinitive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B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Detail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9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Connecting verb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Reason (adjective)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DA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6568072"/>
                  </a:ext>
                </a:extLst>
              </a:tr>
              <a:tr h="1800699">
                <a:tc rowSpan="5">
                  <a:txBody>
                    <a:bodyPr/>
                    <a:lstStyle/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J’adore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J’aime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Je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n’aime</a:t>
                      </a:r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 pas</a:t>
                      </a: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Je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déteste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A1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nager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bloguer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écouter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chanter</a:t>
                      </a: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gagner</a:t>
                      </a:r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B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9E4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c’est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74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ma vie</a:t>
                      </a: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super </a:t>
                      </a: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génial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triste</a:t>
                      </a: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terrible</a:t>
                      </a: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nul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DA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7336859"/>
                  </a:ext>
                </a:extLst>
              </a:tr>
              <a:tr h="1197043">
                <a:tc v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jouer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B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sur ma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tablette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l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au tennis</a:t>
                      </a:r>
                    </a:p>
                    <a:p>
                      <a:pPr algn="l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sur mon portable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9E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1991778"/>
                  </a:ext>
                </a:extLst>
              </a:tr>
              <a:tr h="1121190">
                <a:tc v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tchatter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rigoler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danser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B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avec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mes</a:t>
                      </a:r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amis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9E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91512"/>
                  </a:ext>
                </a:extLst>
              </a:tr>
              <a:tr h="441681">
                <a:tc v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retrouver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B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mes</a:t>
                      </a:r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amis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9E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8921995"/>
                  </a:ext>
                </a:extLst>
              </a:tr>
              <a:tr h="781435">
                <a:tc v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bosser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étudier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B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au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collège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9E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024821"/>
                  </a:ext>
                </a:extLst>
              </a:tr>
            </a:tbl>
          </a:graphicData>
        </a:graphic>
      </p:graphicFrame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C8CC23D-B31C-4094-8BD5-43ACC3647FD3}"/>
              </a:ext>
            </a:extLst>
          </p:cNvPr>
          <p:cNvSpPr/>
          <p:nvPr/>
        </p:nvSpPr>
        <p:spPr>
          <a:xfrm>
            <a:off x="8073467" y="4898785"/>
            <a:ext cx="3767585" cy="18288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Remember you can develop your sentences by using the connectives et – and</a:t>
            </a:r>
          </a:p>
          <a:p>
            <a:pPr algn="ctr"/>
            <a:r>
              <a:rPr lang="en-GB" dirty="0" err="1">
                <a:solidFill>
                  <a:schemeClr val="bg1"/>
                </a:solidFill>
              </a:rPr>
              <a:t>mais</a:t>
            </a:r>
            <a:r>
              <a:rPr lang="en-GB" dirty="0">
                <a:solidFill>
                  <a:schemeClr val="bg1"/>
                </a:solidFill>
              </a:rPr>
              <a:t> – but</a:t>
            </a:r>
          </a:p>
          <a:p>
            <a:pPr algn="ctr"/>
            <a:r>
              <a:rPr lang="en-GB" dirty="0" err="1">
                <a:solidFill>
                  <a:schemeClr val="bg1"/>
                </a:solidFill>
              </a:rPr>
              <a:t>aussi</a:t>
            </a:r>
            <a:r>
              <a:rPr lang="en-GB" dirty="0">
                <a:solidFill>
                  <a:schemeClr val="bg1"/>
                </a:solidFill>
              </a:rPr>
              <a:t> – also</a:t>
            </a:r>
          </a:p>
          <a:p>
            <a:pPr algn="ctr"/>
            <a:r>
              <a:rPr lang="en-GB" dirty="0" err="1">
                <a:solidFill>
                  <a:schemeClr val="bg1"/>
                </a:solidFill>
              </a:rPr>
              <a:t>ou</a:t>
            </a:r>
            <a:r>
              <a:rPr lang="en-GB" dirty="0">
                <a:solidFill>
                  <a:schemeClr val="bg1"/>
                </a:solidFill>
              </a:rPr>
              <a:t> - or</a:t>
            </a:r>
          </a:p>
        </p:txBody>
      </p:sp>
    </p:spTree>
    <p:extLst>
      <p:ext uri="{BB962C8B-B14F-4D97-AF65-F5344CB8AC3E}">
        <p14:creationId xmlns:p14="http://schemas.microsoft.com/office/powerpoint/2010/main" val="2872476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B96AD-1E8D-4D36-9EA6-AC2C60EF275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GB" b="1" u="sng" dirty="0"/>
              <a:t>Mosaic sentences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45A31E5-2072-4D36-8F62-F5A47FCC6A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7218467"/>
              </p:ext>
            </p:extLst>
          </p:nvPr>
        </p:nvGraphicFramePr>
        <p:xfrm>
          <a:off x="728897" y="1495841"/>
          <a:ext cx="10734205" cy="471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6841">
                  <a:extLst>
                    <a:ext uri="{9D8B030D-6E8A-4147-A177-3AD203B41FA5}">
                      <a16:colId xmlns:a16="http://schemas.microsoft.com/office/drawing/2014/main" val="3322357468"/>
                    </a:ext>
                  </a:extLst>
                </a:gridCol>
                <a:gridCol w="2146841">
                  <a:extLst>
                    <a:ext uri="{9D8B030D-6E8A-4147-A177-3AD203B41FA5}">
                      <a16:colId xmlns:a16="http://schemas.microsoft.com/office/drawing/2014/main" val="3282361615"/>
                    </a:ext>
                  </a:extLst>
                </a:gridCol>
                <a:gridCol w="2146841">
                  <a:extLst>
                    <a:ext uri="{9D8B030D-6E8A-4147-A177-3AD203B41FA5}">
                      <a16:colId xmlns:a16="http://schemas.microsoft.com/office/drawing/2014/main" val="1056738156"/>
                    </a:ext>
                  </a:extLst>
                </a:gridCol>
                <a:gridCol w="2146841">
                  <a:extLst>
                    <a:ext uri="{9D8B030D-6E8A-4147-A177-3AD203B41FA5}">
                      <a16:colId xmlns:a16="http://schemas.microsoft.com/office/drawing/2014/main" val="3020035032"/>
                    </a:ext>
                  </a:extLst>
                </a:gridCol>
                <a:gridCol w="2146841">
                  <a:extLst>
                    <a:ext uri="{9D8B030D-6E8A-4147-A177-3AD203B41FA5}">
                      <a16:colId xmlns:a16="http://schemas.microsoft.com/office/drawing/2014/main" val="3446577553"/>
                    </a:ext>
                  </a:extLst>
                </a:gridCol>
              </a:tblGrid>
              <a:tr h="78612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06119"/>
                  </a:ext>
                </a:extLst>
              </a:tr>
              <a:tr h="78612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j’adore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jouer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de la musique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c’est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triste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760823"/>
                  </a:ext>
                </a:extLst>
              </a:tr>
              <a:tr h="78612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je </a:t>
                      </a:r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n’aime</a:t>
                      </a:r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 pas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écouter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avec </a:t>
                      </a:r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mes</a:t>
                      </a:r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amis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c’est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ma vie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84633"/>
                  </a:ext>
                </a:extLst>
              </a:tr>
              <a:tr h="78612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je </a:t>
                      </a:r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déteste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rencontrer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au foot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c’est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nul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223949"/>
                  </a:ext>
                </a:extLst>
              </a:tr>
              <a:tr h="78612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je </a:t>
                      </a:r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n’aime</a:t>
                      </a:r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 pas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danser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mes</a:t>
                      </a:r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amis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c’est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génial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3039001"/>
                  </a:ext>
                </a:extLst>
              </a:tr>
              <a:tr h="78612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j’aime</a:t>
                      </a:r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beuaoup</a:t>
                      </a:r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jouer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au tennis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err="1">
                          <a:solidFill>
                            <a:sysClr val="windowText" lastClr="000000"/>
                          </a:solidFill>
                        </a:rPr>
                        <a:t>c’est</a:t>
                      </a:r>
                      <a:endParaRPr lang="en-GB" sz="2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super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795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2853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9C41A-783D-45EE-A761-275DBF8AB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B89A3EB-B337-4EB4-BCCE-CC93B6270F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BAFEC844-243D-4374-A6AB-B5E0724D2B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0225183"/>
              </p:ext>
            </p:extLst>
          </p:nvPr>
        </p:nvGraphicFramePr>
        <p:xfrm>
          <a:off x="350948" y="45720"/>
          <a:ext cx="11490104" cy="6409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1659">
                  <a:extLst>
                    <a:ext uri="{9D8B030D-6E8A-4147-A177-3AD203B41FA5}">
                      <a16:colId xmlns:a16="http://schemas.microsoft.com/office/drawing/2014/main" val="3149355675"/>
                    </a:ext>
                  </a:extLst>
                </a:gridCol>
                <a:gridCol w="2551659">
                  <a:extLst>
                    <a:ext uri="{9D8B030D-6E8A-4147-A177-3AD203B41FA5}">
                      <a16:colId xmlns:a16="http://schemas.microsoft.com/office/drawing/2014/main" val="743136490"/>
                    </a:ext>
                  </a:extLst>
                </a:gridCol>
                <a:gridCol w="2505511">
                  <a:extLst>
                    <a:ext uri="{9D8B030D-6E8A-4147-A177-3AD203B41FA5}">
                      <a16:colId xmlns:a16="http://schemas.microsoft.com/office/drawing/2014/main" val="3123870847"/>
                    </a:ext>
                  </a:extLst>
                </a:gridCol>
                <a:gridCol w="1803277">
                  <a:extLst>
                    <a:ext uri="{9D8B030D-6E8A-4147-A177-3AD203B41FA5}">
                      <a16:colId xmlns:a16="http://schemas.microsoft.com/office/drawing/2014/main" val="2167403252"/>
                    </a:ext>
                  </a:extLst>
                </a:gridCol>
                <a:gridCol w="2077998">
                  <a:extLst>
                    <a:ext uri="{9D8B030D-6E8A-4147-A177-3AD203B41FA5}">
                      <a16:colId xmlns:a16="http://schemas.microsoft.com/office/drawing/2014/main" val="3097617529"/>
                    </a:ext>
                  </a:extLst>
                </a:gridCol>
              </a:tblGrid>
              <a:tr h="781435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Opinion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A1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Infinitive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B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Detail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9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Connecting verb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Reason (adjective)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DA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6568072"/>
                  </a:ext>
                </a:extLst>
              </a:tr>
              <a:tr h="1800699">
                <a:tc rowSpan="5">
                  <a:txBody>
                    <a:bodyPr/>
                    <a:lstStyle/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J’adore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J’aime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Je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n’aime</a:t>
                      </a:r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 pas</a:t>
                      </a: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Je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déteste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A1F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nager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bloguer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écouter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chanter</a:t>
                      </a: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gagner</a:t>
                      </a:r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B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9E4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c’est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74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ma vie</a:t>
                      </a: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super </a:t>
                      </a: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génial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triste</a:t>
                      </a:r>
                    </a:p>
                    <a:p>
                      <a:pPr algn="ctr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terrible</a:t>
                      </a: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nul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DA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7336859"/>
                  </a:ext>
                </a:extLst>
              </a:tr>
              <a:tr h="1197043">
                <a:tc v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jouer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B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sur ma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tablette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l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au tennis</a:t>
                      </a:r>
                    </a:p>
                    <a:p>
                      <a:pPr algn="l"/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sur mon portable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9E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1991778"/>
                  </a:ext>
                </a:extLst>
              </a:tr>
              <a:tr h="1121190">
                <a:tc v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tchatter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rigoler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danser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B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avec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mes</a:t>
                      </a:r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amis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9E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91512"/>
                  </a:ext>
                </a:extLst>
              </a:tr>
              <a:tr h="441681">
                <a:tc v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retrouver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B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mes</a:t>
                      </a:r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amis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9E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8921995"/>
                  </a:ext>
                </a:extLst>
              </a:tr>
              <a:tr h="781435">
                <a:tc v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bosser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étudier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FB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>
                          <a:solidFill>
                            <a:sysClr val="windowText" lastClr="000000"/>
                          </a:solidFill>
                        </a:rPr>
                        <a:t>au </a:t>
                      </a:r>
                      <a:r>
                        <a:rPr lang="en-GB" sz="2400" b="0" dirty="0" err="1">
                          <a:solidFill>
                            <a:sysClr val="windowText" lastClr="000000"/>
                          </a:solidFill>
                        </a:rPr>
                        <a:t>collège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9E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024821"/>
                  </a:ext>
                </a:extLst>
              </a:tr>
            </a:tbl>
          </a:graphicData>
        </a:graphic>
      </p:graphicFrame>
      <p:pic>
        <p:nvPicPr>
          <p:cNvPr id="1026" name="Picture 2" descr="Image result for thief clipart">
            <a:extLst>
              <a:ext uri="{FF2B5EF4-FFF2-40B4-BE49-F238E27FC236}">
                <a16:creationId xmlns:a16="http://schemas.microsoft.com/office/drawing/2014/main" id="{F5BCC02F-5390-4E2D-854C-F9CB67D10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2089" y="4994910"/>
            <a:ext cx="1876425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477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855B6-5044-4827-8D9E-567C55B8A51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GB" b="1" dirty="0"/>
              <a:t>Building your sentences…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0C2FE-43C3-4DE7-87F9-A407FD03F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F94C723-0BF6-4002-9940-C9D573ECE439}"/>
              </a:ext>
            </a:extLst>
          </p:cNvPr>
          <p:cNvSpPr/>
          <p:nvPr/>
        </p:nvSpPr>
        <p:spPr>
          <a:xfrm>
            <a:off x="4796184" y="1825625"/>
            <a:ext cx="2711303" cy="6842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>
                <a:solidFill>
                  <a:srgbClr val="FF0000"/>
                </a:solidFill>
              </a:rPr>
              <a:t>J’aime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5399AC0-5FA5-4D18-B576-E52B1758A406}"/>
              </a:ext>
            </a:extLst>
          </p:cNvPr>
          <p:cNvSpPr/>
          <p:nvPr/>
        </p:nvSpPr>
        <p:spPr>
          <a:xfrm>
            <a:off x="4002288" y="2747482"/>
            <a:ext cx="4019107" cy="6842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>
                <a:solidFill>
                  <a:srgbClr val="FF0000"/>
                </a:solidFill>
              </a:rPr>
              <a:t>J’aime</a:t>
            </a:r>
            <a:r>
              <a:rPr lang="en-GB" sz="3200" dirty="0"/>
              <a:t> </a:t>
            </a:r>
            <a:r>
              <a:rPr lang="en-GB" sz="3200" dirty="0" err="1">
                <a:solidFill>
                  <a:srgbClr val="0070C0"/>
                </a:solidFill>
              </a:rPr>
              <a:t>jouer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3B48D4-8F85-4695-8744-31484B6DC115}"/>
              </a:ext>
            </a:extLst>
          </p:cNvPr>
          <p:cNvSpPr/>
          <p:nvPr/>
        </p:nvSpPr>
        <p:spPr>
          <a:xfrm>
            <a:off x="3125102" y="3789363"/>
            <a:ext cx="5773478" cy="6842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>
                <a:solidFill>
                  <a:srgbClr val="FF0000"/>
                </a:solidFill>
              </a:rPr>
              <a:t>J’aime</a:t>
            </a:r>
            <a:r>
              <a:rPr lang="en-GB" sz="3200" dirty="0"/>
              <a:t> </a:t>
            </a:r>
            <a:r>
              <a:rPr lang="en-GB" sz="3200" dirty="0" err="1">
                <a:solidFill>
                  <a:srgbClr val="0070C0"/>
                </a:solidFill>
              </a:rPr>
              <a:t>jouer</a:t>
            </a:r>
            <a:r>
              <a:rPr lang="en-GB" sz="3200" dirty="0"/>
              <a:t> </a:t>
            </a:r>
            <a:r>
              <a:rPr lang="en-GB" sz="3200" dirty="0">
                <a:solidFill>
                  <a:srgbClr val="00B050"/>
                </a:solidFill>
              </a:rPr>
              <a:t>au foot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8185028-5BAE-429B-9032-9A8B6B45861F}"/>
              </a:ext>
            </a:extLst>
          </p:cNvPr>
          <p:cNvSpPr/>
          <p:nvPr/>
        </p:nvSpPr>
        <p:spPr>
          <a:xfrm>
            <a:off x="2662584" y="4851178"/>
            <a:ext cx="7226595" cy="6842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>
                <a:solidFill>
                  <a:srgbClr val="FF0000"/>
                </a:solidFill>
              </a:rPr>
              <a:t>J’aime</a:t>
            </a:r>
            <a:r>
              <a:rPr lang="en-GB" sz="3200" dirty="0"/>
              <a:t> </a:t>
            </a:r>
            <a:r>
              <a:rPr lang="en-GB" sz="3200" dirty="0" err="1">
                <a:solidFill>
                  <a:srgbClr val="0070C0"/>
                </a:solidFill>
              </a:rPr>
              <a:t>jouer</a:t>
            </a:r>
            <a:r>
              <a:rPr lang="en-GB" sz="3200" dirty="0"/>
              <a:t> </a:t>
            </a:r>
            <a:r>
              <a:rPr lang="en-GB" sz="3200" dirty="0">
                <a:solidFill>
                  <a:srgbClr val="00B050"/>
                </a:solidFill>
              </a:rPr>
              <a:t>au foot </a:t>
            </a:r>
            <a:r>
              <a:rPr lang="en-GB" sz="3200" dirty="0" err="1">
                <a:solidFill>
                  <a:srgbClr val="7030A0"/>
                </a:solidFill>
              </a:rPr>
              <a:t>c’est</a:t>
            </a:r>
            <a:r>
              <a:rPr lang="en-GB" sz="3200" dirty="0">
                <a:solidFill>
                  <a:srgbClr val="7030A0"/>
                </a:solidFill>
              </a:rPr>
              <a:t> ma vie</a:t>
            </a:r>
          </a:p>
        </p:txBody>
      </p:sp>
    </p:spTree>
    <p:extLst>
      <p:ext uri="{BB962C8B-B14F-4D97-AF65-F5344CB8AC3E}">
        <p14:creationId xmlns:p14="http://schemas.microsoft.com/office/powerpoint/2010/main" val="94102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855B6-5044-4827-8D9E-567C55B8A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1441" y="468357"/>
            <a:ext cx="10515600" cy="1325563"/>
          </a:xfrm>
        </p:spPr>
        <p:txBody>
          <a:bodyPr/>
          <a:lstStyle/>
          <a:p>
            <a:pPr algn="ctr"/>
            <a:r>
              <a:rPr lang="en-GB" b="1" dirty="0"/>
              <a:t>A </a:t>
            </a:r>
            <a:r>
              <a:rPr lang="en-GB" b="1" dirty="0" err="1"/>
              <a:t>vous</a:t>
            </a:r>
            <a:r>
              <a:rPr lang="en-GB" b="1" dirty="0"/>
              <a:t>…</a:t>
            </a:r>
            <a:r>
              <a:rPr lang="en-GB" b="1" dirty="0" err="1"/>
              <a:t>créez</a:t>
            </a:r>
            <a:r>
              <a:rPr lang="en-GB" b="1" dirty="0"/>
              <a:t> des phrases.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0C2FE-43C3-4DE7-87F9-A407FD03F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F94C723-0BF6-4002-9940-C9D573ECE439}"/>
              </a:ext>
            </a:extLst>
          </p:cNvPr>
          <p:cNvSpPr/>
          <p:nvPr/>
        </p:nvSpPr>
        <p:spPr>
          <a:xfrm>
            <a:off x="1498348" y="255677"/>
            <a:ext cx="1886189" cy="425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J’aime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5399AC0-5FA5-4D18-B576-E52B1758A406}"/>
              </a:ext>
            </a:extLst>
          </p:cNvPr>
          <p:cNvSpPr/>
          <p:nvPr/>
        </p:nvSpPr>
        <p:spPr>
          <a:xfrm>
            <a:off x="1047740" y="786584"/>
            <a:ext cx="2795997" cy="425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J’aime</a:t>
            </a:r>
            <a:r>
              <a:rPr lang="en-GB" sz="2400" dirty="0"/>
              <a:t> </a:t>
            </a:r>
            <a:r>
              <a:rPr lang="en-GB" sz="2400" dirty="0" err="1">
                <a:solidFill>
                  <a:srgbClr val="0070C0"/>
                </a:solidFill>
              </a:rPr>
              <a:t>jouer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E3B48D4-8F85-4695-8744-31484B6DC115}"/>
              </a:ext>
            </a:extLst>
          </p:cNvPr>
          <p:cNvSpPr/>
          <p:nvPr/>
        </p:nvSpPr>
        <p:spPr>
          <a:xfrm>
            <a:off x="433206" y="1336248"/>
            <a:ext cx="4016471" cy="425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J’aime</a:t>
            </a:r>
            <a:r>
              <a:rPr lang="en-GB" sz="2400" dirty="0"/>
              <a:t> </a:t>
            </a:r>
            <a:r>
              <a:rPr lang="en-GB" sz="2400" dirty="0" err="1">
                <a:solidFill>
                  <a:srgbClr val="0070C0"/>
                </a:solidFill>
              </a:rPr>
              <a:t>jouer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B050"/>
                </a:solidFill>
              </a:rPr>
              <a:t>au foot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8185028-5BAE-429B-9032-9A8B6B45861F}"/>
              </a:ext>
            </a:extLst>
          </p:cNvPr>
          <p:cNvSpPr/>
          <p:nvPr/>
        </p:nvSpPr>
        <p:spPr>
          <a:xfrm>
            <a:off x="114257" y="1854316"/>
            <a:ext cx="4610186" cy="425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J’aime</a:t>
            </a:r>
            <a:r>
              <a:rPr lang="en-GB" sz="2400" dirty="0"/>
              <a:t> </a:t>
            </a:r>
            <a:r>
              <a:rPr lang="en-GB" sz="2400" dirty="0" err="1">
                <a:solidFill>
                  <a:srgbClr val="0070C0"/>
                </a:solidFill>
              </a:rPr>
              <a:t>jouer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B050"/>
                </a:solidFill>
              </a:rPr>
              <a:t>au foot </a:t>
            </a:r>
            <a:r>
              <a:rPr lang="en-GB" sz="2400" dirty="0" err="1">
                <a:solidFill>
                  <a:srgbClr val="7030A0"/>
                </a:solidFill>
              </a:rPr>
              <a:t>c’est</a:t>
            </a:r>
            <a:r>
              <a:rPr lang="en-GB" sz="2400" dirty="0">
                <a:solidFill>
                  <a:srgbClr val="7030A0"/>
                </a:solidFill>
              </a:rPr>
              <a:t> ma vie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5082B2-B250-48BE-9DCC-1AAF273B89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1360" y="1572419"/>
            <a:ext cx="7353300" cy="485775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EDE17C-90CD-4336-BEBA-4DEE3FF122EF}"/>
              </a:ext>
            </a:extLst>
          </p:cNvPr>
          <p:cNvSpPr/>
          <p:nvPr/>
        </p:nvSpPr>
        <p:spPr>
          <a:xfrm>
            <a:off x="284813" y="2661812"/>
            <a:ext cx="4164864" cy="3768358"/>
          </a:xfrm>
          <a:prstGeom prst="roundRect">
            <a:avLst/>
          </a:prstGeom>
          <a:solidFill>
            <a:srgbClr val="A7FB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Complete the pyramids to show you can put your sentences together accurately. </a:t>
            </a:r>
          </a:p>
          <a:p>
            <a:pPr algn="ctr"/>
            <a:endParaRPr lang="en-GB" sz="2400" dirty="0">
              <a:solidFill>
                <a:schemeClr val="tx1"/>
              </a:solidFill>
            </a:endParaRP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When you have finished, create your own sentences to show what you like and don’t like to do – remember to say why!</a:t>
            </a:r>
          </a:p>
        </p:txBody>
      </p:sp>
    </p:spTree>
    <p:extLst>
      <p:ext uri="{BB962C8B-B14F-4D97-AF65-F5344CB8AC3E}">
        <p14:creationId xmlns:p14="http://schemas.microsoft.com/office/powerpoint/2010/main" val="3463877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DFA91-77BC-4EB0-B7FF-2AC7B984F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Content Placeholder 10" descr="A close up of a device&#10;&#10;Description automatically generated">
            <a:extLst>
              <a:ext uri="{FF2B5EF4-FFF2-40B4-BE49-F238E27FC236}">
                <a16:creationId xmlns:a16="http://schemas.microsoft.com/office/drawing/2014/main" id="{27998749-6091-4F4D-B643-23C813D05F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112" y="3037841"/>
            <a:ext cx="5073968" cy="3800578"/>
          </a:xfrm>
        </p:spPr>
      </p:pic>
      <p:sp>
        <p:nvSpPr>
          <p:cNvPr id="5" name="Rounded Rectangle 11">
            <a:extLst>
              <a:ext uri="{FF2B5EF4-FFF2-40B4-BE49-F238E27FC236}">
                <a16:creationId xmlns:a16="http://schemas.microsoft.com/office/drawing/2014/main" id="{FFEE5221-BB97-471E-AEA0-D1FC4430D785}"/>
              </a:ext>
            </a:extLst>
          </p:cNvPr>
          <p:cNvSpPr/>
          <p:nvPr/>
        </p:nvSpPr>
        <p:spPr>
          <a:xfrm>
            <a:off x="518236" y="613368"/>
            <a:ext cx="3773659" cy="2289577"/>
          </a:xfrm>
          <a:prstGeom prst="roundRect">
            <a:avLst/>
          </a:prstGeom>
          <a:solidFill>
            <a:srgbClr val="CD9913"/>
          </a:solidFill>
          <a:ln w="12700" cap="flat" cmpd="sng" algn="ctr">
            <a:solidFill>
              <a:srgbClr val="4E67C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omic Sans MS" charset="0"/>
                <a:cs typeface="Comic Sans MS" charset="0"/>
              </a:rPr>
              <a:t>DEVELOPING 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kern="0" noProof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To </a:t>
            </a:r>
            <a:r>
              <a:rPr lang="en-GB" kern="0" noProof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build sentences with support </a:t>
            </a:r>
            <a:r>
              <a:rPr lang="en-GB" kern="0" noProof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using </a:t>
            </a:r>
            <a:r>
              <a:rPr lang="en-GB" kern="0" noProof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opinions and infinitive</a:t>
            </a:r>
            <a:r>
              <a:rPr lang="en-GB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s</a:t>
            </a:r>
            <a:endParaRPr lang="en-GB" kern="0" noProof="0" dirty="0">
              <a:solidFill>
                <a:srgbClr val="FF0000"/>
              </a:solidFill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kern="0" noProof="0" dirty="0">
              <a:solidFill>
                <a:prstClr val="black"/>
              </a:solidFill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omic Sans MS" charset="0"/>
                <a:cs typeface="Comic Sans MS" charset="0"/>
              </a:rPr>
              <a:t>Step 3 beginning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omic Sans MS" charset="0"/>
              <a:cs typeface="Comic Sans MS" charset="0"/>
            </a:endParaRPr>
          </a:p>
        </p:txBody>
      </p:sp>
      <p:sp>
        <p:nvSpPr>
          <p:cNvPr id="7" name="Rounded Rectangle 12">
            <a:extLst>
              <a:ext uri="{FF2B5EF4-FFF2-40B4-BE49-F238E27FC236}">
                <a16:creationId xmlns:a16="http://schemas.microsoft.com/office/drawing/2014/main" id="{A5D81D35-5CF6-42E2-AA22-8D471812260D}"/>
              </a:ext>
            </a:extLst>
          </p:cNvPr>
          <p:cNvSpPr/>
          <p:nvPr/>
        </p:nvSpPr>
        <p:spPr>
          <a:xfrm>
            <a:off x="4500984" y="613367"/>
            <a:ext cx="3613346" cy="2289578"/>
          </a:xfrm>
          <a:prstGeom prst="round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4E67C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omic Sans MS" charset="0"/>
                <a:cs typeface="Comic Sans MS" charset="0"/>
              </a:rPr>
              <a:t>SECURE 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To </a:t>
            </a:r>
            <a:r>
              <a:rPr lang="en-GB" b="1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write sentences</a:t>
            </a:r>
            <a:r>
              <a:rPr lang="en-GB" b="1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 </a:t>
            </a: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using </a:t>
            </a:r>
            <a:r>
              <a:rPr lang="en-GB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opinions</a:t>
            </a: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 and </a:t>
            </a:r>
            <a:r>
              <a:rPr lang="en-GB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reasoning</a:t>
            </a: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 with some </a:t>
            </a:r>
            <a:r>
              <a:rPr lang="en-GB" b="1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support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kern="0" dirty="0">
              <a:solidFill>
                <a:prstClr val="black"/>
              </a:solidFill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omic Sans MS" charset="0"/>
                <a:cs typeface="Comic Sans MS" charset="0"/>
              </a:rPr>
              <a:t>Step 3 excelling</a:t>
            </a:r>
          </a:p>
        </p:txBody>
      </p:sp>
      <p:sp>
        <p:nvSpPr>
          <p:cNvPr id="9" name="Rounded Rectangle 13">
            <a:extLst>
              <a:ext uri="{FF2B5EF4-FFF2-40B4-BE49-F238E27FC236}">
                <a16:creationId xmlns:a16="http://schemas.microsoft.com/office/drawing/2014/main" id="{A90002DD-373D-465F-9CEB-9E943DCDF057}"/>
              </a:ext>
            </a:extLst>
          </p:cNvPr>
          <p:cNvSpPr/>
          <p:nvPr/>
        </p:nvSpPr>
        <p:spPr>
          <a:xfrm>
            <a:off x="8323418" y="613367"/>
            <a:ext cx="3613345" cy="228957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rgbClr val="4E67C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omic Sans MS" charset="0"/>
                <a:cs typeface="Comic Sans MS" charset="0"/>
              </a:rPr>
              <a:t>EXCELLING: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To </a:t>
            </a:r>
            <a:r>
              <a:rPr lang="en-GB" b="1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write independent sentences </a:t>
            </a: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using </a:t>
            </a:r>
            <a:r>
              <a:rPr lang="en-GB" kern="0" dirty="0">
                <a:solidFill>
                  <a:srgbClr val="FF0000"/>
                </a:solidFill>
                <a:ea typeface="Comic Sans MS" charset="0"/>
                <a:cs typeface="Comic Sans MS" charset="0"/>
              </a:rPr>
              <a:t>opinions, connectives and reasoning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kern="0" dirty="0">
              <a:solidFill>
                <a:prstClr val="black"/>
              </a:solidFill>
              <a:ea typeface="Comic Sans MS" charset="0"/>
              <a:cs typeface="Comic Sans MS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omic Sans MS" charset="0"/>
                <a:cs typeface="Comic Sans MS" charset="0"/>
              </a:rPr>
              <a:t>Step 4 </a:t>
            </a:r>
            <a:r>
              <a:rPr lang="en-GB" kern="0" dirty="0">
                <a:solidFill>
                  <a:prstClr val="black"/>
                </a:solidFill>
                <a:ea typeface="Comic Sans MS" charset="0"/>
                <a:cs typeface="Comic Sans MS" charset="0"/>
              </a:rPr>
              <a:t>secure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omic Sans MS" charset="0"/>
              <a:cs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332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D0961-355C-4183-8109-7368C8878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1BDE0-EA5F-449F-A5D6-5B52FDC17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350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24" ma:contentTypeDescription="Create a new document." ma:contentTypeScope="" ma:versionID="2571d1085e7b651e8ab5fd8ad13ca714">
  <xsd:schema xmlns:xsd="http://www.w3.org/2001/XMLSchema" xmlns:xs="http://www.w3.org/2001/XMLSchema" xmlns:p="http://schemas.microsoft.com/office/2006/metadata/properties" xmlns:ns3="1d24635c-9b6a-4be4-85eb-13301a09637f" xmlns:ns4="e8eb7d5e-0f43-4d7c-9ede-4a25dc3993c6" targetNamespace="http://schemas.microsoft.com/office/2006/metadata/properties" ma:root="true" ma:fieldsID="87c94685d84de31a7c40202dbfa3a977" ns3:_="" ns4:_="">
    <xsd:import namespace="1d24635c-9b6a-4be4-85eb-13301a09637f"/>
    <xsd:import namespace="e8eb7d5e-0f43-4d7c-9ede-4a25dc3993c6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dexed="tru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2" nillable="true" ma:displayName="App Version" ma:internalName="AppVersion">
      <xsd:simpleType>
        <xsd:restriction base="dms:Text"/>
      </xsd:simpleType>
    </xsd:element>
    <xsd:element name="Teachers" ma:index="1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18" nillable="true" ma:displayName="Self_Registration_Enabled" ma:internalName="Self_Registration_Enabled">
      <xsd:simpleType>
        <xsd:restriction base="dms:Boolean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2" nillable="true" ma:displayName="MediaServiceAutoTags" ma:internalName="MediaServiceAutoTags" ma:readOnly="true">
      <xsd:simpleType>
        <xsd:restriction base="dms:Text"/>
      </xsd:simpleType>
    </xsd:element>
    <xsd:element name="MediaServiceOCR" ma:index="2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3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1d24635c-9b6a-4be4-85eb-13301a09637f">
      <UserInfo>
        <DisplayName/>
        <AccountId xsi:nil="true"/>
        <AccountType/>
      </UserInfo>
    </Owner>
    <FolderType xmlns="1d24635c-9b6a-4be4-85eb-13301a09637f" xsi:nil="true"/>
    <Student_Groups xmlns="1d24635c-9b6a-4be4-85eb-13301a09637f">
      <UserInfo>
        <DisplayName/>
        <AccountId xsi:nil="true"/>
        <AccountType/>
      </UserInfo>
    </Student_Groups>
    <AppVersion xmlns="1d24635c-9b6a-4be4-85eb-13301a09637f" xsi:nil="true"/>
    <Invited_Teachers xmlns="1d24635c-9b6a-4be4-85eb-13301a09637f" xsi:nil="true"/>
    <Invited_Students xmlns="1d24635c-9b6a-4be4-85eb-13301a09637f" xsi:nil="true"/>
    <Students xmlns="1d24635c-9b6a-4be4-85eb-13301a09637f">
      <UserInfo>
        <DisplayName/>
        <AccountId xsi:nil="true"/>
        <AccountType/>
      </UserInfo>
    </Students>
    <Self_Registration_Enabled xmlns="1d24635c-9b6a-4be4-85eb-13301a09637f" xsi:nil="true"/>
    <NotebookType xmlns="1d24635c-9b6a-4be4-85eb-13301a09637f" xsi:nil="true"/>
    <Teachers xmlns="1d24635c-9b6a-4be4-85eb-13301a09637f">
      <UserInfo>
        <DisplayName/>
        <AccountId xsi:nil="true"/>
        <AccountType/>
      </UserInfo>
    </Teachers>
    <DefaultSectionNames xmlns="1d24635c-9b6a-4be4-85eb-13301a09637f" xsi:nil="true"/>
  </documentManagement>
</p:properties>
</file>

<file path=customXml/itemProps1.xml><?xml version="1.0" encoding="utf-8"?>
<ds:datastoreItem xmlns:ds="http://schemas.openxmlformats.org/officeDocument/2006/customXml" ds:itemID="{5035CFD0-32E3-4FC3-855F-8FF02007EE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24635c-9b6a-4be4-85eb-13301a09637f"/>
    <ds:schemaRef ds:uri="e8eb7d5e-0f43-4d7c-9ede-4a25dc3993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969F56-FEB0-4944-B7E0-6D9A794D37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9717D3-C919-4190-8833-9481AF12F032}">
  <ds:schemaRefs>
    <ds:schemaRef ds:uri="e8eb7d5e-0f43-4d7c-9ede-4a25dc3993c6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1d24635c-9b6a-4be4-85eb-13301a09637f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416</Words>
  <Application>Microsoft Office PowerPoint</Application>
  <PresentationFormat>Widescreen</PresentationFormat>
  <Paragraphs>200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Mosaic sentences</vt:lpstr>
      <vt:lpstr>PowerPoint Presentation</vt:lpstr>
      <vt:lpstr>Building your sentences…</vt:lpstr>
      <vt:lpstr>A vous…créez des phrases.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SKITT, J (Stocksbridge High School Teacher)</dc:creator>
  <cp:lastModifiedBy>SKITT, J (Stocksbridge High School Teacher)</cp:lastModifiedBy>
  <cp:revision>10</cp:revision>
  <dcterms:created xsi:type="dcterms:W3CDTF">2020-11-12T14:58:13Z</dcterms:created>
  <dcterms:modified xsi:type="dcterms:W3CDTF">2020-11-12T21:06:05Z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