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2"/>
  </p:notesMasterIdLst>
  <p:sldIdLst>
    <p:sldId id="257" r:id="rId5"/>
    <p:sldId id="263" r:id="rId6"/>
    <p:sldId id="256" r:id="rId7"/>
    <p:sldId id="259" r:id="rId8"/>
    <p:sldId id="260" r:id="rId9"/>
    <p:sldId id="264" r:id="rId10"/>
    <p:sldId id="261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16" autoAdjust="0"/>
    <p:restoredTop sz="91990" autoAdjust="0"/>
  </p:normalViewPr>
  <p:slideViewPr>
    <p:cSldViewPr snapToGrid="0">
      <p:cViewPr varScale="1">
        <p:scale>
          <a:sx n="107" d="100"/>
          <a:sy n="107" d="100"/>
        </p:scale>
        <p:origin x="46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BDDA00-55E1-4FB0-B545-CAFC98E68BA1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E5CFFC-8518-4AC0-BF64-08B395EAE49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743378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You will do this as</a:t>
            </a:r>
            <a:r>
              <a:rPr lang="en-GB" baseline="0" dirty="0" smtClean="0"/>
              <a:t>  a reading – the words to fill in the gaps are on the worksheet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7E5CFFC-8518-4AC0-BF64-08B395EAE496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111932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Answers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E5CFFC-8518-4AC0-BF64-08B395EAE496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505508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FD897BD5-AEDD-4E94-A3A3-425841C4CEF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6913E57C-0D6D-45CF-8C8C-8E1F7715D13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A54A0B36-C943-435E-80E7-F8BCE9E596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8DE45460-346B-47CB-9883-1F7060BF94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68C4C7E1-4784-48FB-9416-4BF80DC24F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259962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A2D0B0DF-2D61-40C7-BC23-FA6F7319F7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4DB99A12-C45C-4285-9C68-5CF97DB45B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D39D8B78-62FD-451E-8B74-67B817C544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B5B300EE-5B9F-4D91-AFB6-CF11832DC3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024952BE-8B4E-4C9E-85BF-A779FB23F7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27456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xmlns="" id="{F0DDF966-4577-4042-B592-149D701292C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5409C843-35D4-4FC3-BA15-932043E088B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24CF4826-5415-4B74-836A-E7794DA72B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5BDCE850-EF12-44E1-9C43-2100BFD10D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C0F2F2E6-F9A4-47B8-8667-E027A249BC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90975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A735E768-1219-4C3F-9176-5651695D9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7019DE14-881A-48B5-ADDE-6EE889B2131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1E829CC9-C5E3-426F-B394-B09EC29D9F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F8A17BE2-4957-407C-8305-DE243393C9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3BDB38A5-D08C-4310-8B09-F9F096B4E4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48992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E988FD4D-3B00-46C1-A7FE-74CEC5F0CD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7279DF07-9BA4-4F2B-B6A1-A7583E79A0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4F9BC407-A640-4906-818F-3E771931AA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C9D19E35-6158-4BB0-B404-30CAF573F0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6CC2CB3D-C3D7-415A-BFE3-C089859906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666026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74EF3E29-E6E4-4506-B791-D4B09241D9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C7171DE6-D3F1-4FE1-9A0B-5FF560A327E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CCD16088-7B47-470D-9D6F-FB1ED1DB0D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72ACEE1C-ACF2-462D-AF63-63C985DB74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B745E9C2-3A2A-4871-8643-E389C15FD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43559846-5507-402F-A7FB-9359B7291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60124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44A443D4-F94E-4B2F-9ACD-BE522CAB4D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0C10A2F5-D15A-419B-AAE9-ACAD169CC6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8D9EC966-726A-4999-84D8-A46390F4707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9477B358-0388-4072-90F4-EC0F572147C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xmlns="" id="{5C9C64B1-0E08-4177-88E3-8420147D29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xmlns="" id="{198E024F-DB88-4B83-97CC-8E1450488E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xmlns="" id="{C2BECDCA-239C-4155-98DC-CE08485657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xmlns="" id="{7E6C4042-41BC-4554-B084-941B87FCCB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35231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894AE4C-C64F-427E-B0FA-C5B7CF329D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B26DFB95-24B6-4AD4-9742-AFFF1F69BC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ADE5F67E-B219-44B7-AEE8-F85406CAFE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D696E5AE-CC53-4FD2-8BC4-54E54DB5AC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7508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1BC86C80-B0B0-43E6-9781-5196104111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090B055F-6639-4198-838A-8CA2B6D464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22CD7B9D-EA96-491F-8D89-332B0A5FDC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065411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314A7FA3-7135-4100-8AA8-1F21C03F0B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15CB05B1-DB52-4A2D-90C5-805DF1DBD8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79FC0EDA-A261-4142-AF18-F753EA6C5D1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C68F6FFC-04DD-49A0-8308-1E5D474B9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7820FC2E-F89D-46A5-B842-FA044042B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EF370EAA-8F28-46E2-BE38-10A54657EC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53604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85A5D9F2-C348-4FCA-AE2C-C8324A0F52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948E7DBC-8057-4DFC-81D0-C2CB154CAD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D4A8191C-FF49-4263-9DBC-744B2B47E4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DC792418-CE27-481B-985E-180057B27C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67AB98BA-3B75-4C37-92F8-03ABA29223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6092AAFC-90A0-422C-AE7A-8C0E21A5AB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588176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48000"/>
            <a:lum/>
          </a:blip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03292507-1295-4621-BCAA-4573450084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1AC594CF-4579-4563-A515-83DC04E243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76A58910-70F6-4300-A891-B06384CABD1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272F33-0BDE-40ED-9A1A-252ADBC044D6}" type="datetimeFigureOut">
              <a:rPr lang="en-GB" smtClean="0"/>
              <a:t>11/10/2020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FBBA3F74-3516-468C-998C-293656DD6A7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AEED4923-86DE-4948-A893-5D9661FCAFE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68C179-FB22-4CFF-924D-97B8FB7CFE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93471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651745C1-642D-4078-B4EC-4680F828A4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xmlns="" id="{DD444836-0331-43A2-A5CA-2409F4E645E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9698279"/>
              </p:ext>
            </p:extLst>
          </p:nvPr>
        </p:nvGraphicFramePr>
        <p:xfrm>
          <a:off x="685800" y="3220895"/>
          <a:ext cx="10515600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05200">
                  <a:extLst>
                    <a:ext uri="{9D8B030D-6E8A-4147-A177-3AD203B41FA5}">
                      <a16:colId xmlns:a16="http://schemas.microsoft.com/office/drawing/2014/main" xmlns="" val="1908048494"/>
                    </a:ext>
                  </a:extLst>
                </a:gridCol>
                <a:gridCol w="3505200">
                  <a:extLst>
                    <a:ext uri="{9D8B030D-6E8A-4147-A177-3AD203B41FA5}">
                      <a16:colId xmlns:a16="http://schemas.microsoft.com/office/drawing/2014/main" xmlns="" val="3732029459"/>
                    </a:ext>
                  </a:extLst>
                </a:gridCol>
                <a:gridCol w="3505200">
                  <a:extLst>
                    <a:ext uri="{9D8B030D-6E8A-4147-A177-3AD203B41FA5}">
                      <a16:colId xmlns:a16="http://schemas.microsoft.com/office/drawing/2014/main" xmlns="" val="261221554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2000" dirty="0">
                          <a:solidFill>
                            <a:sysClr val="windowText" lastClr="000000"/>
                          </a:solidFill>
                        </a:rPr>
                        <a:t>Le </a:t>
                      </a:r>
                      <a:r>
                        <a:rPr lang="en-GB" sz="2000" dirty="0" err="1">
                          <a:solidFill>
                            <a:sysClr val="windowText" lastClr="000000"/>
                          </a:solidFill>
                        </a:rPr>
                        <a:t>présent</a:t>
                      </a:r>
                      <a:endParaRPr lang="en-GB" sz="2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000" dirty="0">
                          <a:solidFill>
                            <a:sysClr val="windowText" lastClr="000000"/>
                          </a:solidFill>
                        </a:rPr>
                        <a:t>Le passé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000" dirty="0">
                          <a:solidFill>
                            <a:sysClr val="windowText" lastClr="000000"/>
                          </a:solidFill>
                        </a:rPr>
                        <a:t>Le </a:t>
                      </a:r>
                      <a:r>
                        <a:rPr lang="en-GB" sz="2000" dirty="0" err="1">
                          <a:solidFill>
                            <a:sysClr val="windowText" lastClr="000000"/>
                          </a:solidFill>
                        </a:rPr>
                        <a:t>futur</a:t>
                      </a:r>
                      <a:endParaRPr lang="en-GB" sz="2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6956626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2000" dirty="0">
                        <a:solidFill>
                          <a:sysClr val="windowText" lastClr="000000"/>
                        </a:solidFill>
                      </a:endParaRPr>
                    </a:p>
                    <a:p>
                      <a:pPr algn="ctr"/>
                      <a:endParaRPr lang="en-GB" sz="2000" dirty="0">
                        <a:solidFill>
                          <a:sysClr val="windowText" lastClr="000000"/>
                        </a:solidFill>
                      </a:endParaRPr>
                    </a:p>
                    <a:p>
                      <a:pPr algn="ctr"/>
                      <a:endParaRPr lang="en-GB" sz="2000" dirty="0">
                        <a:solidFill>
                          <a:sysClr val="windowText" lastClr="000000"/>
                        </a:solidFill>
                      </a:endParaRPr>
                    </a:p>
                    <a:p>
                      <a:pPr algn="ctr"/>
                      <a:endParaRPr lang="en-GB" sz="2000" dirty="0">
                        <a:solidFill>
                          <a:sysClr val="windowText" lastClr="000000"/>
                        </a:solidFill>
                      </a:endParaRPr>
                    </a:p>
                    <a:p>
                      <a:pPr algn="ctr"/>
                      <a:endParaRPr lang="en-GB" sz="2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200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2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341216564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D1239A45-182B-4A62-B6B2-F2AA11ABF402}"/>
              </a:ext>
            </a:extLst>
          </p:cNvPr>
          <p:cNvSpPr txBox="1"/>
          <p:nvPr/>
        </p:nvSpPr>
        <p:spPr>
          <a:xfrm>
            <a:off x="1098550" y="5253335"/>
            <a:ext cx="99949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800" dirty="0" err="1"/>
              <a:t>tous</a:t>
            </a:r>
            <a:r>
              <a:rPr lang="en-GB" sz="2800" dirty="0"/>
              <a:t> les </a:t>
            </a:r>
            <a:r>
              <a:rPr lang="en-GB" sz="2800" dirty="0" err="1"/>
              <a:t>ans</a:t>
            </a:r>
            <a:r>
              <a:rPr lang="en-GB" sz="2800" dirty="0"/>
              <a:t>             </a:t>
            </a:r>
            <a:r>
              <a:rPr lang="en-GB" sz="2800" dirty="0" err="1"/>
              <a:t>hier</a:t>
            </a:r>
            <a:r>
              <a:rPr lang="en-GB" sz="2800" dirty="0"/>
              <a:t>          </a:t>
            </a:r>
            <a:r>
              <a:rPr lang="en-GB" sz="2800" dirty="0" err="1"/>
              <a:t>d’habitude</a:t>
            </a:r>
            <a:r>
              <a:rPr lang="en-GB" sz="2800" dirty="0"/>
              <a:t>         </a:t>
            </a:r>
            <a:r>
              <a:rPr lang="en-GB" sz="2800" dirty="0" err="1"/>
              <a:t>demain</a:t>
            </a:r>
            <a:r>
              <a:rPr lang="en-GB" sz="2800" dirty="0"/>
              <a:t>                  </a:t>
            </a:r>
            <a:r>
              <a:rPr lang="en-GB" sz="2800" dirty="0" err="1"/>
              <a:t>l’année</a:t>
            </a:r>
            <a:r>
              <a:rPr lang="en-GB" sz="2800" dirty="0"/>
              <a:t> </a:t>
            </a:r>
            <a:r>
              <a:rPr lang="en-GB" sz="2800" dirty="0" err="1"/>
              <a:t>dernière</a:t>
            </a:r>
            <a:r>
              <a:rPr lang="en-GB" sz="2800" dirty="0"/>
              <a:t>    </a:t>
            </a:r>
            <a:r>
              <a:rPr lang="en-GB" sz="2800" dirty="0" err="1"/>
              <a:t>l’année</a:t>
            </a:r>
            <a:r>
              <a:rPr lang="en-GB" sz="2800" dirty="0"/>
              <a:t> </a:t>
            </a:r>
            <a:r>
              <a:rPr lang="en-GB" sz="2800" dirty="0" err="1"/>
              <a:t>prochaine</a:t>
            </a:r>
            <a:endParaRPr lang="en-GB" sz="2800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88E1BAC9-B69C-4033-9D4B-A43B5577129D}"/>
              </a:ext>
            </a:extLst>
          </p:cNvPr>
          <p:cNvSpPr/>
          <p:nvPr/>
        </p:nvSpPr>
        <p:spPr>
          <a:xfrm>
            <a:off x="261257" y="160317"/>
            <a:ext cx="1056904" cy="1989117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xmlns="" id="{FC2418D8-BA36-47BA-943B-4FF3733C065B}"/>
              </a:ext>
            </a:extLst>
          </p:cNvPr>
          <p:cNvSpPr/>
          <p:nvPr/>
        </p:nvSpPr>
        <p:spPr>
          <a:xfrm>
            <a:off x="1484416" y="266700"/>
            <a:ext cx="2315688" cy="849581"/>
          </a:xfrm>
          <a:prstGeom prst="round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/>
              <a:t>Faites</a:t>
            </a:r>
            <a:r>
              <a:rPr lang="en-GB" dirty="0"/>
              <a:t> </a:t>
            </a:r>
            <a:r>
              <a:rPr lang="en-GB" dirty="0" err="1"/>
              <a:t>maintenant</a:t>
            </a:r>
            <a:r>
              <a:rPr lang="en-GB" dirty="0"/>
              <a:t>!</a:t>
            </a:r>
          </a:p>
          <a:p>
            <a:pPr algn="ctr"/>
            <a:r>
              <a:rPr lang="en-GB" dirty="0"/>
              <a:t>DO NOW!</a:t>
            </a:r>
          </a:p>
        </p:txBody>
      </p:sp>
      <p:sp>
        <p:nvSpPr>
          <p:cNvPr id="8" name="TextBox 2">
            <a:extLst>
              <a:ext uri="{FF2B5EF4-FFF2-40B4-BE49-F238E27FC236}">
                <a16:creationId xmlns:a16="http://schemas.microsoft.com/office/drawing/2014/main" xmlns="" id="{4C26DC4C-ADF7-4C64-9178-17FAE6139B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61455" y="1303888"/>
            <a:ext cx="5831929" cy="646986"/>
          </a:xfrm>
          <a:prstGeom prst="roundRect">
            <a:avLst>
              <a:gd name="adj" fmla="val 16667"/>
            </a:avLst>
          </a:prstGeom>
          <a:solidFill>
            <a:srgbClr val="66FFFF"/>
          </a:solidFill>
          <a:ln w="57150" algn="ctr">
            <a:solidFill>
              <a:schemeClr val="bg1"/>
            </a:solidFill>
            <a:round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GB" sz="3200" b="1" u="sng" dirty="0">
                <a:latin typeface="Century Gothic" panose="020B0502020202020204" pitchFamily="34" charset="0"/>
              </a:rPr>
              <a:t>On </a:t>
            </a:r>
            <a:r>
              <a:rPr lang="en-GB" sz="3200" b="1" u="sng" dirty="0" err="1">
                <a:latin typeface="Century Gothic" panose="020B0502020202020204" pitchFamily="34" charset="0"/>
              </a:rPr>
              <a:t>est</a:t>
            </a:r>
            <a:r>
              <a:rPr lang="en-GB" sz="3200" b="1" u="sng" dirty="0">
                <a:latin typeface="Century Gothic" panose="020B0502020202020204" pitchFamily="34" charset="0"/>
              </a:rPr>
              <a:t> </a:t>
            </a:r>
            <a:r>
              <a:rPr lang="en-GB" sz="3200" b="1" u="sng" dirty="0" err="1">
                <a:latin typeface="Century Gothic" panose="020B0502020202020204" pitchFamily="34" charset="0"/>
              </a:rPr>
              <a:t>allés</a:t>
            </a:r>
            <a:r>
              <a:rPr lang="en-GB" sz="3200" b="1" u="sng" dirty="0">
                <a:latin typeface="Century Gothic" panose="020B0502020202020204" pitchFamily="34" charset="0"/>
              </a:rPr>
              <a:t> au </a:t>
            </a:r>
            <a:r>
              <a:rPr lang="en-GB" sz="3200" b="1" u="sng" dirty="0" err="1">
                <a:latin typeface="Century Gothic" panose="020B0502020202020204" pitchFamily="34" charset="0"/>
              </a:rPr>
              <a:t>Carnaval</a:t>
            </a:r>
            <a:r>
              <a:rPr lang="en-GB" sz="3200" b="1" u="sng" dirty="0">
                <a:latin typeface="Century Gothic" panose="020B0502020202020204" pitchFamily="34" charset="0"/>
              </a:rPr>
              <a:t>!</a:t>
            </a:r>
            <a:endParaRPr lang="en-GB" sz="3200" b="1" u="sng" dirty="0">
              <a:solidFill>
                <a:srgbClr val="000000"/>
              </a:solidFill>
              <a:latin typeface="Century Gothic" panose="020B0502020202020204" pitchFamily="34" charset="0"/>
            </a:endParaRPr>
          </a:p>
        </p:txBody>
      </p:sp>
      <p:sp>
        <p:nvSpPr>
          <p:cNvPr id="9" name="Rectangle 2">
            <a:extLst>
              <a:ext uri="{FF2B5EF4-FFF2-40B4-BE49-F238E27FC236}">
                <a16:creationId xmlns:a16="http://schemas.microsoft.com/office/drawing/2014/main" xmlns="" id="{07A47A3A-81A0-4FB0-BFB6-A1FFE46F1D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35639" y="266700"/>
            <a:ext cx="4715692" cy="513274"/>
          </a:xfrm>
          <a:prstGeom prst="rect">
            <a:avLst/>
          </a:prstGeom>
          <a:solidFill>
            <a:srgbClr val="FF99CC"/>
          </a:solidFill>
          <a:ln>
            <a:noFill/>
          </a:ln>
          <a:extLst/>
        </p:spPr>
        <p:txBody>
          <a:bodyPr anchor="ctr"/>
          <a:lstStyle/>
          <a:p>
            <a:pPr algn="ctr"/>
            <a:r>
              <a:rPr lang="en-GB" sz="2800" b="1" u="sng" dirty="0" err="1">
                <a:latin typeface="Century Gothic" panose="020B0502020202020204" pitchFamily="34" charset="0"/>
              </a:rPr>
              <a:t>mercredi</a:t>
            </a:r>
            <a:r>
              <a:rPr lang="en-GB" sz="2800" b="1" u="sng" dirty="0">
                <a:latin typeface="Century Gothic" panose="020B0502020202020204" pitchFamily="34" charset="0"/>
              </a:rPr>
              <a:t> 14 </a:t>
            </a:r>
            <a:r>
              <a:rPr lang="en-GB" sz="2800" b="1" u="sng" dirty="0" err="1">
                <a:latin typeface="Century Gothic" panose="020B0502020202020204" pitchFamily="34" charset="0"/>
              </a:rPr>
              <a:t>octobre</a:t>
            </a:r>
            <a:endParaRPr lang="en-GB" sz="2800" b="1" u="sng" dirty="0">
              <a:latin typeface="Century Gothic" panose="020B0502020202020204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008094" y="2393576"/>
            <a:ext cx="779033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800" b="1" dirty="0" smtClean="0"/>
              <a:t>Put the vocabulary in to the correct column. </a:t>
            </a:r>
            <a:endParaRPr lang="en-GB" sz="2800" b="1" dirty="0"/>
          </a:p>
        </p:txBody>
      </p:sp>
    </p:spTree>
    <p:extLst>
      <p:ext uri="{BB962C8B-B14F-4D97-AF65-F5344CB8AC3E}">
        <p14:creationId xmlns:p14="http://schemas.microsoft.com/office/powerpoint/2010/main" val="2133558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Box 1"/>
          <p:cNvSpPr>
            <a:spLocks noChangeArrowheads="1"/>
          </p:cNvSpPr>
          <p:nvPr/>
        </p:nvSpPr>
        <p:spPr bwMode="auto">
          <a:xfrm>
            <a:off x="1991545" y="2474788"/>
            <a:ext cx="8459787" cy="1150953"/>
          </a:xfrm>
          <a:prstGeom prst="roundRect">
            <a:avLst>
              <a:gd name="adj" fmla="val 16667"/>
            </a:avLst>
          </a:prstGeom>
          <a:solidFill>
            <a:srgbClr val="FFC000"/>
          </a:solidFill>
          <a:ln w="57150" algn="ctr">
            <a:solidFill>
              <a:srgbClr val="98B954"/>
            </a:solidFill>
            <a:round/>
            <a:headEnd/>
            <a:tailEnd/>
          </a:ln>
          <a:effectLst>
            <a:outerShdw dist="20000" dir="5400000" rotWithShape="0">
              <a:srgbClr val="000000">
                <a:alpha val="37999"/>
              </a:srgbClr>
            </a:outerShdw>
          </a:effectLst>
        </p:spPr>
        <p:txBody>
          <a:bodyPr wrap="square">
            <a:spAutoFit/>
          </a:bodyPr>
          <a:lstStyle/>
          <a:p>
            <a:pPr algn="ctr"/>
            <a:r>
              <a:rPr lang="en-GB" sz="28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Learning Intent</a:t>
            </a:r>
          </a:p>
          <a:p>
            <a:pPr algn="ctr" eaLnBrk="0" hangingPunct="0">
              <a:spcBef>
                <a:spcPct val="20000"/>
              </a:spcBef>
            </a:pPr>
            <a:r>
              <a:rPr lang="en-GB" sz="2800" b="1" dirty="0">
                <a:latin typeface="Century Gothic" panose="020B0502020202020204" pitchFamily="34" charset="0"/>
              </a:rPr>
              <a:t>To recognise definite and indefinite articles.</a:t>
            </a:r>
          </a:p>
        </p:txBody>
      </p:sp>
      <p:sp>
        <p:nvSpPr>
          <p:cNvPr id="6147" name="TextBox 2"/>
          <p:cNvSpPr>
            <a:spLocks noChangeArrowheads="1"/>
          </p:cNvSpPr>
          <p:nvPr/>
        </p:nvSpPr>
        <p:spPr bwMode="auto">
          <a:xfrm>
            <a:off x="3161455" y="1303888"/>
            <a:ext cx="5831929" cy="646986"/>
          </a:xfrm>
          <a:prstGeom prst="roundRect">
            <a:avLst>
              <a:gd name="adj" fmla="val 16667"/>
            </a:avLst>
          </a:prstGeom>
          <a:solidFill>
            <a:srgbClr val="66FFFF"/>
          </a:solidFill>
          <a:ln w="57150" algn="ctr">
            <a:solidFill>
              <a:schemeClr val="bg1"/>
            </a:solidFill>
            <a:round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GB" sz="3200" b="1" u="sng" dirty="0">
                <a:latin typeface="Century Gothic" panose="020B0502020202020204" pitchFamily="34" charset="0"/>
              </a:rPr>
              <a:t>On </a:t>
            </a:r>
            <a:r>
              <a:rPr lang="en-GB" sz="3200" b="1" u="sng" dirty="0" err="1">
                <a:latin typeface="Century Gothic" panose="020B0502020202020204" pitchFamily="34" charset="0"/>
              </a:rPr>
              <a:t>est</a:t>
            </a:r>
            <a:r>
              <a:rPr lang="en-GB" sz="3200" b="1" u="sng" dirty="0">
                <a:latin typeface="Century Gothic" panose="020B0502020202020204" pitchFamily="34" charset="0"/>
              </a:rPr>
              <a:t> </a:t>
            </a:r>
            <a:r>
              <a:rPr lang="en-GB" sz="3200" b="1" u="sng" dirty="0" err="1">
                <a:latin typeface="Century Gothic" panose="020B0502020202020204" pitchFamily="34" charset="0"/>
              </a:rPr>
              <a:t>allés</a:t>
            </a:r>
            <a:r>
              <a:rPr lang="en-GB" sz="3200" b="1" u="sng" dirty="0">
                <a:latin typeface="Century Gothic" panose="020B0502020202020204" pitchFamily="34" charset="0"/>
              </a:rPr>
              <a:t> au </a:t>
            </a:r>
            <a:r>
              <a:rPr lang="en-GB" sz="3200" b="1" u="sng" dirty="0" err="1">
                <a:latin typeface="Century Gothic" panose="020B0502020202020204" pitchFamily="34" charset="0"/>
              </a:rPr>
              <a:t>Carnaval</a:t>
            </a:r>
            <a:r>
              <a:rPr lang="en-GB" sz="3200" b="1" u="sng" dirty="0">
                <a:latin typeface="Century Gothic" panose="020B0502020202020204" pitchFamily="34" charset="0"/>
              </a:rPr>
              <a:t>!</a:t>
            </a:r>
            <a:endParaRPr lang="en-GB" sz="3200" b="1" u="sng" dirty="0">
              <a:solidFill>
                <a:srgbClr val="000000"/>
              </a:solidFill>
              <a:latin typeface="Century Gothic" panose="020B0502020202020204" pitchFamily="34" charset="0"/>
            </a:endParaRPr>
          </a:p>
        </p:txBody>
      </p:sp>
      <p:sp>
        <p:nvSpPr>
          <p:cNvPr id="6148" name="Rectangle 2"/>
          <p:cNvSpPr>
            <a:spLocks noChangeArrowheads="1"/>
          </p:cNvSpPr>
          <p:nvPr/>
        </p:nvSpPr>
        <p:spPr bwMode="auto">
          <a:xfrm>
            <a:off x="5735639" y="266700"/>
            <a:ext cx="4715692" cy="513274"/>
          </a:xfrm>
          <a:prstGeom prst="rect">
            <a:avLst/>
          </a:prstGeom>
          <a:solidFill>
            <a:srgbClr val="FF99CC"/>
          </a:solidFill>
          <a:ln>
            <a:noFill/>
          </a:ln>
          <a:extLst/>
        </p:spPr>
        <p:txBody>
          <a:bodyPr anchor="ctr"/>
          <a:lstStyle/>
          <a:p>
            <a:pPr algn="ctr"/>
            <a:r>
              <a:rPr lang="en-GB" sz="2800" b="1" u="sng" dirty="0" err="1">
                <a:latin typeface="Century Gothic" panose="020B0502020202020204" pitchFamily="34" charset="0"/>
              </a:rPr>
              <a:t>mercredi</a:t>
            </a:r>
            <a:r>
              <a:rPr lang="en-GB" sz="2800" b="1" u="sng" dirty="0">
                <a:latin typeface="Century Gothic" panose="020B0502020202020204" pitchFamily="34" charset="0"/>
              </a:rPr>
              <a:t> 14 </a:t>
            </a:r>
            <a:r>
              <a:rPr lang="en-GB" sz="2800" b="1" u="sng" dirty="0" err="1">
                <a:latin typeface="Century Gothic" panose="020B0502020202020204" pitchFamily="34" charset="0"/>
              </a:rPr>
              <a:t>octobre</a:t>
            </a:r>
            <a:endParaRPr lang="en-GB" sz="2800" b="1" u="sng" dirty="0">
              <a:latin typeface="Century Gothic" panose="020B0502020202020204" pitchFamily="34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1032833" y="4473145"/>
            <a:ext cx="3384084" cy="2053909"/>
          </a:xfrm>
          <a:prstGeom prst="roundRect">
            <a:avLst/>
          </a:prstGeom>
          <a:solidFill>
            <a:srgbClr val="C09F72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2000" b="1" u="sng" dirty="0">
              <a:solidFill>
                <a:schemeClr val="tx1"/>
              </a:solidFill>
              <a:latin typeface="Century Gothic" panose="020B0502020202020204" pitchFamily="34" charset="0"/>
            </a:endParaRPr>
          </a:p>
          <a:p>
            <a:pPr algn="ctr"/>
            <a:r>
              <a:rPr lang="en-GB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 </a:t>
            </a:r>
          </a:p>
          <a:p>
            <a:pPr algn="ctr"/>
            <a:r>
              <a:rPr lang="en-GB" altLang="en-US" sz="2000" b="1" dirty="0">
                <a:solidFill>
                  <a:schemeClr val="tx1"/>
                </a:solidFill>
                <a:latin typeface="Century Gothic" panose="020B0502020202020204" pitchFamily="34" charset="0"/>
              </a:rPr>
              <a:t>Developing</a:t>
            </a: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: </a:t>
            </a:r>
            <a:r>
              <a:rPr lang="en-GB" altLang="en-US" sz="2000" b="1" dirty="0">
                <a:solidFill>
                  <a:srgbClr val="FF0000"/>
                </a:solidFill>
                <a:latin typeface="Century Gothic" panose="020B0502020202020204" pitchFamily="34" charset="0"/>
              </a:rPr>
              <a:t>know </a:t>
            </a: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the difference between a </a:t>
            </a:r>
            <a:r>
              <a:rPr lang="en-GB" altLang="en-US" sz="2000" dirty="0">
                <a:solidFill>
                  <a:srgbClr val="FF0000"/>
                </a:solidFill>
                <a:latin typeface="Century Gothic" panose="020B0502020202020204" pitchFamily="34" charset="0"/>
              </a:rPr>
              <a:t>definite and indefinite article </a:t>
            </a: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(step 1)</a:t>
            </a:r>
          </a:p>
          <a:p>
            <a:pPr algn="ctr"/>
            <a:endParaRPr lang="en-GB" altLang="en-US" sz="2000" dirty="0">
              <a:solidFill>
                <a:schemeClr val="tx1"/>
              </a:solidFill>
              <a:latin typeface="Century Gothic" panose="020B0502020202020204" pitchFamily="34" charset="0"/>
            </a:endParaRPr>
          </a:p>
          <a:p>
            <a:pPr algn="ctr"/>
            <a:endParaRPr lang="en-GB" altLang="en-US" sz="2000" dirty="0">
              <a:solidFill>
                <a:schemeClr val="tx1"/>
              </a:solidFill>
              <a:latin typeface="Century Gothic" panose="020B0502020202020204" pitchFamily="34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5312" y="4473145"/>
            <a:ext cx="3249751" cy="2053909"/>
          </a:xfrm>
          <a:prstGeom prst="roundRect">
            <a:avLst/>
          </a:prstGeom>
          <a:solidFill>
            <a:srgbClr val="C9C9C9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  <a:spcBef>
                <a:spcPct val="0"/>
              </a:spcBef>
              <a:buFontTx/>
              <a:buNone/>
            </a:pPr>
            <a:endParaRPr lang="en-GB" altLang="en-US" sz="1100" dirty="0">
              <a:solidFill>
                <a:schemeClr val="tx1"/>
              </a:solidFill>
              <a:latin typeface="Century Gothic" panose="020B0502020202020204" pitchFamily="34" charset="0"/>
            </a:endParaRPr>
          </a:p>
          <a:p>
            <a:pPr algn="ctr">
              <a:spcBef>
                <a:spcPct val="0"/>
              </a:spcBef>
            </a:pPr>
            <a:r>
              <a:rPr lang="en-GB" altLang="en-US" sz="2000" b="1" dirty="0">
                <a:solidFill>
                  <a:schemeClr val="tx1"/>
                </a:solidFill>
                <a:latin typeface="Century Gothic" panose="020B0502020202020204" pitchFamily="34" charset="0"/>
              </a:rPr>
              <a:t>Secure</a:t>
            </a: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: to </a:t>
            </a:r>
            <a:r>
              <a:rPr lang="en-GB" altLang="en-US" sz="2000" b="1" dirty="0">
                <a:solidFill>
                  <a:srgbClr val="FF0000"/>
                </a:solidFill>
                <a:latin typeface="Century Gothic" panose="020B0502020202020204" pitchFamily="34" charset="0"/>
              </a:rPr>
              <a:t>recognise</a:t>
            </a: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 a range of </a:t>
            </a:r>
            <a:r>
              <a:rPr lang="en-GB" altLang="en-US" sz="2000" dirty="0">
                <a:solidFill>
                  <a:srgbClr val="FF0000"/>
                </a:solidFill>
                <a:latin typeface="Century Gothic" panose="020B0502020202020204" pitchFamily="34" charset="0"/>
              </a:rPr>
              <a:t>singular and plural nouns </a:t>
            </a: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using the </a:t>
            </a:r>
            <a:r>
              <a:rPr lang="en-GB" altLang="en-US" sz="2000" dirty="0">
                <a:solidFill>
                  <a:srgbClr val="FF0000"/>
                </a:solidFill>
                <a:latin typeface="Century Gothic" panose="020B0502020202020204" pitchFamily="34" charset="0"/>
              </a:rPr>
              <a:t>indefinite article </a:t>
            </a:r>
          </a:p>
          <a:p>
            <a:pPr algn="ctr">
              <a:spcBef>
                <a:spcPct val="0"/>
              </a:spcBef>
            </a:pP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(step 1)</a:t>
            </a:r>
          </a:p>
          <a:p>
            <a:pPr algn="ctr">
              <a:spcBef>
                <a:spcPct val="0"/>
              </a:spcBef>
              <a:buFontTx/>
              <a:buNone/>
            </a:pPr>
            <a:endParaRPr lang="en-GB" altLang="en-US" sz="2000" dirty="0">
              <a:solidFill>
                <a:schemeClr val="tx1"/>
              </a:solidFill>
              <a:latin typeface="Century Gothic" panose="020B0502020202020204" pitchFamily="34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8283458" y="4473145"/>
            <a:ext cx="3422167" cy="2053909"/>
          </a:xfrm>
          <a:prstGeom prst="roundRect">
            <a:avLst/>
          </a:prstGeom>
          <a:solidFill>
            <a:srgbClr val="F0DB42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altLang="en-US" sz="1400" b="1" u="sng" dirty="0">
              <a:solidFill>
                <a:schemeClr val="tx1"/>
              </a:solidFill>
              <a:latin typeface="Century Gothic" panose="020B0502020202020204" pitchFamily="34" charset="0"/>
            </a:endParaRPr>
          </a:p>
          <a:p>
            <a:pPr algn="ctr">
              <a:spcBef>
                <a:spcPct val="0"/>
              </a:spcBef>
            </a:pPr>
            <a:r>
              <a:rPr lang="en-GB" altLang="en-US" sz="2000" b="1" dirty="0">
                <a:solidFill>
                  <a:schemeClr val="tx1"/>
                </a:solidFill>
                <a:latin typeface="Century Gothic" panose="020B0502020202020204" pitchFamily="34" charset="0"/>
              </a:rPr>
              <a:t>Excelling</a:t>
            </a: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: to correctly </a:t>
            </a:r>
            <a:r>
              <a:rPr lang="en-GB" altLang="en-US" sz="2000" b="1" dirty="0">
                <a:solidFill>
                  <a:srgbClr val="FF0000"/>
                </a:solidFill>
                <a:latin typeface="Century Gothic" panose="020B0502020202020204" pitchFamily="34" charset="0"/>
              </a:rPr>
              <a:t>identify</a:t>
            </a: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 </a:t>
            </a:r>
            <a:r>
              <a:rPr lang="en-GB" altLang="en-US" sz="2000" dirty="0">
                <a:solidFill>
                  <a:srgbClr val="FF0000"/>
                </a:solidFill>
                <a:latin typeface="Century Gothic" panose="020B0502020202020204" pitchFamily="34" charset="0"/>
              </a:rPr>
              <a:t>definite articles and indefinite articles </a:t>
            </a:r>
            <a:r>
              <a:rPr lang="en-GB" altLang="en-US" sz="2000" dirty="0">
                <a:solidFill>
                  <a:schemeClr val="tx1"/>
                </a:solidFill>
                <a:latin typeface="Century Gothic" panose="020B0502020202020204" pitchFamily="34" charset="0"/>
              </a:rPr>
              <a:t>in short sentences. (step 2)</a:t>
            </a:r>
          </a:p>
          <a:p>
            <a:pPr algn="ctr">
              <a:spcBef>
                <a:spcPct val="0"/>
              </a:spcBef>
              <a:buFontTx/>
              <a:buNone/>
            </a:pPr>
            <a:endParaRPr lang="en-GB" altLang="en-US" sz="2000" dirty="0">
              <a:solidFill>
                <a:schemeClr val="tx1"/>
              </a:solidFill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29281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90E8DD4-DDB4-4335-8D89-1308445C730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82575" y="388099"/>
            <a:ext cx="11436349" cy="828476"/>
          </a:xfrm>
        </p:spPr>
        <p:txBody>
          <a:bodyPr>
            <a:noAutofit/>
          </a:bodyPr>
          <a:lstStyle/>
          <a:p>
            <a:r>
              <a:rPr lang="en-GB" sz="3600" b="1" dirty="0"/>
              <a:t>Classify these in to 3 groups – what are the groups?</a:t>
            </a:r>
            <a:br>
              <a:rPr lang="en-GB" sz="3600" b="1" dirty="0"/>
            </a:br>
            <a:r>
              <a:rPr lang="en-GB" sz="3600" b="1" dirty="0"/>
              <a:t>Défi! How many can you translate?</a:t>
            </a:r>
          </a:p>
        </p:txBody>
      </p:sp>
      <p:sp>
        <p:nvSpPr>
          <p:cNvPr id="4" name="Explosion: 14 Points 3">
            <a:extLst>
              <a:ext uri="{FF2B5EF4-FFF2-40B4-BE49-F238E27FC236}">
                <a16:creationId xmlns:a16="http://schemas.microsoft.com/office/drawing/2014/main" xmlns="" id="{C40C7937-ABF7-49E7-9080-0323FE403097}"/>
              </a:ext>
            </a:extLst>
          </p:cNvPr>
          <p:cNvSpPr/>
          <p:nvPr/>
        </p:nvSpPr>
        <p:spPr>
          <a:xfrm>
            <a:off x="215902" y="5446705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J’ai pris</a:t>
            </a:r>
          </a:p>
        </p:txBody>
      </p:sp>
      <p:sp>
        <p:nvSpPr>
          <p:cNvPr id="5" name="Explosion: 14 Points 4">
            <a:extLst>
              <a:ext uri="{FF2B5EF4-FFF2-40B4-BE49-F238E27FC236}">
                <a16:creationId xmlns:a16="http://schemas.microsoft.com/office/drawing/2014/main" xmlns="" id="{BAA7D365-CE19-4EDB-A083-A490495245DE}"/>
              </a:ext>
            </a:extLst>
          </p:cNvPr>
          <p:cNvSpPr/>
          <p:nvPr/>
        </p:nvSpPr>
        <p:spPr>
          <a:xfrm>
            <a:off x="2705100" y="3946911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J’ai mangé</a:t>
            </a:r>
          </a:p>
        </p:txBody>
      </p:sp>
      <p:sp>
        <p:nvSpPr>
          <p:cNvPr id="6" name="Explosion: 14 Points 5">
            <a:extLst>
              <a:ext uri="{FF2B5EF4-FFF2-40B4-BE49-F238E27FC236}">
                <a16:creationId xmlns:a16="http://schemas.microsoft.com/office/drawing/2014/main" xmlns="" id="{6090CA49-A958-49A2-AF21-DA689A746281}"/>
              </a:ext>
            </a:extLst>
          </p:cNvPr>
          <p:cNvSpPr/>
          <p:nvPr/>
        </p:nvSpPr>
        <p:spPr>
          <a:xfrm>
            <a:off x="6727824" y="4341020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J’ai fait</a:t>
            </a:r>
          </a:p>
        </p:txBody>
      </p:sp>
      <p:sp>
        <p:nvSpPr>
          <p:cNvPr id="7" name="Explosion: 14 Points 6">
            <a:extLst>
              <a:ext uri="{FF2B5EF4-FFF2-40B4-BE49-F238E27FC236}">
                <a16:creationId xmlns:a16="http://schemas.microsoft.com/office/drawing/2014/main" xmlns="" id="{C4879C30-4A8E-4C17-ABCF-3D495F5B2C25}"/>
              </a:ext>
            </a:extLst>
          </p:cNvPr>
          <p:cNvSpPr/>
          <p:nvPr/>
        </p:nvSpPr>
        <p:spPr>
          <a:xfrm>
            <a:off x="1958970" y="1573569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J’ai regardé</a:t>
            </a:r>
          </a:p>
        </p:txBody>
      </p:sp>
      <p:sp>
        <p:nvSpPr>
          <p:cNvPr id="8" name="Explosion: 14 Points 7">
            <a:extLst>
              <a:ext uri="{FF2B5EF4-FFF2-40B4-BE49-F238E27FC236}">
                <a16:creationId xmlns:a16="http://schemas.microsoft.com/office/drawing/2014/main" xmlns="" id="{DCA2B242-6A77-4B92-8E82-03D7FC5757F7}"/>
              </a:ext>
            </a:extLst>
          </p:cNvPr>
          <p:cNvSpPr/>
          <p:nvPr/>
        </p:nvSpPr>
        <p:spPr>
          <a:xfrm>
            <a:off x="8484397" y="1521612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Je suis allé(e)</a:t>
            </a:r>
          </a:p>
        </p:txBody>
      </p:sp>
      <p:sp>
        <p:nvSpPr>
          <p:cNvPr id="9" name="Explosion: 14 Points 8">
            <a:extLst>
              <a:ext uri="{FF2B5EF4-FFF2-40B4-BE49-F238E27FC236}">
                <a16:creationId xmlns:a16="http://schemas.microsoft.com/office/drawing/2014/main" xmlns="" id="{5A32122B-D703-4CDC-B79A-7350B8364794}"/>
              </a:ext>
            </a:extLst>
          </p:cNvPr>
          <p:cNvSpPr/>
          <p:nvPr/>
        </p:nvSpPr>
        <p:spPr>
          <a:xfrm>
            <a:off x="9569449" y="5113736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J’ai dansé</a:t>
            </a:r>
          </a:p>
        </p:txBody>
      </p:sp>
      <p:sp>
        <p:nvSpPr>
          <p:cNvPr id="10" name="Explosion: 14 Points 9">
            <a:extLst>
              <a:ext uri="{FF2B5EF4-FFF2-40B4-BE49-F238E27FC236}">
                <a16:creationId xmlns:a16="http://schemas.microsoft.com/office/drawing/2014/main" xmlns="" id="{22CA834A-0F71-4B95-B452-2EB072D0C7FF}"/>
              </a:ext>
            </a:extLst>
          </p:cNvPr>
          <p:cNvSpPr/>
          <p:nvPr/>
        </p:nvSpPr>
        <p:spPr>
          <a:xfrm>
            <a:off x="1244600" y="3003547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J’ai porté</a:t>
            </a:r>
          </a:p>
        </p:txBody>
      </p:sp>
      <p:sp>
        <p:nvSpPr>
          <p:cNvPr id="11" name="Explosion: 14 Points 10">
            <a:extLst>
              <a:ext uri="{FF2B5EF4-FFF2-40B4-BE49-F238E27FC236}">
                <a16:creationId xmlns:a16="http://schemas.microsoft.com/office/drawing/2014/main" xmlns="" id="{3971271A-C58D-4F23-B3CA-9D884F3DDD54}"/>
              </a:ext>
            </a:extLst>
          </p:cNvPr>
          <p:cNvSpPr/>
          <p:nvPr/>
        </p:nvSpPr>
        <p:spPr>
          <a:xfrm>
            <a:off x="9588499" y="3776263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Je porte</a:t>
            </a:r>
          </a:p>
        </p:txBody>
      </p:sp>
      <p:sp>
        <p:nvSpPr>
          <p:cNvPr id="12" name="Explosion: 14 Points 11">
            <a:extLst>
              <a:ext uri="{FF2B5EF4-FFF2-40B4-BE49-F238E27FC236}">
                <a16:creationId xmlns:a16="http://schemas.microsoft.com/office/drawing/2014/main" xmlns="" id="{16980251-3FB7-4C33-AC18-AC93A556DE63}"/>
              </a:ext>
            </a:extLst>
          </p:cNvPr>
          <p:cNvSpPr/>
          <p:nvPr/>
        </p:nvSpPr>
        <p:spPr>
          <a:xfrm>
            <a:off x="4603750" y="5451487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Je fais</a:t>
            </a:r>
          </a:p>
        </p:txBody>
      </p:sp>
      <p:sp>
        <p:nvSpPr>
          <p:cNvPr id="13" name="Explosion: 14 Points 12">
            <a:extLst>
              <a:ext uri="{FF2B5EF4-FFF2-40B4-BE49-F238E27FC236}">
                <a16:creationId xmlns:a16="http://schemas.microsoft.com/office/drawing/2014/main" xmlns="" id="{92F3EFDC-EB3D-4AEA-8D0E-C0225FA1162D}"/>
              </a:ext>
            </a:extLst>
          </p:cNvPr>
          <p:cNvSpPr/>
          <p:nvPr/>
        </p:nvSpPr>
        <p:spPr>
          <a:xfrm>
            <a:off x="5950748" y="1114417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Je mange</a:t>
            </a:r>
          </a:p>
        </p:txBody>
      </p:sp>
      <p:sp>
        <p:nvSpPr>
          <p:cNvPr id="14" name="Explosion: 14 Points 13">
            <a:extLst>
              <a:ext uri="{FF2B5EF4-FFF2-40B4-BE49-F238E27FC236}">
                <a16:creationId xmlns:a16="http://schemas.microsoft.com/office/drawing/2014/main" xmlns="" id="{89744D3D-C998-42EA-840C-8C9D3313F774}"/>
              </a:ext>
            </a:extLst>
          </p:cNvPr>
          <p:cNvSpPr/>
          <p:nvPr/>
        </p:nvSpPr>
        <p:spPr>
          <a:xfrm>
            <a:off x="3943348" y="1485273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Je regarde</a:t>
            </a:r>
          </a:p>
        </p:txBody>
      </p:sp>
      <p:sp>
        <p:nvSpPr>
          <p:cNvPr id="15" name="Explosion: 14 Points 14">
            <a:extLst>
              <a:ext uri="{FF2B5EF4-FFF2-40B4-BE49-F238E27FC236}">
                <a16:creationId xmlns:a16="http://schemas.microsoft.com/office/drawing/2014/main" xmlns="" id="{63A5E3B8-1287-40E9-B850-CFA6F958B8A7}"/>
              </a:ext>
            </a:extLst>
          </p:cNvPr>
          <p:cNvSpPr/>
          <p:nvPr/>
        </p:nvSpPr>
        <p:spPr>
          <a:xfrm>
            <a:off x="6943725" y="5489169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Je prends</a:t>
            </a:r>
          </a:p>
        </p:txBody>
      </p:sp>
      <p:sp>
        <p:nvSpPr>
          <p:cNvPr id="16" name="Explosion: 14 Points 15">
            <a:extLst>
              <a:ext uri="{FF2B5EF4-FFF2-40B4-BE49-F238E27FC236}">
                <a16:creationId xmlns:a16="http://schemas.microsoft.com/office/drawing/2014/main" xmlns="" id="{C57C3625-FEAB-4DC1-A96E-5D8AC5540FE0}"/>
              </a:ext>
            </a:extLst>
          </p:cNvPr>
          <p:cNvSpPr/>
          <p:nvPr/>
        </p:nvSpPr>
        <p:spPr>
          <a:xfrm>
            <a:off x="2566989" y="5198662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Je vais porter</a:t>
            </a:r>
          </a:p>
        </p:txBody>
      </p:sp>
      <p:sp>
        <p:nvSpPr>
          <p:cNvPr id="17" name="Explosion: 14 Points 16">
            <a:extLst>
              <a:ext uri="{FF2B5EF4-FFF2-40B4-BE49-F238E27FC236}">
                <a16:creationId xmlns:a16="http://schemas.microsoft.com/office/drawing/2014/main" xmlns="" id="{F3D7F445-DEC1-464F-90C5-2B222B5A9630}"/>
              </a:ext>
            </a:extLst>
          </p:cNvPr>
          <p:cNvSpPr/>
          <p:nvPr/>
        </p:nvSpPr>
        <p:spPr>
          <a:xfrm>
            <a:off x="4983161" y="3672283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Je vais prendre</a:t>
            </a:r>
          </a:p>
        </p:txBody>
      </p:sp>
      <p:sp>
        <p:nvSpPr>
          <p:cNvPr id="18" name="Explosion: 14 Points 17">
            <a:extLst>
              <a:ext uri="{FF2B5EF4-FFF2-40B4-BE49-F238E27FC236}">
                <a16:creationId xmlns:a16="http://schemas.microsoft.com/office/drawing/2014/main" xmlns="" id="{523F53D0-2256-4766-848D-A7586CE53174}"/>
              </a:ext>
            </a:extLst>
          </p:cNvPr>
          <p:cNvSpPr/>
          <p:nvPr/>
        </p:nvSpPr>
        <p:spPr>
          <a:xfrm>
            <a:off x="-183752" y="2369545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Je vais manger</a:t>
            </a:r>
          </a:p>
        </p:txBody>
      </p:sp>
      <p:sp>
        <p:nvSpPr>
          <p:cNvPr id="19" name="Explosion: 14 Points 18">
            <a:extLst>
              <a:ext uri="{FF2B5EF4-FFF2-40B4-BE49-F238E27FC236}">
                <a16:creationId xmlns:a16="http://schemas.microsoft.com/office/drawing/2014/main" xmlns="" id="{A816955C-6178-4DC8-8BEF-4D67DF087F0D}"/>
              </a:ext>
            </a:extLst>
          </p:cNvPr>
          <p:cNvSpPr/>
          <p:nvPr/>
        </p:nvSpPr>
        <p:spPr>
          <a:xfrm>
            <a:off x="9810750" y="2316163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Je vais regarder</a:t>
            </a:r>
          </a:p>
        </p:txBody>
      </p:sp>
      <p:sp>
        <p:nvSpPr>
          <p:cNvPr id="20" name="Explosion: 14 Points 19">
            <a:extLst>
              <a:ext uri="{FF2B5EF4-FFF2-40B4-BE49-F238E27FC236}">
                <a16:creationId xmlns:a16="http://schemas.microsoft.com/office/drawing/2014/main" xmlns="" id="{87BF88AA-4C41-46F0-B6E7-A0165A177C82}"/>
              </a:ext>
            </a:extLst>
          </p:cNvPr>
          <p:cNvSpPr/>
          <p:nvPr/>
        </p:nvSpPr>
        <p:spPr>
          <a:xfrm>
            <a:off x="6221409" y="2336205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Je vais</a:t>
            </a:r>
          </a:p>
        </p:txBody>
      </p:sp>
      <p:sp>
        <p:nvSpPr>
          <p:cNvPr id="21" name="Explosion: 14 Points 20">
            <a:extLst>
              <a:ext uri="{FF2B5EF4-FFF2-40B4-BE49-F238E27FC236}">
                <a16:creationId xmlns:a16="http://schemas.microsoft.com/office/drawing/2014/main" xmlns="" id="{B7525D23-ECBA-4F62-A610-09AD0195227C}"/>
              </a:ext>
            </a:extLst>
          </p:cNvPr>
          <p:cNvSpPr/>
          <p:nvPr/>
        </p:nvSpPr>
        <p:spPr>
          <a:xfrm>
            <a:off x="3498850" y="2667780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Je vais aller</a:t>
            </a:r>
          </a:p>
        </p:txBody>
      </p:sp>
      <p:sp>
        <p:nvSpPr>
          <p:cNvPr id="22" name="Explosion: 14 Points 21">
            <a:extLst>
              <a:ext uri="{FF2B5EF4-FFF2-40B4-BE49-F238E27FC236}">
                <a16:creationId xmlns:a16="http://schemas.microsoft.com/office/drawing/2014/main" xmlns="" id="{4C82C8C8-99A6-4013-B950-D589586313C3}"/>
              </a:ext>
            </a:extLst>
          </p:cNvPr>
          <p:cNvSpPr/>
          <p:nvPr/>
        </p:nvSpPr>
        <p:spPr>
          <a:xfrm>
            <a:off x="7747000" y="3120626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Je danse</a:t>
            </a:r>
          </a:p>
        </p:txBody>
      </p:sp>
      <p:sp>
        <p:nvSpPr>
          <p:cNvPr id="23" name="Explosion: 14 Points 22">
            <a:extLst>
              <a:ext uri="{FF2B5EF4-FFF2-40B4-BE49-F238E27FC236}">
                <a16:creationId xmlns:a16="http://schemas.microsoft.com/office/drawing/2014/main" xmlns="" id="{FD2C0E47-1088-4994-A1FA-0C031CB0162E}"/>
              </a:ext>
            </a:extLst>
          </p:cNvPr>
          <p:cNvSpPr/>
          <p:nvPr/>
        </p:nvSpPr>
        <p:spPr>
          <a:xfrm>
            <a:off x="14288" y="4130674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/>
              <a:t>Je vais danser</a:t>
            </a:r>
          </a:p>
        </p:txBody>
      </p:sp>
      <p:sp>
        <p:nvSpPr>
          <p:cNvPr id="24" name="Explosion: 14 Points 23">
            <a:extLst>
              <a:ext uri="{FF2B5EF4-FFF2-40B4-BE49-F238E27FC236}">
                <a16:creationId xmlns:a16="http://schemas.microsoft.com/office/drawing/2014/main" xmlns="" id="{5E17B753-9D38-4502-98FC-15C0D98BF5EA}"/>
              </a:ext>
            </a:extLst>
          </p:cNvPr>
          <p:cNvSpPr/>
          <p:nvPr/>
        </p:nvSpPr>
        <p:spPr>
          <a:xfrm>
            <a:off x="121044" y="1069369"/>
            <a:ext cx="2501900" cy="1337473"/>
          </a:xfrm>
          <a:prstGeom prst="irregularSeal2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b="1" dirty="0"/>
              <a:t>Je vais faire</a:t>
            </a:r>
          </a:p>
        </p:txBody>
      </p:sp>
    </p:spTree>
    <p:extLst>
      <p:ext uri="{BB962C8B-B14F-4D97-AF65-F5344CB8AC3E}">
        <p14:creationId xmlns:p14="http://schemas.microsoft.com/office/powerpoint/2010/main" val="25687123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A0D37929-3948-48EB-AF7B-919532E7CCD6}"/>
              </a:ext>
            </a:extLst>
          </p:cNvPr>
          <p:cNvSpPr/>
          <p:nvPr/>
        </p:nvSpPr>
        <p:spPr>
          <a:xfrm>
            <a:off x="482600" y="371753"/>
            <a:ext cx="8915400" cy="611449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Aft>
                <a:spcPts val="1000"/>
              </a:spcAft>
            </a:pPr>
            <a:r>
              <a:rPr lang="fr-FR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Je m’appelle Clara. J’habite à Nice, dans le sud de la France. _______________, en février, ici, c’est le carnaval. Il y a de grands défilés avec beaucoup de jolis chars, les «grosses têtes» et la célèbre Bataille de Fleurs. ___________ ça parce que c’est ___________.</a:t>
            </a:r>
            <a:endParaRPr lang="en-GB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1000"/>
              </a:spcAft>
            </a:pPr>
            <a:r>
              <a:rPr lang="fr-FR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fr-FR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fr-FR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___________, je ___________ le défilé avec ma famille et ___________, je prends des photos avec mon portable. Après, on va au restaurant. L’année ___________, on est allés à la crêperie pour ___________ des crêpes (mes parents ont aussi bu du cidre!) et le soir, nous ___________ regardé le feu d’artifice. C’était top!</a:t>
            </a:r>
            <a:endParaRPr lang="en-GB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1000"/>
              </a:spcAft>
            </a:pPr>
            <a:r>
              <a:rPr lang="fr-FR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fr-FR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fr-FR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Mais l’année ___________, je vais ___________ quelque chose de différent. Je vais ___________ au défilé pour la première fois. Le thème de notre char, c’est les films d’horreur, donc je vais ___________ un costume de vampire et je vais ___________ et danser avec mes copains sur le char! On va s’amuser!</a:t>
            </a:r>
            <a:endParaRPr lang="en-GB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pic>
        <p:nvPicPr>
          <p:cNvPr id="1028" name="Picture 4" descr="Clipart Listening Ear - Listen When Someone Is Talking , Transparent  Cartoon, Free Cliparts &amp; Silhouettes - NetClipart">
            <a:extLst>
              <a:ext uri="{FF2B5EF4-FFF2-40B4-BE49-F238E27FC236}">
                <a16:creationId xmlns:a16="http://schemas.microsoft.com/office/drawing/2014/main" xmlns="" id="{D6562DE9-6548-4591-BCFB-EE3F283B32F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187543" y="1231900"/>
            <a:ext cx="3004457" cy="1828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8342353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69C40249-2656-46FF-A36E-CC56026B70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GB" sz="5400" b="1" dirty="0">
                <a:solidFill>
                  <a:srgbClr val="FF0000"/>
                </a:solidFill>
              </a:rPr>
              <a:t>Les </a:t>
            </a:r>
            <a:r>
              <a:rPr lang="en-GB" sz="5400" b="1" dirty="0" err="1">
                <a:solidFill>
                  <a:srgbClr val="FF0000"/>
                </a:solidFill>
              </a:rPr>
              <a:t>réponses</a:t>
            </a:r>
            <a:r>
              <a:rPr lang="en-GB" sz="5400" b="1" dirty="0">
                <a:solidFill>
                  <a:srgbClr val="FF0000"/>
                </a:solidFill>
              </a:rPr>
              <a:t>.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59F1BD2D-BC49-4793-908D-EE92CF999E1C}"/>
              </a:ext>
            </a:extLst>
          </p:cNvPr>
          <p:cNvSpPr>
            <a:spLocks noGrp="1"/>
          </p:cNvSpPr>
          <p:nvPr>
            <p:ph idx="1"/>
          </p:nvPr>
        </p:nvSpPr>
        <p:spPr>
          <a:solidFill>
            <a:schemeClr val="accent1">
              <a:lumMod val="20000"/>
              <a:lumOff val="80000"/>
            </a:schemeClr>
          </a:solidFill>
        </p:spPr>
        <p:txBody>
          <a:bodyPr>
            <a:normAutofit fontScale="85000" lnSpcReduction="20000"/>
          </a:bodyPr>
          <a:lstStyle/>
          <a:p>
            <a:r>
              <a:rPr lang="fr-FR" dirty="0"/>
              <a:t>Je m’appelle Clara. J’habite à Nice, dans le sud de la France. </a:t>
            </a:r>
            <a:r>
              <a:rPr lang="fr-FR" dirty="0">
                <a:highlight>
                  <a:srgbClr val="FFFF00"/>
                </a:highlight>
              </a:rPr>
              <a:t>Tous les ans</a:t>
            </a:r>
            <a:r>
              <a:rPr lang="fr-FR" dirty="0"/>
              <a:t>, en février, ici, c’est le carnaval. Il y a de grands défilés avec beaucoup de jolis chars, les «grosses têtes» et la célèbre Bataille de Fleurs. </a:t>
            </a:r>
            <a:r>
              <a:rPr lang="fr-FR" dirty="0">
                <a:highlight>
                  <a:srgbClr val="FFFF00"/>
                </a:highlight>
              </a:rPr>
              <a:t>J’adore</a:t>
            </a:r>
            <a:r>
              <a:rPr lang="fr-FR" dirty="0"/>
              <a:t> ça parce que c’est </a:t>
            </a:r>
            <a:r>
              <a:rPr lang="fr-FR" dirty="0">
                <a:highlight>
                  <a:srgbClr val="FFFF00"/>
                </a:highlight>
              </a:rPr>
              <a:t>marrant</a:t>
            </a:r>
            <a:r>
              <a:rPr lang="fr-FR" dirty="0"/>
              <a:t>.</a:t>
            </a:r>
            <a:endParaRPr lang="en-GB" dirty="0"/>
          </a:p>
          <a:p>
            <a:r>
              <a:rPr lang="fr-FR" dirty="0"/>
              <a:t/>
            </a:r>
            <a:br>
              <a:rPr lang="fr-FR" dirty="0"/>
            </a:br>
            <a:r>
              <a:rPr lang="fr-FR" dirty="0">
                <a:highlight>
                  <a:srgbClr val="FFFF00"/>
                </a:highlight>
              </a:rPr>
              <a:t>D’habitude</a:t>
            </a:r>
            <a:r>
              <a:rPr lang="fr-FR" dirty="0"/>
              <a:t>, je </a:t>
            </a:r>
            <a:r>
              <a:rPr lang="fr-FR" dirty="0">
                <a:highlight>
                  <a:srgbClr val="FFFF00"/>
                </a:highlight>
              </a:rPr>
              <a:t>regarde</a:t>
            </a:r>
            <a:r>
              <a:rPr lang="fr-FR" dirty="0"/>
              <a:t> le défilé avec ma famille et </a:t>
            </a:r>
            <a:r>
              <a:rPr lang="fr-FR" dirty="0">
                <a:highlight>
                  <a:srgbClr val="FFFF00"/>
                </a:highlight>
              </a:rPr>
              <a:t>quelquefois</a:t>
            </a:r>
            <a:r>
              <a:rPr lang="fr-FR" dirty="0"/>
              <a:t>, je prends des photos avec mon portable. Après, on va au restaurant. L’année </a:t>
            </a:r>
            <a:r>
              <a:rPr lang="fr-FR" dirty="0">
                <a:highlight>
                  <a:srgbClr val="FFFF00"/>
                </a:highlight>
              </a:rPr>
              <a:t>dernière</a:t>
            </a:r>
            <a:r>
              <a:rPr lang="fr-FR" dirty="0"/>
              <a:t>, on est allés à la crêperie pour </a:t>
            </a:r>
            <a:r>
              <a:rPr lang="fr-FR" dirty="0">
                <a:highlight>
                  <a:srgbClr val="FFFF00"/>
                </a:highlight>
              </a:rPr>
              <a:t>manger</a:t>
            </a:r>
            <a:r>
              <a:rPr lang="fr-FR" dirty="0"/>
              <a:t> des crêpes (mes parents ont aussi bu du cidre!) et le soir, nous </a:t>
            </a:r>
            <a:r>
              <a:rPr lang="fr-FR" dirty="0">
                <a:highlight>
                  <a:srgbClr val="FFFF00"/>
                </a:highlight>
              </a:rPr>
              <a:t>avons</a:t>
            </a:r>
            <a:r>
              <a:rPr lang="fr-FR" dirty="0"/>
              <a:t> regardé le feu d’artifice. C’était top!</a:t>
            </a:r>
            <a:endParaRPr lang="en-GB" dirty="0"/>
          </a:p>
          <a:p>
            <a:r>
              <a:rPr lang="fr-FR" dirty="0"/>
              <a:t/>
            </a:r>
            <a:br>
              <a:rPr lang="fr-FR" dirty="0"/>
            </a:br>
            <a:r>
              <a:rPr lang="fr-FR" dirty="0"/>
              <a:t>Mais l’année </a:t>
            </a:r>
            <a:r>
              <a:rPr lang="fr-FR" dirty="0">
                <a:highlight>
                  <a:srgbClr val="FFFF00"/>
                </a:highlight>
              </a:rPr>
              <a:t>prochaine</a:t>
            </a:r>
            <a:r>
              <a:rPr lang="fr-FR" dirty="0"/>
              <a:t>, je vais </a:t>
            </a:r>
            <a:r>
              <a:rPr lang="fr-FR" dirty="0">
                <a:highlight>
                  <a:srgbClr val="FFFF00"/>
                </a:highlight>
              </a:rPr>
              <a:t>faire</a:t>
            </a:r>
            <a:r>
              <a:rPr lang="fr-FR" dirty="0"/>
              <a:t> quelque chose de différent. Je vais </a:t>
            </a:r>
            <a:r>
              <a:rPr lang="fr-FR" dirty="0">
                <a:highlight>
                  <a:srgbClr val="FFFF00"/>
                </a:highlight>
              </a:rPr>
              <a:t>participer</a:t>
            </a:r>
            <a:r>
              <a:rPr lang="fr-FR" dirty="0"/>
              <a:t> au défilé pour la première fois. Le thème de notre char, c’est les films d’horreur, donc je vais </a:t>
            </a:r>
            <a:r>
              <a:rPr lang="fr-FR" dirty="0">
                <a:highlight>
                  <a:srgbClr val="FFFF00"/>
                </a:highlight>
              </a:rPr>
              <a:t>porter</a:t>
            </a:r>
            <a:r>
              <a:rPr lang="fr-FR" dirty="0"/>
              <a:t> un costume de vampire et je vais </a:t>
            </a:r>
            <a:r>
              <a:rPr lang="fr-FR" dirty="0">
                <a:highlight>
                  <a:srgbClr val="FFFF00"/>
                </a:highlight>
              </a:rPr>
              <a:t>chanter</a:t>
            </a:r>
            <a:r>
              <a:rPr lang="fr-FR" dirty="0"/>
              <a:t> et danser avec mes copains sur le char! On va s’amuser!</a:t>
            </a: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985659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70138E9-9C5C-4662-AADF-21F25BEBAC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GB" b="1" dirty="0" err="1"/>
              <a:t>Corrigez</a:t>
            </a:r>
            <a:r>
              <a:rPr lang="en-GB" b="1" dirty="0"/>
              <a:t>. (Each sentence has an error, find and correct it.)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1EDB7F0F-020C-4755-8242-6012B6F4D5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141537"/>
            <a:ext cx="10515600" cy="4351338"/>
          </a:xfrm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marL="514350" indent="-514350">
              <a:buAutoNum type="arabicPeriod"/>
            </a:pPr>
            <a:r>
              <a:rPr lang="en-GB" dirty="0" err="1"/>
              <a:t>D’habitude</a:t>
            </a:r>
            <a:r>
              <a:rPr lang="en-GB" dirty="0"/>
              <a:t> je </a:t>
            </a:r>
            <a:r>
              <a:rPr lang="en-GB" dirty="0" err="1"/>
              <a:t>suis</a:t>
            </a:r>
            <a:r>
              <a:rPr lang="en-GB" dirty="0"/>
              <a:t> </a:t>
            </a:r>
            <a:r>
              <a:rPr lang="en-GB" dirty="0" err="1"/>
              <a:t>allé</a:t>
            </a:r>
            <a:r>
              <a:rPr lang="en-GB" dirty="0"/>
              <a:t> au </a:t>
            </a:r>
            <a:r>
              <a:rPr lang="en-GB" dirty="0" err="1"/>
              <a:t>Carnaval</a:t>
            </a:r>
            <a:r>
              <a:rPr lang="en-GB" dirty="0"/>
              <a:t>. </a:t>
            </a:r>
          </a:p>
          <a:p>
            <a:pPr marL="514350" indent="-514350">
              <a:buAutoNum type="arabicPeriod"/>
            </a:pPr>
            <a:r>
              <a:rPr lang="en-GB" dirty="0" err="1"/>
              <a:t>L’année</a:t>
            </a:r>
            <a:r>
              <a:rPr lang="en-GB" dirty="0"/>
              <a:t> </a:t>
            </a:r>
            <a:r>
              <a:rPr lang="en-GB" dirty="0" err="1"/>
              <a:t>prochaine</a:t>
            </a:r>
            <a:r>
              <a:rPr lang="en-GB" dirty="0"/>
              <a:t> je </a:t>
            </a:r>
            <a:r>
              <a:rPr lang="en-GB" dirty="0" err="1"/>
              <a:t>porte</a:t>
            </a:r>
            <a:r>
              <a:rPr lang="en-GB" dirty="0"/>
              <a:t> un costume.</a:t>
            </a:r>
          </a:p>
          <a:p>
            <a:pPr marL="514350" indent="-514350">
              <a:buAutoNum type="arabicPeriod"/>
            </a:pPr>
            <a:r>
              <a:rPr lang="en-GB" dirty="0" err="1"/>
              <a:t>Hier</a:t>
            </a:r>
            <a:r>
              <a:rPr lang="en-GB" dirty="0"/>
              <a:t> je vais </a:t>
            </a:r>
            <a:r>
              <a:rPr lang="en-GB" dirty="0" err="1"/>
              <a:t>participer</a:t>
            </a:r>
            <a:r>
              <a:rPr lang="en-GB" dirty="0"/>
              <a:t> au </a:t>
            </a:r>
            <a:r>
              <a:rPr lang="en-GB" dirty="0" err="1"/>
              <a:t>défilé</a:t>
            </a:r>
            <a:r>
              <a:rPr lang="en-GB" dirty="0"/>
              <a:t>.</a:t>
            </a:r>
          </a:p>
          <a:p>
            <a:pPr marL="514350" indent="-514350">
              <a:buAutoNum type="arabicPeriod"/>
            </a:pPr>
            <a:r>
              <a:rPr lang="en-GB" dirty="0" err="1"/>
              <a:t>Tous</a:t>
            </a:r>
            <a:r>
              <a:rPr lang="en-GB" dirty="0"/>
              <a:t> les </a:t>
            </a:r>
            <a:r>
              <a:rPr lang="en-GB" dirty="0" err="1"/>
              <a:t>ans</a:t>
            </a:r>
            <a:r>
              <a:rPr lang="en-GB" dirty="0"/>
              <a:t> </a:t>
            </a:r>
            <a:r>
              <a:rPr lang="en-GB" dirty="0" err="1"/>
              <a:t>j’ai</a:t>
            </a:r>
            <a:r>
              <a:rPr lang="en-GB" dirty="0"/>
              <a:t> </a:t>
            </a:r>
            <a:r>
              <a:rPr lang="en-GB" dirty="0" err="1"/>
              <a:t>dansé</a:t>
            </a:r>
            <a:r>
              <a:rPr lang="en-GB" dirty="0"/>
              <a:t> sur le char. </a:t>
            </a:r>
          </a:p>
          <a:p>
            <a:pPr marL="514350" indent="-514350">
              <a:buAutoNum type="arabicPeriod"/>
            </a:pPr>
            <a:r>
              <a:rPr lang="en-GB" dirty="0" err="1"/>
              <a:t>Demain</a:t>
            </a:r>
            <a:r>
              <a:rPr lang="en-GB" dirty="0"/>
              <a:t> </a:t>
            </a:r>
            <a:r>
              <a:rPr lang="en-GB" dirty="0" err="1"/>
              <a:t>j’ai</a:t>
            </a:r>
            <a:r>
              <a:rPr lang="en-GB" dirty="0"/>
              <a:t> regardé le </a:t>
            </a:r>
            <a:r>
              <a:rPr lang="en-GB" dirty="0" err="1"/>
              <a:t>défilé</a:t>
            </a:r>
            <a:r>
              <a:rPr lang="en-GB" dirty="0"/>
              <a:t> avec ma </a:t>
            </a:r>
            <a:r>
              <a:rPr lang="en-GB" dirty="0" err="1"/>
              <a:t>famille</a:t>
            </a:r>
            <a:r>
              <a:rPr lang="en-GB" dirty="0"/>
              <a:t>.</a:t>
            </a:r>
          </a:p>
          <a:p>
            <a:pPr marL="514350" indent="-514350">
              <a:buAutoNum type="arabicPeriod"/>
            </a:pPr>
            <a:endParaRPr lang="en-GB" dirty="0"/>
          </a:p>
          <a:p>
            <a:pPr marL="0" indent="0">
              <a:buNone/>
            </a:pPr>
            <a:r>
              <a:rPr lang="en-GB" dirty="0"/>
              <a:t>Now write 3 examples of your own using past, present and future tense with time frames. </a:t>
            </a:r>
          </a:p>
        </p:txBody>
      </p:sp>
    </p:spTree>
    <p:extLst>
      <p:ext uri="{BB962C8B-B14F-4D97-AF65-F5344CB8AC3E}">
        <p14:creationId xmlns:p14="http://schemas.microsoft.com/office/powerpoint/2010/main" val="10629152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DABA112E-D917-40F8-9047-6FD6C04BF1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35CC0736-6664-4FB0-85E0-21E61C0A86F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0861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Owner xmlns="1d24635c-9b6a-4be4-85eb-13301a09637f">
      <UserInfo>
        <DisplayName/>
        <AccountId xsi:nil="true"/>
        <AccountType/>
      </UserInfo>
    </Owner>
    <FolderType xmlns="1d24635c-9b6a-4be4-85eb-13301a09637f" xsi:nil="true"/>
    <Student_Groups xmlns="1d24635c-9b6a-4be4-85eb-13301a09637f">
      <UserInfo>
        <DisplayName/>
        <AccountId xsi:nil="true"/>
        <AccountType/>
      </UserInfo>
    </Student_Groups>
    <AppVersion xmlns="1d24635c-9b6a-4be4-85eb-13301a09637f" xsi:nil="true"/>
    <Invited_Teachers xmlns="1d24635c-9b6a-4be4-85eb-13301a09637f" xsi:nil="true"/>
    <Invited_Students xmlns="1d24635c-9b6a-4be4-85eb-13301a09637f" xsi:nil="true"/>
    <Students xmlns="1d24635c-9b6a-4be4-85eb-13301a09637f">
      <UserInfo>
        <DisplayName/>
        <AccountId xsi:nil="true"/>
        <AccountType/>
      </UserInfo>
    </Students>
    <Self_Registration_Enabled xmlns="1d24635c-9b6a-4be4-85eb-13301a09637f" xsi:nil="true"/>
    <NotebookType xmlns="1d24635c-9b6a-4be4-85eb-13301a09637f" xsi:nil="true"/>
    <Teachers xmlns="1d24635c-9b6a-4be4-85eb-13301a09637f">
      <UserInfo>
        <DisplayName/>
        <AccountId xsi:nil="true"/>
        <AccountType/>
      </UserInfo>
    </Teachers>
    <DefaultSectionNames xmlns="1d24635c-9b6a-4be4-85eb-13301a09637f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B53A53A6AC0834CB7AE106B51E83CC1" ma:contentTypeVersion="24" ma:contentTypeDescription="Create a new document." ma:contentTypeScope="" ma:versionID="2571d1085e7b651e8ab5fd8ad13ca714">
  <xsd:schema xmlns:xsd="http://www.w3.org/2001/XMLSchema" xmlns:xs="http://www.w3.org/2001/XMLSchema" xmlns:p="http://schemas.microsoft.com/office/2006/metadata/properties" xmlns:ns3="1d24635c-9b6a-4be4-85eb-13301a09637f" xmlns:ns4="e8eb7d5e-0f43-4d7c-9ede-4a25dc3993c6" targetNamespace="http://schemas.microsoft.com/office/2006/metadata/properties" ma:root="true" ma:fieldsID="87c94685d84de31a7c40202dbfa3a977" ns3:_="" ns4:_="">
    <xsd:import namespace="1d24635c-9b6a-4be4-85eb-13301a09637f"/>
    <xsd:import namespace="e8eb7d5e-0f43-4d7c-9ede-4a25dc3993c6"/>
    <xsd:element name="properties">
      <xsd:complexType>
        <xsd:sequence>
          <xsd:element name="documentManagement">
            <xsd:complexType>
              <xsd:all>
                <xsd:element ref="ns3:NotebookType" minOccurs="0"/>
                <xsd:element ref="ns3:FolderType" minOccurs="0"/>
                <xsd:element ref="ns3:Owner" minOccurs="0"/>
                <xsd:element ref="ns3:DefaultSectionNames" minOccurs="0"/>
                <xsd:element ref="ns3:AppVersion" minOccurs="0"/>
                <xsd:element ref="ns3:Teachers" minOccurs="0"/>
                <xsd:element ref="ns3:Students" minOccurs="0"/>
                <xsd:element ref="ns3:Student_Groups" minOccurs="0"/>
                <xsd:element ref="ns3:Invited_Teachers" minOccurs="0"/>
                <xsd:element ref="ns3:Invited_Students" minOccurs="0"/>
                <xsd:element ref="ns3:Self_Registration_Enabled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Location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d24635c-9b6a-4be4-85eb-13301a09637f" elementFormDefault="qualified">
    <xsd:import namespace="http://schemas.microsoft.com/office/2006/documentManagement/types"/>
    <xsd:import namespace="http://schemas.microsoft.com/office/infopath/2007/PartnerControls"/>
    <xsd:element name="NotebookType" ma:index="8" nillable="true" ma:displayName="Notebook Type" ma:indexed="true" ma:internalName="NotebookType">
      <xsd:simpleType>
        <xsd:restriction base="dms:Text"/>
      </xsd:simpleType>
    </xsd:element>
    <xsd:element name="FolderType" ma:index="9" nillable="true" ma:displayName="Folder Type" ma:internalName="FolderType">
      <xsd:simpleType>
        <xsd:restriction base="dms:Text"/>
      </xsd:simpleType>
    </xsd:element>
    <xsd:element name="Owner" ma:index="10" nillable="true" ma:displayName="Owner" ma:internalName="Owner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DefaultSectionNames" ma:index="11" nillable="true" ma:displayName="Default Section Names" ma:internalName="DefaultSectionNames">
      <xsd:simpleType>
        <xsd:restriction base="dms:Note">
          <xsd:maxLength value="255"/>
        </xsd:restriction>
      </xsd:simpleType>
    </xsd:element>
    <xsd:element name="AppVersion" ma:index="12" nillable="true" ma:displayName="App Version" ma:internalName="AppVersion">
      <xsd:simpleType>
        <xsd:restriction base="dms:Text"/>
      </xsd:simpleType>
    </xsd:element>
    <xsd:element name="Teachers" ma:index="13" nillable="true" ma:displayName="Teachers" ma:internalName="Teacher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s" ma:index="14" nillable="true" ma:displayName="Students" ma:internalName="Student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_Groups" ma:index="15" nillable="true" ma:displayName="Student Groups" ma:internalName="Student_Group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Invited_Teachers" ma:index="16" nillable="true" ma:displayName="Invited Teachers" ma:internalName="Invited_Teachers">
      <xsd:simpleType>
        <xsd:restriction base="dms:Note">
          <xsd:maxLength value="255"/>
        </xsd:restriction>
      </xsd:simpleType>
    </xsd:element>
    <xsd:element name="Invited_Students" ma:index="17" nillable="true" ma:displayName="Invited Students" ma:internalName="Invited_Students">
      <xsd:simpleType>
        <xsd:restriction base="dms:Note">
          <xsd:maxLength value="255"/>
        </xsd:restriction>
      </xsd:simpleType>
    </xsd:element>
    <xsd:element name="Self_Registration_Enabled" ma:index="18" nillable="true" ma:displayName="Self_Registration_Enabled" ma:internalName="Self_Registration_Enabled">
      <xsd:simpleType>
        <xsd:restriction base="dms:Boolean"/>
      </xsd:simpleType>
    </xsd:element>
    <xsd:element name="MediaServiceMetadata" ma:index="19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20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21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22" nillable="true" ma:displayName="MediaServiceAutoTags" ma:internalName="MediaServiceAutoTags" ma:readOnly="true">
      <xsd:simpleType>
        <xsd:restriction base="dms:Text"/>
      </xsd:simpleType>
    </xsd:element>
    <xsd:element name="MediaServiceOCR" ma:index="23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4" nillable="true" ma:displayName="Location" ma:internalName="MediaServiceLocation" ma:readOnly="true">
      <xsd:simpleType>
        <xsd:restriction base="dms:Text"/>
      </xsd:simpleType>
    </xsd:element>
    <xsd:element name="MediaServiceGenerationTime" ma:index="2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2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2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8eb7d5e-0f43-4d7c-9ede-4a25dc3993c6" elementFormDefault="qualified">
    <xsd:import namespace="http://schemas.microsoft.com/office/2006/documentManagement/types"/>
    <xsd:import namespace="http://schemas.microsoft.com/office/infopath/2007/PartnerControls"/>
    <xsd:element name="SharedWithUsers" ma:index="29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30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31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B9058A5-04E5-4EFA-848B-3ED8B5DE732C}">
  <ds:schemaRefs>
    <ds:schemaRef ds:uri="http://schemas.microsoft.com/office/2006/documentManagement/types"/>
    <ds:schemaRef ds:uri="1d24635c-9b6a-4be4-85eb-13301a09637f"/>
    <ds:schemaRef ds:uri="http://purl.org/dc/terms/"/>
    <ds:schemaRef ds:uri="http://purl.org/dc/elements/1.1/"/>
    <ds:schemaRef ds:uri="http://purl.org/dc/dcmitype/"/>
    <ds:schemaRef ds:uri="http://www.w3.org/XML/1998/namespace"/>
    <ds:schemaRef ds:uri="http://schemas.openxmlformats.org/package/2006/metadata/core-properties"/>
    <ds:schemaRef ds:uri="http://schemas.microsoft.com/office/infopath/2007/PartnerControls"/>
    <ds:schemaRef ds:uri="e8eb7d5e-0f43-4d7c-9ede-4a25dc3993c6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EA77257F-CF41-4E39-AE81-5ED4D414FFD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6B36906-0D30-4A8A-A1FD-EFD6597E090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d24635c-9b6a-4be4-85eb-13301a09637f"/>
    <ds:schemaRef ds:uri="e8eb7d5e-0f43-4d7c-9ede-4a25dc3993c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384</Words>
  <Application>Microsoft Office PowerPoint</Application>
  <PresentationFormat>Widescreen</PresentationFormat>
  <Paragraphs>65</Paragraphs>
  <Slides>7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Calibri</vt:lpstr>
      <vt:lpstr>Calibri Light</vt:lpstr>
      <vt:lpstr>Century Gothic</vt:lpstr>
      <vt:lpstr>Times New Roman</vt:lpstr>
      <vt:lpstr>Office Theme</vt:lpstr>
      <vt:lpstr>PowerPoint Presentation</vt:lpstr>
      <vt:lpstr>PowerPoint Presentation</vt:lpstr>
      <vt:lpstr>Classify these in to 3 groups – what are the groups? Défi! How many can you translate?</vt:lpstr>
      <vt:lpstr>PowerPoint Presentation</vt:lpstr>
      <vt:lpstr>Les réponses. </vt:lpstr>
      <vt:lpstr>Corrigez. (Each sentence has an error, find and correct it.) 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SKITT, J (Stocksbridge High School Teacher)</dc:creator>
  <cp:lastModifiedBy>SKITT, J (Stocksbridge High School Teacher)</cp:lastModifiedBy>
  <cp:revision>6</cp:revision>
  <dcterms:created xsi:type="dcterms:W3CDTF">2020-10-09T10:33:48Z</dcterms:created>
  <dcterms:modified xsi:type="dcterms:W3CDTF">2020-10-11T16:21:50Z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0x0101000B53A53A6AC0834CB7AE106B51E83CC1</vt:lpwstr>
  </property>
</Properties>
</file>

<file path=docProps/thumbnail.jpeg>
</file>