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7" r:id="rId5"/>
    <p:sldId id="268" r:id="rId6"/>
    <p:sldId id="256" r:id="rId7"/>
    <p:sldId id="273" r:id="rId8"/>
    <p:sldId id="277" r:id="rId9"/>
    <p:sldId id="276" r:id="rId10"/>
    <p:sldId id="274" r:id="rId11"/>
    <p:sldId id="266" r:id="rId12"/>
    <p:sldId id="275" r:id="rId13"/>
    <p:sldId id="269" r:id="rId14"/>
    <p:sldId id="270" r:id="rId15"/>
    <p:sldId id="258" r:id="rId16"/>
    <p:sldId id="259" r:id="rId17"/>
    <p:sldId id="264" r:id="rId18"/>
    <p:sldId id="261" r:id="rId19"/>
    <p:sldId id="27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CCFFFF"/>
    <a:srgbClr val="CCFF66"/>
    <a:srgbClr val="C52B78"/>
    <a:srgbClr val="F787F7"/>
    <a:srgbClr val="45A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37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73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84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21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55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98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24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6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1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12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289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02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100304"/>
              </p:ext>
            </p:extLst>
          </p:nvPr>
        </p:nvGraphicFramePr>
        <p:xfrm>
          <a:off x="1976719" y="2220071"/>
          <a:ext cx="7875495" cy="4303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5165"/>
                <a:gridCol w="2625165"/>
                <a:gridCol w="2625165"/>
              </a:tblGrid>
              <a:tr h="1485333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1.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J’aime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le foot.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2.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J’adore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la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musique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,</a:t>
                      </a:r>
                      <a:r>
                        <a:rPr lang="en-GB" b="1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b="1" baseline="0" dirty="0" err="1" smtClean="0">
                          <a:solidFill>
                            <a:sysClr val="windowText" lastClr="000000"/>
                          </a:solidFill>
                        </a:rPr>
                        <a:t>c’est</a:t>
                      </a:r>
                      <a:r>
                        <a:rPr lang="en-GB" b="1" baseline="0" dirty="0" smtClean="0">
                          <a:solidFill>
                            <a:sysClr val="windowText" lastClr="000000"/>
                          </a:solidFill>
                        </a:rPr>
                        <a:t> relaxant.</a:t>
                      </a:r>
                      <a:endParaRPr lang="en-GB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87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3.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J’aime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aller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au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collège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332761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4. Je</a:t>
                      </a:r>
                      <a:r>
                        <a:rPr lang="en-GB" b="1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b="1" baseline="0" dirty="0" err="1" smtClean="0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b="1" baseline="0" dirty="0" smtClean="0">
                          <a:solidFill>
                            <a:sysClr val="windowText" lastClr="000000"/>
                          </a:solidFill>
                        </a:rPr>
                        <a:t> pas les frites.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5.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J’adore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faire du 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judo.</a:t>
                      </a:r>
                      <a:endParaRPr lang="en-GB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6.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Tous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les weekends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j’aime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aller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au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cinéma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87F7"/>
                    </a:solidFill>
                  </a:tcPr>
                </a:tc>
              </a:tr>
              <a:tr h="1485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7. Je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pas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aller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au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parc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avec</a:t>
                      </a:r>
                      <a:r>
                        <a:rPr lang="en-GB" b="1" baseline="0" dirty="0" smtClean="0">
                          <a:solidFill>
                            <a:sysClr val="windowText" lastClr="000000"/>
                          </a:solidFill>
                        </a:rPr>
                        <a:t> mon </a:t>
                      </a:r>
                      <a:r>
                        <a:rPr lang="en-GB" b="1" baseline="0" dirty="0" smtClean="0">
                          <a:solidFill>
                            <a:sysClr val="windowText" lastClr="000000"/>
                          </a:solidFill>
                        </a:rPr>
                        <a:t>frère</a:t>
                      </a:r>
                      <a:r>
                        <a:rPr lang="en-GB" b="1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endParaRPr lang="en-GB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87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8.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J’adore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lire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mais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je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 pas les </a:t>
                      </a: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magazines.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8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9. Je </a:t>
                      </a:r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déteste</a:t>
                      </a:r>
                      <a:r>
                        <a:rPr lang="en-GB" b="1" baseline="0" dirty="0" smtClean="0">
                          <a:solidFill>
                            <a:sysClr val="windowText" lastClr="000000"/>
                          </a:solidFill>
                        </a:rPr>
                        <a:t> les chats.</a:t>
                      </a:r>
                      <a:endParaRPr lang="en-GB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: Rounded Corners 3">
            <a:extLst>
              <a:ext uri="{FF2B5EF4-FFF2-40B4-BE49-F238E27FC236}">
                <a16:creationId xmlns:a16="http://schemas.microsoft.com/office/drawing/2014/main" xmlns="" id="{0F01A9BB-58BE-4419-B371-4128B9A1FDE0}"/>
              </a:ext>
            </a:extLst>
          </p:cNvPr>
          <p:cNvSpPr/>
          <p:nvPr/>
        </p:nvSpPr>
        <p:spPr>
          <a:xfrm>
            <a:off x="1636057" y="421341"/>
            <a:ext cx="4092389" cy="658906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smtClean="0"/>
              <a:t>Point de </a:t>
            </a:r>
            <a:r>
              <a:rPr lang="es-ES" sz="3600" b="1" u="sng" dirty="0" err="1" smtClean="0"/>
              <a:t>départ</a:t>
            </a:r>
            <a:r>
              <a:rPr lang="es-ES" sz="3600" b="1" u="sng" dirty="0" smtClean="0"/>
              <a:t>. </a:t>
            </a:r>
            <a:endParaRPr lang="es-ES" sz="3600" b="1" u="sng" dirty="0"/>
          </a:p>
        </p:txBody>
      </p:sp>
      <p:sp>
        <p:nvSpPr>
          <p:cNvPr id="7" name="Rectangle: Rounded Corners 4">
            <a:extLst>
              <a:ext uri="{FF2B5EF4-FFF2-40B4-BE49-F238E27FC236}">
                <a16:creationId xmlns:a16="http://schemas.microsoft.com/office/drawing/2014/main" xmlns="" id="{EDBA6908-62D4-4A52-8088-0AD8058C9C10}"/>
              </a:ext>
            </a:extLst>
          </p:cNvPr>
          <p:cNvSpPr/>
          <p:nvPr/>
        </p:nvSpPr>
        <p:spPr>
          <a:xfrm>
            <a:off x="6629400" y="430306"/>
            <a:ext cx="5271246" cy="658906"/>
          </a:xfrm>
          <a:prstGeom prst="roundRect">
            <a:avLst/>
          </a:prstGeom>
          <a:solidFill>
            <a:srgbClr val="F787F7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err="1" smtClean="0"/>
              <a:t>mercredi</a:t>
            </a:r>
            <a:r>
              <a:rPr lang="es-ES" sz="3600" b="1" u="sng" dirty="0" smtClean="0"/>
              <a:t> 18 </a:t>
            </a:r>
            <a:r>
              <a:rPr lang="es-ES" sz="3600" b="1" u="sng" dirty="0" err="1" smtClean="0"/>
              <a:t>novembre</a:t>
            </a:r>
            <a:endParaRPr lang="es-ES" sz="3600" b="1" u="sng" dirty="0"/>
          </a:p>
        </p:txBody>
      </p:sp>
      <p:sp>
        <p:nvSpPr>
          <p:cNvPr id="8" name="Rounded Rectangle 7"/>
          <p:cNvSpPr/>
          <p:nvPr/>
        </p:nvSpPr>
        <p:spPr>
          <a:xfrm>
            <a:off x="1981199" y="1223496"/>
            <a:ext cx="7799295" cy="934383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FAITES MAINTENANT!</a:t>
            </a:r>
          </a:p>
          <a:p>
            <a:pPr algn="ctr"/>
            <a:r>
              <a:rPr lang="en-GB" sz="2800" dirty="0" smtClean="0"/>
              <a:t>Sur les </a:t>
            </a:r>
            <a:r>
              <a:rPr lang="en-GB" sz="2800" dirty="0" err="1" smtClean="0"/>
              <a:t>ardoises</a:t>
            </a:r>
            <a:r>
              <a:rPr lang="en-GB" sz="2800" dirty="0" smtClean="0"/>
              <a:t>, </a:t>
            </a:r>
            <a:r>
              <a:rPr lang="en-GB" sz="2800" dirty="0" err="1" smtClean="0"/>
              <a:t>traduisez</a:t>
            </a:r>
            <a:r>
              <a:rPr lang="en-GB" sz="2800" dirty="0" smtClean="0"/>
              <a:t> 1-9 en </a:t>
            </a:r>
            <a:r>
              <a:rPr lang="en-GB" sz="2800" dirty="0" err="1" smtClean="0"/>
              <a:t>anglais</a:t>
            </a:r>
            <a:r>
              <a:rPr lang="en-GB" sz="2800" dirty="0" smtClean="0"/>
              <a:t>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3321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ectangle: Rounded Corners 3">
            <a:extLst>
              <a:ext uri="{FF2B5EF4-FFF2-40B4-BE49-F238E27FC236}">
                <a16:creationId xmlns:a16="http://schemas.microsoft.com/office/drawing/2014/main" xmlns="" id="{0F01A9BB-58BE-4419-B371-4128B9A1FDE0}"/>
              </a:ext>
            </a:extLst>
          </p:cNvPr>
          <p:cNvSpPr/>
          <p:nvPr/>
        </p:nvSpPr>
        <p:spPr>
          <a:xfrm>
            <a:off x="1636057" y="421341"/>
            <a:ext cx="4092389" cy="658906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smtClean="0"/>
              <a:t>Mes </a:t>
            </a:r>
            <a:r>
              <a:rPr lang="es-ES" sz="3600" b="1" u="sng" dirty="0" err="1" smtClean="0"/>
              <a:t>opinions</a:t>
            </a:r>
            <a:r>
              <a:rPr lang="es-ES" sz="3600" b="1" u="sng" dirty="0" smtClean="0"/>
              <a:t>. </a:t>
            </a:r>
            <a:endParaRPr lang="es-ES" sz="3600" b="1" u="sng" dirty="0"/>
          </a:p>
        </p:txBody>
      </p:sp>
      <p:sp>
        <p:nvSpPr>
          <p:cNvPr id="7" name="Rectangle: Rounded Corners 4">
            <a:extLst>
              <a:ext uri="{FF2B5EF4-FFF2-40B4-BE49-F238E27FC236}">
                <a16:creationId xmlns:a16="http://schemas.microsoft.com/office/drawing/2014/main" xmlns="" id="{EDBA6908-62D4-4A52-8088-0AD8058C9C10}"/>
              </a:ext>
            </a:extLst>
          </p:cNvPr>
          <p:cNvSpPr/>
          <p:nvPr/>
        </p:nvSpPr>
        <p:spPr>
          <a:xfrm>
            <a:off x="6629400" y="430306"/>
            <a:ext cx="5271246" cy="658906"/>
          </a:xfrm>
          <a:prstGeom prst="roundRect">
            <a:avLst/>
          </a:prstGeom>
          <a:solidFill>
            <a:srgbClr val="F787F7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err="1" smtClean="0"/>
              <a:t>mercredi</a:t>
            </a:r>
            <a:r>
              <a:rPr lang="es-ES" sz="3600" b="1" u="sng" dirty="0" smtClean="0"/>
              <a:t> 18 </a:t>
            </a:r>
            <a:r>
              <a:rPr lang="es-ES" sz="3600" b="1" u="sng" dirty="0" err="1" smtClean="0"/>
              <a:t>novembre</a:t>
            </a:r>
            <a:endParaRPr lang="es-ES" sz="3600" b="1" u="sng" dirty="0"/>
          </a:p>
        </p:txBody>
      </p:sp>
      <p:sp>
        <p:nvSpPr>
          <p:cNvPr id="8" name="Rounded Rectangle 7"/>
          <p:cNvSpPr/>
          <p:nvPr/>
        </p:nvSpPr>
        <p:spPr>
          <a:xfrm>
            <a:off x="1981199" y="1223496"/>
            <a:ext cx="7799295" cy="1528669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FAITES MAINTENANT!</a:t>
            </a:r>
          </a:p>
          <a:p>
            <a:pPr algn="ctr"/>
            <a:r>
              <a:rPr lang="en-GB" sz="2800" dirty="0" err="1" smtClean="0"/>
              <a:t>Traduisez</a:t>
            </a:r>
            <a:r>
              <a:rPr lang="en-GB" sz="2800" dirty="0" smtClean="0"/>
              <a:t> </a:t>
            </a:r>
            <a:r>
              <a:rPr lang="en-GB" sz="2800" dirty="0" smtClean="0"/>
              <a:t>1-6.  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824317" y="2886449"/>
            <a:ext cx="7440706" cy="3970318"/>
          </a:xfrm>
          <a:prstGeom prst="rect">
            <a:avLst/>
          </a:prstGeom>
          <a:solidFill>
            <a:srgbClr val="CCFF66"/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err="1" smtClean="0"/>
              <a:t>J’aime</a:t>
            </a:r>
            <a:r>
              <a:rPr lang="en-GB" sz="2800" dirty="0" smtClean="0"/>
              <a:t> le judo.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smtClean="0"/>
              <a:t>Je </a:t>
            </a:r>
            <a:r>
              <a:rPr lang="en-GB" sz="2800" dirty="0" err="1" smtClean="0"/>
              <a:t>n’aime</a:t>
            </a:r>
            <a:r>
              <a:rPr lang="en-GB" sz="2800" dirty="0" smtClean="0"/>
              <a:t> pas faire </a:t>
            </a:r>
            <a:r>
              <a:rPr lang="en-GB" sz="2800" dirty="0" smtClean="0"/>
              <a:t>du jogging.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err="1" smtClean="0"/>
              <a:t>J’aime</a:t>
            </a:r>
            <a:r>
              <a:rPr lang="en-GB" sz="2800" dirty="0" smtClean="0"/>
              <a:t> </a:t>
            </a:r>
            <a:r>
              <a:rPr lang="en-GB" sz="2800" dirty="0" smtClean="0"/>
              <a:t>faire de la </a:t>
            </a:r>
            <a:r>
              <a:rPr lang="en-GB" sz="2800" dirty="0" err="1" smtClean="0"/>
              <a:t>danse</a:t>
            </a:r>
            <a:r>
              <a:rPr lang="en-GB" sz="2800" dirty="0" smtClean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smtClean="0"/>
              <a:t>Je </a:t>
            </a:r>
            <a:r>
              <a:rPr lang="en-GB" sz="2800" dirty="0" err="1" smtClean="0"/>
              <a:t>déteste</a:t>
            </a:r>
            <a:r>
              <a:rPr lang="en-GB" sz="2800" dirty="0" smtClean="0"/>
              <a:t> </a:t>
            </a:r>
            <a:r>
              <a:rPr lang="en-GB" sz="2800" dirty="0" smtClean="0"/>
              <a:t>le shopping.</a:t>
            </a:r>
            <a:endParaRPr lang="en-GB" sz="28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err="1" smtClean="0"/>
              <a:t>J’adore</a:t>
            </a:r>
            <a:r>
              <a:rPr lang="en-GB" sz="2800" dirty="0" smtClean="0"/>
              <a:t> </a:t>
            </a:r>
            <a:r>
              <a:rPr lang="en-GB" sz="2800" dirty="0" err="1" smtClean="0"/>
              <a:t>écouter</a:t>
            </a:r>
            <a:r>
              <a:rPr lang="en-GB" sz="2800" dirty="0" smtClean="0"/>
              <a:t> de la </a:t>
            </a:r>
            <a:r>
              <a:rPr lang="en-GB" sz="2800" dirty="0" err="1" smtClean="0"/>
              <a:t>musique</a:t>
            </a:r>
            <a:r>
              <a:rPr lang="en-GB" sz="2800" dirty="0" smtClean="0"/>
              <a:t>.</a:t>
            </a:r>
            <a:endParaRPr lang="en-GB" sz="28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err="1" smtClean="0"/>
              <a:t>J’aime</a:t>
            </a:r>
            <a:r>
              <a:rPr lang="en-GB" sz="2800" dirty="0" smtClean="0"/>
              <a:t> </a:t>
            </a:r>
            <a:r>
              <a:rPr lang="en-GB" sz="2800" dirty="0" err="1" smtClean="0"/>
              <a:t>tchatter</a:t>
            </a:r>
            <a:r>
              <a:rPr lang="en-GB" sz="2800" dirty="0"/>
              <a:t> </a:t>
            </a:r>
            <a:r>
              <a:rPr lang="en-GB" sz="2800" dirty="0" smtClean="0"/>
              <a:t>et surfer </a:t>
            </a:r>
            <a:r>
              <a:rPr lang="en-GB" sz="2800" dirty="0" err="1" smtClean="0"/>
              <a:t>sur</a:t>
            </a:r>
            <a:r>
              <a:rPr lang="en-GB" sz="2800" dirty="0" smtClean="0"/>
              <a:t> Internet.</a:t>
            </a:r>
            <a:endParaRPr lang="en-GB" sz="2800" dirty="0"/>
          </a:p>
        </p:txBody>
      </p:sp>
      <p:sp>
        <p:nvSpPr>
          <p:cNvPr id="9" name="Rounded Rectangle 8"/>
          <p:cNvSpPr/>
          <p:nvPr/>
        </p:nvSpPr>
        <p:spPr>
          <a:xfrm>
            <a:off x="9672918" y="3792071"/>
            <a:ext cx="1954306" cy="24439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err="1" smtClean="0">
                <a:solidFill>
                  <a:schemeClr val="tx1"/>
                </a:solidFill>
              </a:rPr>
              <a:t>Fini</a:t>
            </a:r>
            <a:r>
              <a:rPr lang="en-GB" sz="2000" dirty="0" smtClean="0">
                <a:solidFill>
                  <a:schemeClr val="tx1"/>
                </a:solidFill>
              </a:rPr>
              <a:t>?</a:t>
            </a:r>
          </a:p>
          <a:p>
            <a:pPr algn="ctr"/>
            <a:endParaRPr lang="en-GB" sz="2000" dirty="0">
              <a:solidFill>
                <a:schemeClr val="tx1"/>
              </a:solidFill>
            </a:endParaRP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What is the difference between these structures and how they are formed?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50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0F01A9BB-58BE-4419-B371-4128B9A1FDE0}"/>
              </a:ext>
            </a:extLst>
          </p:cNvPr>
          <p:cNvSpPr/>
          <p:nvPr/>
        </p:nvSpPr>
        <p:spPr>
          <a:xfrm>
            <a:off x="1636057" y="421341"/>
            <a:ext cx="4092389" cy="658906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smtClean="0"/>
              <a:t>Mes </a:t>
            </a:r>
            <a:r>
              <a:rPr lang="es-ES" sz="3600" b="1" u="sng" dirty="0" err="1" smtClean="0"/>
              <a:t>opinions</a:t>
            </a:r>
            <a:r>
              <a:rPr lang="es-ES" sz="3600" b="1" u="sng" dirty="0" smtClean="0"/>
              <a:t>. </a:t>
            </a:r>
            <a:endParaRPr lang="es-ES" sz="3600" b="1" u="sng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6836989B-F975-47BF-9049-EB2717D1E079}"/>
              </a:ext>
            </a:extLst>
          </p:cNvPr>
          <p:cNvSpPr/>
          <p:nvPr/>
        </p:nvSpPr>
        <p:spPr>
          <a:xfrm>
            <a:off x="1093696" y="1461247"/>
            <a:ext cx="10676964" cy="17032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u="sng" dirty="0" smtClean="0"/>
              <a:t>Learning Intent:</a:t>
            </a:r>
            <a:r>
              <a:rPr lang="en-GB" sz="3600" b="1" dirty="0" smtClean="0"/>
              <a:t> </a:t>
            </a:r>
          </a:p>
          <a:p>
            <a:pPr algn="ctr"/>
            <a:r>
              <a:rPr lang="en-GB" sz="3600" b="1" dirty="0" smtClean="0"/>
              <a:t>To use infinitives and definite articles to give personal opinions.  </a:t>
            </a:r>
            <a:endParaRPr lang="en-GB" sz="3600" b="1" u="sng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833077F5-732C-47E5-B226-6AE52359134A}"/>
              </a:ext>
            </a:extLst>
          </p:cNvPr>
          <p:cNvSpPr/>
          <p:nvPr/>
        </p:nvSpPr>
        <p:spPr>
          <a:xfrm>
            <a:off x="564776" y="3429000"/>
            <a:ext cx="3496236" cy="25011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</a:rPr>
              <a:t>Developing: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To </a:t>
            </a:r>
            <a:r>
              <a:rPr lang="en-GB" sz="2400" b="1" dirty="0" smtClean="0">
                <a:solidFill>
                  <a:schemeClr val="tx1"/>
                </a:solidFill>
              </a:rPr>
              <a:t>use infinitives and definite articles after opinions (step 3)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62F8DD1E-0F5E-488D-AA3B-108BE4E9373F}"/>
              </a:ext>
            </a:extLst>
          </p:cNvPr>
          <p:cNvSpPr/>
          <p:nvPr/>
        </p:nvSpPr>
        <p:spPr>
          <a:xfrm>
            <a:off x="4419600" y="3428998"/>
            <a:ext cx="3496236" cy="250115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 smtClean="0">
                <a:solidFill>
                  <a:schemeClr val="tx1"/>
                </a:solidFill>
              </a:rPr>
              <a:t>Secure:</a:t>
            </a:r>
          </a:p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To give reasoned opinions using both structures (step 4 beg)</a:t>
            </a:r>
          </a:p>
          <a:p>
            <a:pPr algn="ctr"/>
            <a:endParaRPr lang="en-GB" sz="2400" b="1" u="sng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A3BE59E3-C5E1-4AF2-B5DC-E0EC9368BE0C}"/>
              </a:ext>
            </a:extLst>
          </p:cNvPr>
          <p:cNvSpPr/>
          <p:nvPr/>
        </p:nvSpPr>
        <p:spPr>
          <a:xfrm>
            <a:off x="8274424" y="3428997"/>
            <a:ext cx="3496236" cy="250115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</a:rPr>
              <a:t>Excelling</a:t>
            </a:r>
            <a:r>
              <a:rPr lang="en-GB" sz="2400" b="1" u="sng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To give </a:t>
            </a:r>
            <a:r>
              <a:rPr lang="en-GB" sz="2400" b="1" dirty="0" smtClean="0">
                <a:solidFill>
                  <a:schemeClr val="tx1"/>
                </a:solidFill>
              </a:rPr>
              <a:t>extended, reasoned </a:t>
            </a:r>
            <a:r>
              <a:rPr lang="en-GB" sz="2400" b="1" dirty="0" smtClean="0">
                <a:solidFill>
                  <a:schemeClr val="tx1"/>
                </a:solidFill>
              </a:rPr>
              <a:t>opinions using both structures (step 4 </a:t>
            </a:r>
            <a:r>
              <a:rPr lang="en-GB" sz="2400" b="1" dirty="0" err="1" smtClean="0">
                <a:solidFill>
                  <a:schemeClr val="tx1"/>
                </a:solidFill>
              </a:rPr>
              <a:t>exc</a:t>
            </a:r>
            <a:r>
              <a:rPr lang="en-GB" sz="24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endParaRPr lang="en-GB" sz="2400" b="1" u="sng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4">
            <a:extLst>
              <a:ext uri="{FF2B5EF4-FFF2-40B4-BE49-F238E27FC236}">
                <a16:creationId xmlns:a16="http://schemas.microsoft.com/office/drawing/2014/main" xmlns="" id="{EDBA6908-62D4-4A52-8088-0AD8058C9C10}"/>
              </a:ext>
            </a:extLst>
          </p:cNvPr>
          <p:cNvSpPr/>
          <p:nvPr/>
        </p:nvSpPr>
        <p:spPr>
          <a:xfrm>
            <a:off x="6629400" y="430306"/>
            <a:ext cx="5271246" cy="658906"/>
          </a:xfrm>
          <a:prstGeom prst="roundRect">
            <a:avLst/>
          </a:prstGeom>
          <a:solidFill>
            <a:srgbClr val="F787F7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err="1" smtClean="0"/>
              <a:t>mercredi</a:t>
            </a:r>
            <a:r>
              <a:rPr lang="es-ES" sz="3600" b="1" u="sng" dirty="0" smtClean="0"/>
              <a:t> 18 </a:t>
            </a:r>
            <a:r>
              <a:rPr lang="es-ES" sz="3600" b="1" u="sng" dirty="0" err="1" smtClean="0"/>
              <a:t>novembre</a:t>
            </a:r>
            <a:endParaRPr lang="es-ES" sz="3600" b="1" u="sng" dirty="0"/>
          </a:p>
        </p:txBody>
      </p:sp>
    </p:spTree>
    <p:extLst>
      <p:ext uri="{BB962C8B-B14F-4D97-AF65-F5344CB8AC3E}">
        <p14:creationId xmlns:p14="http://schemas.microsoft.com/office/powerpoint/2010/main" val="386604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9501569"/>
              </p:ext>
            </p:extLst>
          </p:nvPr>
        </p:nvGraphicFramePr>
        <p:xfrm>
          <a:off x="7947573" y="493654"/>
          <a:ext cx="4087908" cy="5709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483"/>
                <a:gridCol w="2178425"/>
              </a:tblGrid>
              <a:tr h="543343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jouer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7794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nager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8463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faire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8085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tchatter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883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surfer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8917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prendre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883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écouter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3388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danser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5445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aller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7896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ysClr val="windowText" lastClr="000000"/>
                          </a:solidFill>
                        </a:rPr>
                        <a:t>regarder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19" y="1466334"/>
            <a:ext cx="7682756" cy="425891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163330" y="1145059"/>
            <a:ext cx="4572000" cy="7084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/>
              <a:t>Lisez</a:t>
            </a:r>
            <a:r>
              <a:rPr lang="en-GB" sz="3200" dirty="0" smtClean="0"/>
              <a:t>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34862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143" y="777831"/>
            <a:ext cx="10493667" cy="496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50" y="189785"/>
            <a:ext cx="5524113" cy="46349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576079"/>
            <a:ext cx="5931629" cy="285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7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09" y="70153"/>
            <a:ext cx="11465561" cy="40336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09" y="3946448"/>
            <a:ext cx="7356388" cy="295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713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D9F5EBAE-B6E8-4CD7-B239-E723DE640A6B}"/>
              </a:ext>
            </a:extLst>
          </p:cNvPr>
          <p:cNvSpPr/>
          <p:nvPr/>
        </p:nvSpPr>
        <p:spPr>
          <a:xfrm>
            <a:off x="322833" y="1618596"/>
            <a:ext cx="3689132" cy="50975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Developing: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Step </a:t>
            </a:r>
            <a:r>
              <a:rPr lang="en-GB" sz="2800" dirty="0" smtClean="0">
                <a:solidFill>
                  <a:schemeClr val="tx1"/>
                </a:solidFill>
              </a:rPr>
              <a:t>3</a:t>
            </a:r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 like to go for a walk.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 don’t like music. 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 hate playing rugby. 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 love chatting and taking selfies. 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7542CB5F-29B0-4B01-A4F7-340307A7A11E}"/>
              </a:ext>
            </a:extLst>
          </p:cNvPr>
          <p:cNvSpPr/>
          <p:nvPr/>
        </p:nvSpPr>
        <p:spPr>
          <a:xfrm>
            <a:off x="4330262" y="1618596"/>
            <a:ext cx="3689131" cy="509751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Secure: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Step </a:t>
            </a:r>
            <a:r>
              <a:rPr lang="en-GB" sz="2800" dirty="0" smtClean="0">
                <a:solidFill>
                  <a:schemeClr val="tx1"/>
                </a:solidFill>
              </a:rPr>
              <a:t>4</a:t>
            </a:r>
            <a:endParaRPr lang="en-GB" sz="2400" dirty="0">
              <a:solidFill>
                <a:schemeClr val="tx1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I like going for a </a:t>
            </a:r>
            <a:r>
              <a:rPr lang="en-GB" sz="2400" dirty="0" smtClean="0">
                <a:solidFill>
                  <a:schemeClr val="tx1"/>
                </a:solidFill>
              </a:rPr>
              <a:t>walk, it’s fun.</a:t>
            </a:r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I love </a:t>
            </a:r>
            <a:r>
              <a:rPr lang="en-GB" sz="2400" dirty="0" smtClean="0">
                <a:solidFill>
                  <a:schemeClr val="tx1"/>
                </a:solidFill>
              </a:rPr>
              <a:t>watching films but I hate watching TV.</a:t>
            </a:r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I </a:t>
            </a:r>
            <a:r>
              <a:rPr lang="en-GB" sz="2400" dirty="0" smtClean="0">
                <a:solidFill>
                  <a:schemeClr val="tx1"/>
                </a:solidFill>
              </a:rPr>
              <a:t>like </a:t>
            </a:r>
            <a:r>
              <a:rPr lang="en-GB" sz="2400" dirty="0" smtClean="0">
                <a:solidFill>
                  <a:schemeClr val="tx1"/>
                </a:solidFill>
              </a:rPr>
              <a:t>playing sport </a:t>
            </a:r>
            <a:r>
              <a:rPr lang="en-GB" sz="2400" dirty="0" smtClean="0">
                <a:solidFill>
                  <a:schemeClr val="tx1"/>
                </a:solidFill>
              </a:rPr>
              <a:t>but I don’t like tennis.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4EBD0B8F-B7AD-49E5-97D0-3B2B09BDDAD6}"/>
              </a:ext>
            </a:extLst>
          </p:cNvPr>
          <p:cNvSpPr/>
          <p:nvPr/>
        </p:nvSpPr>
        <p:spPr>
          <a:xfrm>
            <a:off x="8148918" y="1618596"/>
            <a:ext cx="3877235" cy="500292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 err="1">
                <a:solidFill>
                  <a:schemeClr val="tx1"/>
                </a:solidFill>
              </a:rPr>
              <a:t>Execelling</a:t>
            </a:r>
            <a:r>
              <a:rPr lang="en-GB" sz="2800" b="1" u="sng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Step </a:t>
            </a:r>
            <a:r>
              <a:rPr lang="en-GB" sz="2800" dirty="0" smtClean="0">
                <a:solidFill>
                  <a:schemeClr val="tx1"/>
                </a:solidFill>
              </a:rPr>
              <a:t>4 </a:t>
            </a:r>
            <a:endParaRPr lang="en-GB" sz="2800" dirty="0">
              <a:solidFill>
                <a:schemeClr val="tx1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I like going for a walk with my family, it’s relaxing. </a:t>
            </a:r>
            <a:endParaRPr lang="en-GB" sz="2400" dirty="0">
              <a:solidFill>
                <a:schemeClr val="tx1"/>
              </a:solidFill>
            </a:endParaRP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I love dance but I hate watching the TV, it’s boring. </a:t>
            </a:r>
            <a:endParaRPr lang="en-GB" sz="2400" dirty="0">
              <a:solidFill>
                <a:schemeClr val="tx1"/>
              </a:solidFill>
            </a:endParaRP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Usually I like to play sport but I don’t like tennis, it’s rubbish.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6836989B-F975-47BF-9049-EB2717D1E079}"/>
              </a:ext>
            </a:extLst>
          </p:cNvPr>
          <p:cNvSpPr/>
          <p:nvPr/>
        </p:nvSpPr>
        <p:spPr>
          <a:xfrm>
            <a:off x="1029150" y="127298"/>
            <a:ext cx="10676964" cy="13465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u="sng" dirty="0" smtClean="0"/>
              <a:t>Learning Intent:</a:t>
            </a:r>
            <a:r>
              <a:rPr lang="en-GB" sz="3200" b="1" dirty="0" smtClean="0"/>
              <a:t> </a:t>
            </a:r>
          </a:p>
          <a:p>
            <a:pPr algn="ctr"/>
            <a:r>
              <a:rPr lang="en-GB" sz="3200" b="1" dirty="0" smtClean="0"/>
              <a:t>To review how to use infinitives and definite articles to give opinions.  </a:t>
            </a:r>
            <a:endParaRPr lang="en-GB" sz="3200" b="1" u="sng" dirty="0"/>
          </a:p>
        </p:txBody>
      </p:sp>
    </p:spTree>
    <p:extLst>
      <p:ext uri="{BB962C8B-B14F-4D97-AF65-F5344CB8AC3E}">
        <p14:creationId xmlns:p14="http://schemas.microsoft.com/office/powerpoint/2010/main" val="36239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0F01A9BB-58BE-4419-B371-4128B9A1FDE0}"/>
              </a:ext>
            </a:extLst>
          </p:cNvPr>
          <p:cNvSpPr/>
          <p:nvPr/>
        </p:nvSpPr>
        <p:spPr>
          <a:xfrm>
            <a:off x="1636057" y="421341"/>
            <a:ext cx="4092389" cy="658906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smtClean="0"/>
              <a:t>Point de </a:t>
            </a:r>
            <a:r>
              <a:rPr lang="es-ES" sz="3600" b="1" u="sng" dirty="0" err="1" smtClean="0"/>
              <a:t>départ</a:t>
            </a:r>
            <a:r>
              <a:rPr lang="es-ES" sz="3600" b="1" u="sng" dirty="0" smtClean="0"/>
              <a:t>. </a:t>
            </a:r>
            <a:endParaRPr lang="es-ES" sz="3600" b="1" u="sng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6836989B-F975-47BF-9049-EB2717D1E079}"/>
              </a:ext>
            </a:extLst>
          </p:cNvPr>
          <p:cNvSpPr/>
          <p:nvPr/>
        </p:nvSpPr>
        <p:spPr>
          <a:xfrm>
            <a:off x="1093696" y="1461247"/>
            <a:ext cx="10676964" cy="17032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u="sng" dirty="0" smtClean="0"/>
              <a:t>Learning Intent:</a:t>
            </a:r>
            <a:r>
              <a:rPr lang="en-GB" sz="3600" b="1" dirty="0" smtClean="0"/>
              <a:t> </a:t>
            </a:r>
          </a:p>
          <a:p>
            <a:pPr algn="ctr"/>
            <a:r>
              <a:rPr lang="en-GB" sz="3600" b="1" dirty="0" smtClean="0"/>
              <a:t>To review how to use infinitives and definite articles to give opinions.  </a:t>
            </a:r>
            <a:endParaRPr lang="en-GB" sz="3600" b="1" u="sng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833077F5-732C-47E5-B226-6AE52359134A}"/>
              </a:ext>
            </a:extLst>
          </p:cNvPr>
          <p:cNvSpPr/>
          <p:nvPr/>
        </p:nvSpPr>
        <p:spPr>
          <a:xfrm>
            <a:off x="564776" y="3429000"/>
            <a:ext cx="3496236" cy="25011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Developing: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To </a:t>
            </a:r>
            <a:r>
              <a:rPr lang="en-GB" sz="2800" b="1" dirty="0" smtClean="0">
                <a:solidFill>
                  <a:schemeClr val="tx1"/>
                </a:solidFill>
              </a:rPr>
              <a:t>know when to use infinitive and when to use definite articles (step 2)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62F8DD1E-0F5E-488D-AA3B-108BE4E9373F}"/>
              </a:ext>
            </a:extLst>
          </p:cNvPr>
          <p:cNvSpPr/>
          <p:nvPr/>
        </p:nvSpPr>
        <p:spPr>
          <a:xfrm>
            <a:off x="4482354" y="3428999"/>
            <a:ext cx="3496236" cy="250115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Secure: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To </a:t>
            </a:r>
            <a:r>
              <a:rPr lang="en-GB" sz="2800" b="1" dirty="0" smtClean="0">
                <a:solidFill>
                  <a:schemeClr val="tx1"/>
                </a:solidFill>
              </a:rPr>
              <a:t>give clear opinions using both structures (step 3)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A3BE59E3-C5E1-4AF2-B5DC-E0EC9368BE0C}"/>
              </a:ext>
            </a:extLst>
          </p:cNvPr>
          <p:cNvSpPr/>
          <p:nvPr/>
        </p:nvSpPr>
        <p:spPr>
          <a:xfrm>
            <a:off x="8274424" y="3428998"/>
            <a:ext cx="3496236" cy="250115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Excelling: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To </a:t>
            </a:r>
            <a:r>
              <a:rPr lang="en-GB" sz="2800" b="1" dirty="0" smtClean="0">
                <a:solidFill>
                  <a:schemeClr val="tx1"/>
                </a:solidFill>
              </a:rPr>
              <a:t>give reasoned opinions using both structures (step 4)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4">
            <a:extLst>
              <a:ext uri="{FF2B5EF4-FFF2-40B4-BE49-F238E27FC236}">
                <a16:creationId xmlns:a16="http://schemas.microsoft.com/office/drawing/2014/main" xmlns="" id="{EDBA6908-62D4-4A52-8088-0AD8058C9C10}"/>
              </a:ext>
            </a:extLst>
          </p:cNvPr>
          <p:cNvSpPr/>
          <p:nvPr/>
        </p:nvSpPr>
        <p:spPr>
          <a:xfrm>
            <a:off x="6629400" y="430306"/>
            <a:ext cx="5271246" cy="658906"/>
          </a:xfrm>
          <a:prstGeom prst="roundRect">
            <a:avLst/>
          </a:prstGeom>
          <a:solidFill>
            <a:srgbClr val="F787F7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err="1" smtClean="0"/>
              <a:t>mercredi</a:t>
            </a:r>
            <a:r>
              <a:rPr lang="es-ES" sz="3600" b="1" u="sng" dirty="0" smtClean="0"/>
              <a:t> 18 </a:t>
            </a:r>
            <a:r>
              <a:rPr lang="es-ES" sz="3600" b="1" u="sng" dirty="0" err="1" smtClean="0"/>
              <a:t>novembre</a:t>
            </a:r>
            <a:endParaRPr lang="es-ES" sz="3600" b="1" u="sng" dirty="0"/>
          </a:p>
        </p:txBody>
      </p:sp>
    </p:spTree>
    <p:extLst>
      <p:ext uri="{BB962C8B-B14F-4D97-AF65-F5344CB8AC3E}">
        <p14:creationId xmlns:p14="http://schemas.microsoft.com/office/powerpoint/2010/main" val="294875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6825" y="-70178"/>
            <a:ext cx="8928847" cy="2387600"/>
          </a:xfrm>
          <a:solidFill>
            <a:srgbClr val="CCFFFF"/>
          </a:solidFill>
        </p:spPr>
        <p:txBody>
          <a:bodyPr>
            <a:noAutofit/>
          </a:bodyPr>
          <a:lstStyle/>
          <a:p>
            <a:r>
              <a:rPr lang="en-GB" sz="4000" b="1" dirty="0" smtClean="0"/>
              <a:t>Work with a partner.</a:t>
            </a:r>
            <a:br>
              <a:rPr lang="en-GB" sz="4000" b="1" dirty="0" smtClean="0"/>
            </a:br>
            <a:r>
              <a:rPr lang="en-GB" sz="4000" b="1" dirty="0" smtClean="0"/>
              <a:t> In </a:t>
            </a:r>
            <a:r>
              <a:rPr lang="en-GB" sz="4000" b="1" dirty="0"/>
              <a:t>each set of sentences, the odd one out has been circled. </a:t>
            </a:r>
            <a:r>
              <a:rPr lang="en-GB" sz="4000" b="1" dirty="0" smtClean="0"/>
              <a:t/>
            </a:r>
            <a:br>
              <a:rPr lang="en-GB" sz="4000" b="1" dirty="0" smtClean="0"/>
            </a:br>
            <a:r>
              <a:rPr lang="en-GB" sz="4000" b="1" dirty="0" smtClean="0"/>
              <a:t>Why </a:t>
            </a:r>
            <a:r>
              <a:rPr lang="en-GB" sz="4000" b="1" dirty="0"/>
              <a:t>is it the odd one out</a:t>
            </a:r>
            <a:r>
              <a:rPr lang="en-GB" sz="4000" b="1" dirty="0" smtClean="0"/>
              <a:t>?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72" y="2597495"/>
            <a:ext cx="2685143" cy="3581980"/>
          </a:xfrm>
          <a:prstGeom prst="rect">
            <a:avLst/>
          </a:prstGeom>
        </p:spPr>
      </p:pic>
      <p:sp>
        <p:nvSpPr>
          <p:cNvPr id="18" name="Oval 33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>
                <a:solidFill>
                  <a:schemeClr val="accent3"/>
                </a:solidFill>
              </a:rPr>
              <a:t>End</a:t>
            </a:r>
          </a:p>
        </p:txBody>
      </p:sp>
      <p:sp>
        <p:nvSpPr>
          <p:cNvPr id="19" name="Oval 32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0" name="Oval 31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</a:t>
            </a:r>
          </a:p>
        </p:txBody>
      </p:sp>
      <p:sp>
        <p:nvSpPr>
          <p:cNvPr id="21" name="Oval 30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22" name="Oval 29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23" name="Oval 28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5</a:t>
            </a:r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6</a:t>
            </a:r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7</a:t>
            </a:r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8</a:t>
            </a:r>
          </a:p>
        </p:txBody>
      </p:sp>
      <p:sp>
        <p:nvSpPr>
          <p:cNvPr id="27" name="Oval 24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9</a:t>
            </a:r>
          </a:p>
        </p:txBody>
      </p:sp>
      <p:sp>
        <p:nvSpPr>
          <p:cNvPr id="28" name="Oval 23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10</a:t>
            </a:r>
          </a:p>
        </p:txBody>
      </p:sp>
      <p:sp>
        <p:nvSpPr>
          <p:cNvPr id="29" name="Oval 22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11</a:t>
            </a:r>
          </a:p>
        </p:txBody>
      </p:sp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12</a:t>
            </a:r>
          </a:p>
        </p:txBody>
      </p:sp>
      <p:sp>
        <p:nvSpPr>
          <p:cNvPr id="31" name="Oval 20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13</a:t>
            </a:r>
          </a:p>
        </p:txBody>
      </p:sp>
      <p:sp>
        <p:nvSpPr>
          <p:cNvPr id="32" name="Oval 19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14</a:t>
            </a:r>
          </a:p>
        </p:txBody>
      </p:sp>
      <p:sp>
        <p:nvSpPr>
          <p:cNvPr id="33" name="Oval 18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15</a:t>
            </a:r>
          </a:p>
        </p:txBody>
      </p:sp>
      <p:sp>
        <p:nvSpPr>
          <p:cNvPr id="34" name="Oval 17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16</a:t>
            </a:r>
          </a:p>
        </p:txBody>
      </p:sp>
      <p:sp>
        <p:nvSpPr>
          <p:cNvPr id="35" name="Oval 16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17</a:t>
            </a:r>
          </a:p>
        </p:txBody>
      </p:sp>
      <p:sp>
        <p:nvSpPr>
          <p:cNvPr id="36" name="Oval 15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18</a:t>
            </a: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19</a:t>
            </a:r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20</a:t>
            </a:r>
          </a:p>
        </p:txBody>
      </p:sp>
      <p:sp>
        <p:nvSpPr>
          <p:cNvPr id="39" name="Oval 12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21</a:t>
            </a:r>
          </a:p>
        </p:txBody>
      </p:sp>
      <p:sp>
        <p:nvSpPr>
          <p:cNvPr id="40" name="Oval 11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22</a:t>
            </a:r>
          </a:p>
        </p:txBody>
      </p:sp>
      <p:sp>
        <p:nvSpPr>
          <p:cNvPr id="41" name="Oval 10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23</a:t>
            </a:r>
          </a:p>
        </p:txBody>
      </p:sp>
      <p:sp>
        <p:nvSpPr>
          <p:cNvPr id="42" name="Oval 9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24</a:t>
            </a:r>
          </a:p>
        </p:txBody>
      </p:sp>
      <p:sp>
        <p:nvSpPr>
          <p:cNvPr id="43" name="Oval 8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26</a:t>
            </a:r>
          </a:p>
        </p:txBody>
      </p:sp>
      <p:sp>
        <p:nvSpPr>
          <p:cNvPr id="45" name="Oval 6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27</a:t>
            </a:r>
          </a:p>
        </p:txBody>
      </p:sp>
      <p:sp>
        <p:nvSpPr>
          <p:cNvPr id="46" name="Oval 5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28</a:t>
            </a:r>
          </a:p>
        </p:txBody>
      </p:sp>
      <p:sp>
        <p:nvSpPr>
          <p:cNvPr id="47" name="Oval 4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29</a:t>
            </a:r>
          </a:p>
        </p:txBody>
      </p:sp>
      <p:sp>
        <p:nvSpPr>
          <p:cNvPr id="48" name="Oval 3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30</a:t>
            </a:r>
          </a:p>
        </p:txBody>
      </p:sp>
      <p:sp>
        <p:nvSpPr>
          <p:cNvPr id="49" name="Oval 3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End</a:t>
            </a:r>
          </a:p>
        </p:txBody>
      </p:sp>
      <p:sp>
        <p:nvSpPr>
          <p:cNvPr id="50" name="Oval 3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</a:t>
            </a:r>
          </a:p>
        </p:txBody>
      </p:sp>
      <p:sp>
        <p:nvSpPr>
          <p:cNvPr id="51" name="Oval 3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</a:t>
            </a:r>
          </a:p>
        </p:txBody>
      </p:sp>
      <p:sp>
        <p:nvSpPr>
          <p:cNvPr id="52" name="Oval 3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3</a:t>
            </a:r>
          </a:p>
        </p:txBody>
      </p:sp>
      <p:sp>
        <p:nvSpPr>
          <p:cNvPr id="53" name="Oval 2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4</a:t>
            </a:r>
          </a:p>
        </p:txBody>
      </p:sp>
      <p:sp>
        <p:nvSpPr>
          <p:cNvPr id="54" name="Oval 2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5</a:t>
            </a:r>
          </a:p>
        </p:txBody>
      </p:sp>
      <p:sp>
        <p:nvSpPr>
          <p:cNvPr id="55" name="Oval 27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6</a:t>
            </a:r>
          </a:p>
        </p:txBody>
      </p:sp>
      <p:sp>
        <p:nvSpPr>
          <p:cNvPr id="56" name="Oval 26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7</a:t>
            </a:r>
          </a:p>
        </p:txBody>
      </p:sp>
      <p:sp>
        <p:nvSpPr>
          <p:cNvPr id="57" name="Oval 25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8</a:t>
            </a:r>
          </a:p>
        </p:txBody>
      </p:sp>
      <p:sp>
        <p:nvSpPr>
          <p:cNvPr id="58" name="Oval 24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9</a:t>
            </a:r>
          </a:p>
        </p:txBody>
      </p:sp>
      <p:sp>
        <p:nvSpPr>
          <p:cNvPr id="59" name="Oval 2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10</a:t>
            </a:r>
          </a:p>
        </p:txBody>
      </p:sp>
      <p:sp>
        <p:nvSpPr>
          <p:cNvPr id="60" name="Oval 2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11</a:t>
            </a:r>
          </a:p>
        </p:txBody>
      </p:sp>
      <p:sp>
        <p:nvSpPr>
          <p:cNvPr id="61" name="Oval 2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12</a:t>
            </a:r>
          </a:p>
        </p:txBody>
      </p:sp>
      <p:sp>
        <p:nvSpPr>
          <p:cNvPr id="62" name="Oval 2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13</a:t>
            </a:r>
          </a:p>
        </p:txBody>
      </p:sp>
      <p:sp>
        <p:nvSpPr>
          <p:cNvPr id="63" name="Oval 1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14</a:t>
            </a:r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15</a:t>
            </a:r>
          </a:p>
        </p:txBody>
      </p:sp>
      <p:sp>
        <p:nvSpPr>
          <p:cNvPr id="65" name="Oval 17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16</a:t>
            </a:r>
          </a:p>
        </p:txBody>
      </p:sp>
      <p:sp>
        <p:nvSpPr>
          <p:cNvPr id="66" name="Oval 16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17</a:t>
            </a:r>
          </a:p>
        </p:txBody>
      </p:sp>
      <p:sp>
        <p:nvSpPr>
          <p:cNvPr id="67" name="Oval 15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18</a:t>
            </a:r>
          </a:p>
        </p:txBody>
      </p:sp>
      <p:sp>
        <p:nvSpPr>
          <p:cNvPr id="68" name="Oval 14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19</a:t>
            </a:r>
          </a:p>
        </p:txBody>
      </p:sp>
      <p:sp>
        <p:nvSpPr>
          <p:cNvPr id="69" name="Oval 1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20</a:t>
            </a:r>
          </a:p>
        </p:txBody>
      </p:sp>
      <p:sp>
        <p:nvSpPr>
          <p:cNvPr id="70" name="Oval 1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21</a:t>
            </a:r>
          </a:p>
        </p:txBody>
      </p:sp>
      <p:sp>
        <p:nvSpPr>
          <p:cNvPr id="71" name="Oval 1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22</a:t>
            </a:r>
          </a:p>
        </p:txBody>
      </p:sp>
      <p:sp>
        <p:nvSpPr>
          <p:cNvPr id="72" name="Oval 1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23</a:t>
            </a:r>
          </a:p>
        </p:txBody>
      </p:sp>
      <p:sp>
        <p:nvSpPr>
          <p:cNvPr id="73" name="Oval 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24</a:t>
            </a:r>
          </a:p>
        </p:txBody>
      </p:sp>
      <p:sp>
        <p:nvSpPr>
          <p:cNvPr id="74" name="Oval 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25</a:t>
            </a:r>
          </a:p>
        </p:txBody>
      </p:sp>
      <p:sp>
        <p:nvSpPr>
          <p:cNvPr id="75" name="Oval 7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26</a:t>
            </a:r>
          </a:p>
        </p:txBody>
      </p:sp>
      <p:sp>
        <p:nvSpPr>
          <p:cNvPr id="76" name="Oval 6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27</a:t>
            </a:r>
          </a:p>
        </p:txBody>
      </p:sp>
      <p:sp>
        <p:nvSpPr>
          <p:cNvPr id="77" name="Oval 5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28</a:t>
            </a:r>
          </a:p>
        </p:txBody>
      </p:sp>
      <p:sp>
        <p:nvSpPr>
          <p:cNvPr id="78" name="Oval 4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29</a:t>
            </a:r>
          </a:p>
        </p:txBody>
      </p:sp>
      <p:sp>
        <p:nvSpPr>
          <p:cNvPr id="79" name="Oval 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30</a:t>
            </a:r>
          </a:p>
        </p:txBody>
      </p:sp>
      <p:sp>
        <p:nvSpPr>
          <p:cNvPr id="80" name="Oval 3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31</a:t>
            </a:r>
            <a:endParaRPr lang="en-GB" sz="4400" dirty="0"/>
          </a:p>
        </p:txBody>
      </p:sp>
      <p:sp>
        <p:nvSpPr>
          <p:cNvPr id="81" name="Oval 3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32</a:t>
            </a:r>
            <a:endParaRPr lang="en-GB" sz="4400" dirty="0"/>
          </a:p>
        </p:txBody>
      </p:sp>
      <p:sp>
        <p:nvSpPr>
          <p:cNvPr id="82" name="Oval 3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33</a:t>
            </a:r>
            <a:endParaRPr lang="en-GB" sz="4400" dirty="0"/>
          </a:p>
        </p:txBody>
      </p:sp>
      <p:sp>
        <p:nvSpPr>
          <p:cNvPr id="83" name="Oval 2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34</a:t>
            </a:r>
            <a:endParaRPr lang="en-GB" sz="4400" dirty="0"/>
          </a:p>
        </p:txBody>
      </p:sp>
      <p:sp>
        <p:nvSpPr>
          <p:cNvPr id="84" name="Oval 2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35</a:t>
            </a:r>
            <a:endParaRPr lang="en-GB" sz="4400" dirty="0"/>
          </a:p>
        </p:txBody>
      </p:sp>
      <p:sp>
        <p:nvSpPr>
          <p:cNvPr id="85" name="Oval 27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36</a:t>
            </a:r>
            <a:endParaRPr lang="en-GB" sz="4400" dirty="0"/>
          </a:p>
        </p:txBody>
      </p:sp>
      <p:sp>
        <p:nvSpPr>
          <p:cNvPr id="86" name="Oval 26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37</a:t>
            </a:r>
            <a:endParaRPr lang="en-GB" sz="4400" dirty="0"/>
          </a:p>
        </p:txBody>
      </p:sp>
      <p:sp>
        <p:nvSpPr>
          <p:cNvPr id="87" name="Oval 25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38</a:t>
            </a:r>
            <a:endParaRPr lang="en-GB" sz="4400" dirty="0"/>
          </a:p>
        </p:txBody>
      </p:sp>
      <p:sp>
        <p:nvSpPr>
          <p:cNvPr id="88" name="Oval 24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39</a:t>
            </a:r>
            <a:endParaRPr lang="en-GB" sz="4400" dirty="0"/>
          </a:p>
        </p:txBody>
      </p:sp>
      <p:sp>
        <p:nvSpPr>
          <p:cNvPr id="89" name="Oval 2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40</a:t>
            </a:r>
            <a:endParaRPr lang="en-GB" sz="4400" dirty="0"/>
          </a:p>
        </p:txBody>
      </p:sp>
      <p:sp>
        <p:nvSpPr>
          <p:cNvPr id="90" name="Oval 2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41</a:t>
            </a:r>
            <a:endParaRPr lang="en-GB" sz="4400" dirty="0"/>
          </a:p>
        </p:txBody>
      </p:sp>
      <p:sp>
        <p:nvSpPr>
          <p:cNvPr id="91" name="Oval 2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42</a:t>
            </a:r>
            <a:endParaRPr lang="en-GB" sz="4400" dirty="0"/>
          </a:p>
        </p:txBody>
      </p:sp>
      <p:sp>
        <p:nvSpPr>
          <p:cNvPr id="92" name="Oval 2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43</a:t>
            </a:r>
            <a:endParaRPr lang="en-GB" sz="4400" dirty="0"/>
          </a:p>
        </p:txBody>
      </p:sp>
      <p:sp>
        <p:nvSpPr>
          <p:cNvPr id="93" name="Oval 1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44</a:t>
            </a:r>
            <a:endParaRPr lang="en-GB" sz="4400" dirty="0"/>
          </a:p>
        </p:txBody>
      </p:sp>
      <p:sp>
        <p:nvSpPr>
          <p:cNvPr id="94" name="Oval 1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 smtClean="0"/>
              <a:t>45</a:t>
            </a:r>
            <a:endParaRPr lang="en-GB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321" y="2764959"/>
            <a:ext cx="7561679" cy="342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7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9000"/>
                            </p:stCondLst>
                            <p:childTnLst>
                              <p:par>
                                <p:cTn id="9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1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1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000"/>
                            </p:stCondLst>
                            <p:childTnLst>
                              <p:par>
                                <p:cTn id="12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4000"/>
                            </p:stCondLst>
                            <p:childTnLst>
                              <p:par>
                                <p:cTn id="19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0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97" y="166969"/>
            <a:ext cx="10801175" cy="633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06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462" y="714760"/>
            <a:ext cx="8601075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08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675" y="1514475"/>
            <a:ext cx="824865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746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04" y="267343"/>
            <a:ext cx="11687175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529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AutoShape 2" descr="Timetex Traffic Light Card – 84 Cards – 28 Cards Red/Yellow – Green – Size:  59 x 91 mm 10832: Amazon.co.uk: Office Produc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5" y="295275"/>
            <a:ext cx="2381250" cy="19240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888259" y="601362"/>
            <a:ext cx="6631460" cy="13345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Red – </a:t>
            </a:r>
            <a:r>
              <a:rPr lang="en-GB" sz="2400" dirty="0" smtClean="0"/>
              <a:t>written incorrectly</a:t>
            </a:r>
            <a:endParaRPr lang="en-GB" sz="2400" dirty="0" smtClean="0"/>
          </a:p>
          <a:p>
            <a:pPr algn="ctr"/>
            <a:r>
              <a:rPr lang="en-GB" sz="2400" dirty="0" smtClean="0"/>
              <a:t>Green </a:t>
            </a:r>
            <a:r>
              <a:rPr lang="en-GB" sz="2400" dirty="0" smtClean="0"/>
              <a:t>– </a:t>
            </a:r>
            <a:r>
              <a:rPr lang="en-GB" sz="2400" dirty="0" smtClean="0"/>
              <a:t>written accurately </a:t>
            </a:r>
            <a:endParaRPr lang="en-GB" sz="2400" dirty="0"/>
          </a:p>
        </p:txBody>
      </p:sp>
      <p:sp>
        <p:nvSpPr>
          <p:cNvPr id="7" name="Rectangle: Rounded Corners 13">
            <a:extLst>
              <a:ext uri="{FF2B5EF4-FFF2-40B4-BE49-F238E27FC236}">
                <a16:creationId xmlns:a16="http://schemas.microsoft.com/office/drawing/2014/main" xmlns="" id="{C99768BE-F0D6-46F1-9B3A-6986B2DE24BF}"/>
              </a:ext>
            </a:extLst>
          </p:cNvPr>
          <p:cNvSpPr/>
          <p:nvPr/>
        </p:nvSpPr>
        <p:spPr>
          <a:xfrm>
            <a:off x="1274080" y="2217415"/>
            <a:ext cx="10246025" cy="248770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 err="1" smtClean="0"/>
              <a:t>Moi</a:t>
            </a:r>
            <a:r>
              <a:rPr lang="es-ES" sz="6000" dirty="0" smtClean="0"/>
              <a:t>, </a:t>
            </a:r>
            <a:r>
              <a:rPr lang="es-ES" sz="6000" dirty="0" err="1" smtClean="0"/>
              <a:t>j’aime</a:t>
            </a:r>
            <a:r>
              <a:rPr lang="es-ES" sz="6000" dirty="0" smtClean="0"/>
              <a:t> </a:t>
            </a:r>
            <a:r>
              <a:rPr lang="es-ES" sz="6000" dirty="0" smtClean="0"/>
              <a:t>la </a:t>
            </a:r>
            <a:r>
              <a:rPr lang="es-ES" sz="6000" dirty="0" err="1" smtClean="0"/>
              <a:t>natation</a:t>
            </a:r>
            <a:r>
              <a:rPr lang="es-ES" sz="6000" dirty="0" smtClean="0"/>
              <a:t> </a:t>
            </a:r>
            <a:r>
              <a:rPr lang="es-ES" sz="6000" dirty="0" err="1" smtClean="0"/>
              <a:t>avec</a:t>
            </a:r>
            <a:r>
              <a:rPr lang="es-ES" sz="6000" dirty="0" smtClean="0"/>
              <a:t> </a:t>
            </a:r>
            <a:r>
              <a:rPr lang="es-ES" sz="6000" dirty="0" smtClean="0"/>
              <a:t>mes </a:t>
            </a:r>
            <a:r>
              <a:rPr lang="es-ES" sz="6000" dirty="0" err="1" smtClean="0"/>
              <a:t>amis</a:t>
            </a:r>
            <a:r>
              <a:rPr lang="es-ES" sz="6000" dirty="0" smtClean="0"/>
              <a:t>.</a:t>
            </a:r>
            <a:endParaRPr lang="es-ES" sz="6000" dirty="0"/>
          </a:p>
        </p:txBody>
      </p:sp>
      <p:sp>
        <p:nvSpPr>
          <p:cNvPr id="8" name="Rectangle: Rounded Corners 13">
            <a:extLst>
              <a:ext uri="{FF2B5EF4-FFF2-40B4-BE49-F238E27FC236}">
                <a16:creationId xmlns:a16="http://schemas.microsoft.com/office/drawing/2014/main" xmlns="" id="{C99768BE-F0D6-46F1-9B3A-6986B2DE24BF}"/>
              </a:ext>
            </a:extLst>
          </p:cNvPr>
          <p:cNvSpPr/>
          <p:nvPr/>
        </p:nvSpPr>
        <p:spPr>
          <a:xfrm>
            <a:off x="1222110" y="2373507"/>
            <a:ext cx="10246025" cy="2487701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 err="1" smtClean="0"/>
              <a:t>J’aime</a:t>
            </a:r>
            <a:r>
              <a:rPr lang="es-ES" sz="6000" dirty="0" smtClean="0"/>
              <a:t> </a:t>
            </a:r>
            <a:r>
              <a:rPr lang="es-ES" sz="6000" dirty="0" smtClean="0"/>
              <a:t>sport, </a:t>
            </a:r>
            <a:r>
              <a:rPr lang="es-ES" sz="6000" dirty="0" err="1" smtClean="0"/>
              <a:t>c’est</a:t>
            </a:r>
            <a:r>
              <a:rPr lang="es-ES" sz="6000" dirty="0" smtClean="0"/>
              <a:t> </a:t>
            </a:r>
            <a:r>
              <a:rPr lang="es-ES" sz="6000" dirty="0" err="1" smtClean="0"/>
              <a:t>fabuleux</a:t>
            </a:r>
            <a:r>
              <a:rPr lang="es-ES" sz="6000" dirty="0" smtClean="0"/>
              <a:t>!</a:t>
            </a:r>
            <a:endParaRPr lang="es-ES" sz="6000" dirty="0"/>
          </a:p>
        </p:txBody>
      </p:sp>
      <p:sp>
        <p:nvSpPr>
          <p:cNvPr id="9" name="Rectangle: Rounded Corners 13">
            <a:extLst>
              <a:ext uri="{FF2B5EF4-FFF2-40B4-BE49-F238E27FC236}">
                <a16:creationId xmlns:a16="http://schemas.microsoft.com/office/drawing/2014/main" xmlns="" id="{C99768BE-F0D6-46F1-9B3A-6986B2DE24BF}"/>
              </a:ext>
            </a:extLst>
          </p:cNvPr>
          <p:cNvSpPr/>
          <p:nvPr/>
        </p:nvSpPr>
        <p:spPr>
          <a:xfrm>
            <a:off x="1274079" y="2342406"/>
            <a:ext cx="10246025" cy="2487701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 err="1" smtClean="0"/>
              <a:t>J’adore</a:t>
            </a:r>
            <a:r>
              <a:rPr lang="es-ES" sz="6000" dirty="0" smtClean="0"/>
              <a:t> </a:t>
            </a:r>
            <a:r>
              <a:rPr lang="es-ES" sz="6000" dirty="0" smtClean="0"/>
              <a:t>la </a:t>
            </a:r>
            <a:r>
              <a:rPr lang="es-ES" sz="6000" dirty="0" err="1" smtClean="0"/>
              <a:t>lecture</a:t>
            </a:r>
            <a:r>
              <a:rPr lang="es-ES" sz="6000" dirty="0" smtClean="0"/>
              <a:t>, parce que </a:t>
            </a:r>
            <a:r>
              <a:rPr lang="es-ES" sz="6000" dirty="0" err="1" smtClean="0"/>
              <a:t>génial</a:t>
            </a:r>
            <a:r>
              <a:rPr lang="es-ES" sz="6000" dirty="0" smtClean="0"/>
              <a:t>.</a:t>
            </a:r>
            <a:endParaRPr lang="es-ES" sz="6000" dirty="0"/>
          </a:p>
        </p:txBody>
      </p:sp>
      <p:sp>
        <p:nvSpPr>
          <p:cNvPr id="10" name="Rectangle: Rounded Corners 13">
            <a:extLst>
              <a:ext uri="{FF2B5EF4-FFF2-40B4-BE49-F238E27FC236}">
                <a16:creationId xmlns:a16="http://schemas.microsoft.com/office/drawing/2014/main" xmlns="" id="{C99768BE-F0D6-46F1-9B3A-6986B2DE24BF}"/>
              </a:ext>
            </a:extLst>
          </p:cNvPr>
          <p:cNvSpPr/>
          <p:nvPr/>
        </p:nvSpPr>
        <p:spPr>
          <a:xfrm>
            <a:off x="1326048" y="2352352"/>
            <a:ext cx="10246025" cy="248770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 smtClean="0"/>
              <a:t>Je </a:t>
            </a:r>
            <a:r>
              <a:rPr lang="es-ES" sz="6000" dirty="0" err="1" smtClean="0"/>
              <a:t>déteste</a:t>
            </a:r>
            <a:r>
              <a:rPr lang="es-ES" sz="6000" dirty="0" smtClean="0"/>
              <a:t> le </a:t>
            </a:r>
            <a:r>
              <a:rPr lang="es-ES" sz="6000" dirty="0" err="1" smtClean="0"/>
              <a:t>foot</a:t>
            </a:r>
            <a:r>
              <a:rPr lang="es-ES" sz="6000" dirty="0" smtClean="0"/>
              <a:t> </a:t>
            </a:r>
            <a:r>
              <a:rPr lang="es-ES" sz="6000" dirty="0" err="1" smtClean="0"/>
              <a:t>mais</a:t>
            </a:r>
            <a:r>
              <a:rPr lang="es-ES" sz="6000" dirty="0" smtClean="0"/>
              <a:t> </a:t>
            </a:r>
            <a:r>
              <a:rPr lang="es-ES" sz="6000" dirty="0" err="1" smtClean="0"/>
              <a:t>j’adore</a:t>
            </a:r>
            <a:r>
              <a:rPr lang="es-ES" sz="6000" dirty="0" smtClean="0"/>
              <a:t> </a:t>
            </a:r>
            <a:r>
              <a:rPr lang="es-ES" sz="6000" dirty="0" smtClean="0"/>
              <a:t>le rugby</a:t>
            </a:r>
            <a:r>
              <a:rPr lang="es-ES" sz="6000" dirty="0" smtClean="0"/>
              <a:t>.</a:t>
            </a:r>
            <a:endParaRPr lang="es-ES" sz="6000" dirty="0"/>
          </a:p>
        </p:txBody>
      </p:sp>
      <p:sp>
        <p:nvSpPr>
          <p:cNvPr id="11" name="Rectangle: Rounded Corners 13">
            <a:extLst>
              <a:ext uri="{FF2B5EF4-FFF2-40B4-BE49-F238E27FC236}">
                <a16:creationId xmlns:a16="http://schemas.microsoft.com/office/drawing/2014/main" xmlns="" id="{C99768BE-F0D6-46F1-9B3A-6986B2DE24BF}"/>
              </a:ext>
            </a:extLst>
          </p:cNvPr>
          <p:cNvSpPr/>
          <p:nvPr/>
        </p:nvSpPr>
        <p:spPr>
          <a:xfrm>
            <a:off x="1299731" y="2321251"/>
            <a:ext cx="10246025" cy="2487701"/>
          </a:xfrm>
          <a:prstGeom prst="roundRect">
            <a:avLst/>
          </a:prstGeom>
          <a:solidFill>
            <a:srgbClr val="C52B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 smtClean="0"/>
              <a:t>En </a:t>
            </a:r>
            <a:r>
              <a:rPr lang="es-ES" sz="6000" dirty="0" err="1" smtClean="0"/>
              <a:t>général</a:t>
            </a:r>
            <a:r>
              <a:rPr lang="es-ES" sz="6000" dirty="0" smtClean="0"/>
              <a:t> </a:t>
            </a:r>
            <a:r>
              <a:rPr lang="es-ES" sz="6000" dirty="0" err="1" smtClean="0"/>
              <a:t>j</a:t>
            </a:r>
            <a:r>
              <a:rPr lang="es-ES" sz="6000" dirty="0" err="1" smtClean="0"/>
              <a:t>’aime</a:t>
            </a:r>
            <a:r>
              <a:rPr lang="es-ES" sz="6000" dirty="0" smtClean="0"/>
              <a:t> </a:t>
            </a:r>
            <a:r>
              <a:rPr lang="es-ES" sz="6000" dirty="0" err="1" smtClean="0"/>
              <a:t>cinéma</a:t>
            </a:r>
            <a:r>
              <a:rPr lang="es-ES" sz="6000" dirty="0" smtClean="0"/>
              <a:t> et films.</a:t>
            </a:r>
            <a:endParaRPr lang="es-ES" sz="6000" dirty="0"/>
          </a:p>
        </p:txBody>
      </p:sp>
      <p:sp>
        <p:nvSpPr>
          <p:cNvPr id="12" name="Rectangle: Rounded Corners 13">
            <a:extLst>
              <a:ext uri="{FF2B5EF4-FFF2-40B4-BE49-F238E27FC236}">
                <a16:creationId xmlns:a16="http://schemas.microsoft.com/office/drawing/2014/main" xmlns="" id="{C99768BE-F0D6-46F1-9B3A-6986B2DE24BF}"/>
              </a:ext>
            </a:extLst>
          </p:cNvPr>
          <p:cNvSpPr/>
          <p:nvPr/>
        </p:nvSpPr>
        <p:spPr>
          <a:xfrm>
            <a:off x="1403669" y="2404608"/>
            <a:ext cx="10246025" cy="2487701"/>
          </a:xfrm>
          <a:prstGeom prst="roundRect">
            <a:avLst/>
          </a:prstGeom>
          <a:solidFill>
            <a:srgbClr val="45AB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 err="1" smtClean="0"/>
              <a:t>J’adore</a:t>
            </a:r>
            <a:r>
              <a:rPr lang="es-ES" sz="6000" dirty="0" smtClean="0"/>
              <a:t> le </a:t>
            </a:r>
            <a:r>
              <a:rPr lang="es-ES" sz="6000" dirty="0" err="1" smtClean="0"/>
              <a:t>animaux</a:t>
            </a:r>
            <a:r>
              <a:rPr lang="es-ES" sz="6000" dirty="0"/>
              <a:t> </a:t>
            </a:r>
            <a:r>
              <a:rPr lang="es-ES" sz="6000" dirty="0" err="1" smtClean="0"/>
              <a:t>surtout</a:t>
            </a:r>
            <a:r>
              <a:rPr lang="es-ES" sz="6000" dirty="0" smtClean="0"/>
              <a:t> le </a:t>
            </a:r>
            <a:r>
              <a:rPr lang="es-ES" sz="6000" dirty="0" err="1" smtClean="0"/>
              <a:t>chien</a:t>
            </a:r>
            <a:r>
              <a:rPr lang="es-ES" sz="6000" dirty="0" smtClean="0"/>
              <a:t>.</a:t>
            </a:r>
            <a:endParaRPr lang="es-ES" sz="6000" dirty="0"/>
          </a:p>
        </p:txBody>
      </p:sp>
    </p:spTree>
    <p:extLst>
      <p:ext uri="{BB962C8B-B14F-4D97-AF65-F5344CB8AC3E}">
        <p14:creationId xmlns:p14="http://schemas.microsoft.com/office/powerpoint/2010/main" val="426482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308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24" ma:contentTypeDescription="Create a new document." ma:contentTypeScope="" ma:versionID="2571d1085e7b651e8ab5fd8ad13ca714">
  <xsd:schema xmlns:xsd="http://www.w3.org/2001/XMLSchema" xmlns:xs="http://www.w3.org/2001/XMLSchema" xmlns:p="http://schemas.microsoft.com/office/2006/metadata/properties" xmlns:ns3="1d24635c-9b6a-4be4-85eb-13301a09637f" xmlns:ns4="e8eb7d5e-0f43-4d7c-9ede-4a25dc3993c6" targetNamespace="http://schemas.microsoft.com/office/2006/metadata/properties" ma:root="true" ma:fieldsID="87c94685d84de31a7c40202dbfa3a977" ns3:_="" ns4:_="">
    <xsd:import namespace="1d24635c-9b6a-4be4-85eb-13301a09637f"/>
    <xsd:import namespace="e8eb7d5e-0f43-4d7c-9ede-4a25dc3993c6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dexed="tru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internalName="MediaServiceAutoTags" ma:readOnly="true">
      <xsd:simpleType>
        <xsd:restriction base="dms:Text"/>
      </xsd:simpleType>
    </xsd:element>
    <xsd:element name="MediaServiceOCR" ma:index="2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d24635c-9b6a-4be4-85eb-13301a09637f">
      <UserInfo>
        <DisplayName/>
        <AccountId xsi:nil="true"/>
        <AccountType/>
      </UserInfo>
    </Owner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Self_Registration_Enabled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DefaultSectionNames xmlns="1d24635c-9b6a-4be4-85eb-13301a09637f" xsi:nil="true"/>
  </documentManagement>
</p:properties>
</file>

<file path=customXml/itemProps1.xml><?xml version="1.0" encoding="utf-8"?>
<ds:datastoreItem xmlns:ds="http://schemas.openxmlformats.org/officeDocument/2006/customXml" ds:itemID="{39CE1684-3066-4F5A-9A86-FCA70EC62F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ED25BC-D617-4E4E-A519-AA22165E3B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e8eb7d5e-0f43-4d7c-9ede-4a25dc3993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7BC1E10-7ABF-4F6F-AE30-013271D1DD80}">
  <ds:schemaRefs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e8eb7d5e-0f43-4d7c-9ede-4a25dc3993c6"/>
    <ds:schemaRef ds:uri="1d24635c-9b6a-4be4-85eb-13301a09637f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561</Words>
  <Application>Microsoft Office PowerPoint</Application>
  <PresentationFormat>Widescreen</PresentationFormat>
  <Paragraphs>169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Work with a partner.  In each set of sentences, the odd one out has been circled.  Why is it the odd one out?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with a partner. In each set of sentences, the odd one out has been circled. Why is it the odd one out?</dc:title>
  <dc:creator>SKITT, J (Stocksbridge High School Teacher)</dc:creator>
  <cp:lastModifiedBy>SKITT, J (Stocksbridge High School Teacher)</cp:lastModifiedBy>
  <cp:revision>10</cp:revision>
  <dcterms:created xsi:type="dcterms:W3CDTF">2020-11-10T10:17:13Z</dcterms:created>
  <dcterms:modified xsi:type="dcterms:W3CDTF">2020-11-10T12:17:41Z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