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7" r:id="rId5"/>
    <p:sldId id="268" r:id="rId6"/>
    <p:sldId id="256" r:id="rId7"/>
    <p:sldId id="258" r:id="rId8"/>
    <p:sldId id="259" r:id="rId9"/>
    <p:sldId id="264" r:id="rId10"/>
    <p:sldId id="266" r:id="rId11"/>
    <p:sldId id="265" r:id="rId12"/>
    <p:sldId id="271" r:id="rId13"/>
    <p:sldId id="261" r:id="rId14"/>
    <p:sldId id="269" r:id="rId15"/>
    <p:sldId id="270" r:id="rId16"/>
    <p:sldId id="263" r:id="rId17"/>
    <p:sldId id="272" r:id="rId18"/>
    <p:sldId id="26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CCFFFF"/>
    <a:srgbClr val="CCFF66"/>
    <a:srgbClr val="C52B78"/>
    <a:srgbClr val="F787F7"/>
    <a:srgbClr val="45AB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DC79DD-E039-2DD9-AB6F-C792F831FA09}" v="22" dt="2020-11-10T12:18:40.995"/>
    <p1510:client id="{53C64B0E-4BE9-8D0E-8D05-5341B1D0C1BC}" v="2" dt="2020-11-10T12:06:18.1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102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KITT, J (Stocksbridge High School Teacher)" userId="S::jskitt2@stocksbridgehigh.sheffield.sch.uk::6a1ec858-07e8-4768-b45c-1870d8829d0c" providerId="AD" clId="Web-{37DC79DD-E039-2DD9-AB6F-C792F831FA09}"/>
    <pc:docChg chg="modSld">
      <pc:chgData name="SKITT, J (Stocksbridge High School Teacher)" userId="S::jskitt2@stocksbridgehigh.sheffield.sch.uk::6a1ec858-07e8-4768-b45c-1870d8829d0c" providerId="AD" clId="Web-{37DC79DD-E039-2DD9-AB6F-C792F831FA09}" dt="2020-11-10T12:18:40.995" v="19" actId="20577"/>
      <pc:docMkLst>
        <pc:docMk/>
      </pc:docMkLst>
      <pc:sldChg chg="modSp">
        <pc:chgData name="SKITT, J (Stocksbridge High School Teacher)" userId="S::jskitt2@stocksbridgehigh.sheffield.sch.uk::6a1ec858-07e8-4768-b45c-1870d8829d0c" providerId="AD" clId="Web-{37DC79DD-E039-2DD9-AB6F-C792F831FA09}" dt="2020-11-10T12:18:40.995" v="19" actId="20577"/>
        <pc:sldMkLst>
          <pc:docMk/>
          <pc:sldMk cId="4264828381" sldId="266"/>
        </pc:sldMkLst>
        <pc:spChg chg="mod">
          <ac:chgData name="SKITT, J (Stocksbridge High School Teacher)" userId="S::jskitt2@stocksbridgehigh.sheffield.sch.uk::6a1ec858-07e8-4768-b45c-1870d8829d0c" providerId="AD" clId="Web-{37DC79DD-E039-2DD9-AB6F-C792F831FA09}" dt="2020-11-10T12:18:18.448" v="9" actId="1076"/>
          <ac:spMkLst>
            <pc:docMk/>
            <pc:sldMk cId="4264828381" sldId="266"/>
            <ac:spMk id="7" creationId="{C99768BE-F0D6-46F1-9B3A-6986B2DE24BF}"/>
          </ac:spMkLst>
        </pc:spChg>
        <pc:spChg chg="mod">
          <ac:chgData name="SKITT, J (Stocksbridge High School Teacher)" userId="S::jskitt2@stocksbridgehigh.sheffield.sch.uk::6a1ec858-07e8-4768-b45c-1870d8829d0c" providerId="AD" clId="Web-{37DC79DD-E039-2DD9-AB6F-C792F831FA09}" dt="2020-11-10T12:18:21.604" v="10" actId="1076"/>
          <ac:spMkLst>
            <pc:docMk/>
            <pc:sldMk cId="4264828381" sldId="266"/>
            <ac:spMk id="8" creationId="{C99768BE-F0D6-46F1-9B3A-6986B2DE24BF}"/>
          </ac:spMkLst>
        </pc:spChg>
        <pc:spChg chg="mod">
          <ac:chgData name="SKITT, J (Stocksbridge High School Teacher)" userId="S::jskitt2@stocksbridgehigh.sheffield.sch.uk::6a1ec858-07e8-4768-b45c-1870d8829d0c" providerId="AD" clId="Web-{37DC79DD-E039-2DD9-AB6F-C792F831FA09}" dt="2020-11-10T12:18:28.823" v="14" actId="1076"/>
          <ac:spMkLst>
            <pc:docMk/>
            <pc:sldMk cId="4264828381" sldId="266"/>
            <ac:spMk id="9" creationId="{C99768BE-F0D6-46F1-9B3A-6986B2DE24BF}"/>
          </ac:spMkLst>
        </pc:spChg>
        <pc:spChg chg="mod">
          <ac:chgData name="SKITT, J (Stocksbridge High School Teacher)" userId="S::jskitt2@stocksbridgehigh.sheffield.sch.uk::6a1ec858-07e8-4768-b45c-1870d8829d0c" providerId="AD" clId="Web-{37DC79DD-E039-2DD9-AB6F-C792F831FA09}" dt="2020-11-10T12:18:32.885" v="16" actId="1076"/>
          <ac:spMkLst>
            <pc:docMk/>
            <pc:sldMk cId="4264828381" sldId="266"/>
            <ac:spMk id="10" creationId="{C99768BE-F0D6-46F1-9B3A-6986B2DE24BF}"/>
          </ac:spMkLst>
        </pc:spChg>
        <pc:spChg chg="mod">
          <ac:chgData name="SKITT, J (Stocksbridge High School Teacher)" userId="S::jskitt2@stocksbridgehigh.sheffield.sch.uk::6a1ec858-07e8-4768-b45c-1870d8829d0c" providerId="AD" clId="Web-{37DC79DD-E039-2DD9-AB6F-C792F831FA09}" dt="2020-11-10T12:18:38.557" v="18" actId="1076"/>
          <ac:spMkLst>
            <pc:docMk/>
            <pc:sldMk cId="4264828381" sldId="266"/>
            <ac:spMk id="11" creationId="{C99768BE-F0D6-46F1-9B3A-6986B2DE24BF}"/>
          </ac:spMkLst>
        </pc:spChg>
        <pc:spChg chg="mod">
          <ac:chgData name="SKITT, J (Stocksbridge High School Teacher)" userId="S::jskitt2@stocksbridgehigh.sheffield.sch.uk::6a1ec858-07e8-4768-b45c-1870d8829d0c" providerId="AD" clId="Web-{37DC79DD-E039-2DD9-AB6F-C792F831FA09}" dt="2020-11-10T12:18:40.995" v="19" actId="20577"/>
          <ac:spMkLst>
            <pc:docMk/>
            <pc:sldMk cId="4264828381" sldId="266"/>
            <ac:spMk id="12" creationId="{C99768BE-F0D6-46F1-9B3A-6986B2DE24BF}"/>
          </ac:spMkLst>
        </pc:spChg>
      </pc:sldChg>
    </pc:docChg>
  </pc:docChgLst>
  <pc:docChgLst>
    <pc:chgData name="SKITT, J (Stocksbridge High School Teacher)" userId="S::jskitt2@stocksbridgehigh.sheffield.sch.uk::6a1ec858-07e8-4768-b45c-1870d8829d0c" providerId="AD" clId="Web-{53C64B0E-4BE9-8D0E-8D05-5341B1D0C1BC}"/>
    <pc:docChg chg="modSld">
      <pc:chgData name="SKITT, J (Stocksbridge High School Teacher)" userId="S::jskitt2@stocksbridgehigh.sheffield.sch.uk::6a1ec858-07e8-4768-b45c-1870d8829d0c" providerId="AD" clId="Web-{53C64B0E-4BE9-8D0E-8D05-5341B1D0C1BC}" dt="2020-11-10T12:06:18.103" v="1" actId="20577"/>
      <pc:docMkLst>
        <pc:docMk/>
      </pc:docMkLst>
      <pc:sldChg chg="modSp">
        <pc:chgData name="SKITT, J (Stocksbridge High School Teacher)" userId="S::jskitt2@stocksbridgehigh.sheffield.sch.uk::6a1ec858-07e8-4768-b45c-1870d8829d0c" providerId="AD" clId="Web-{53C64B0E-4BE9-8D0E-8D05-5341B1D0C1BC}" dt="2020-11-10T12:06:18.103" v="0" actId="20577"/>
        <pc:sldMkLst>
          <pc:docMk/>
          <pc:sldMk cId="4015507272" sldId="269"/>
        </pc:sldMkLst>
        <pc:spChg chg="mod">
          <ac:chgData name="SKITT, J (Stocksbridge High School Teacher)" userId="S::jskitt2@stocksbridgehigh.sheffield.sch.uk::6a1ec858-07e8-4768-b45c-1870d8829d0c" providerId="AD" clId="Web-{53C64B0E-4BE9-8D0E-8D05-5341B1D0C1BC}" dt="2020-11-10T12:06:18.103" v="0" actId="20577"/>
          <ac:spMkLst>
            <pc:docMk/>
            <pc:sldMk cId="4015507272" sldId="269"/>
            <ac:spMk id="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375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730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3843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21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557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985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247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6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16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127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289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54882-9DA3-4EA4-B058-FE547FDBE536}" type="datetimeFigureOut">
              <a:rPr lang="en-GB" smtClean="0"/>
              <a:t>10/11/2020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8620D-3F82-448F-A43C-A873D6FC1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02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0315473"/>
              </p:ext>
            </p:extLst>
          </p:nvPr>
        </p:nvGraphicFramePr>
        <p:xfrm>
          <a:off x="1976719" y="2220071"/>
          <a:ext cx="7875495" cy="4303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5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51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51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85333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1. </a:t>
                      </a:r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J’aime</a:t>
                      </a: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 le foot.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2. </a:t>
                      </a:r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J’adore</a:t>
                      </a: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 la </a:t>
                      </a:r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musique</a:t>
                      </a: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,</a:t>
                      </a:r>
                      <a:r>
                        <a:rPr lang="en-GB" b="1" baseline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b="1" baseline="0" dirty="0" err="1">
                          <a:solidFill>
                            <a:sysClr val="windowText" lastClr="000000"/>
                          </a:solidFill>
                        </a:rPr>
                        <a:t>c’est</a:t>
                      </a:r>
                      <a:r>
                        <a:rPr lang="en-GB" b="1" baseline="0" dirty="0">
                          <a:solidFill>
                            <a:sysClr val="windowText" lastClr="000000"/>
                          </a:solidFill>
                        </a:rPr>
                        <a:t> relaxant.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87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3. </a:t>
                      </a:r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J’aime</a:t>
                      </a: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aller</a:t>
                      </a: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 au </a:t>
                      </a:r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collège</a:t>
                      </a: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2761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4. Je</a:t>
                      </a:r>
                      <a:r>
                        <a:rPr lang="en-GB" b="1" baseline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b="1" baseline="0" dirty="0" err="1">
                          <a:solidFill>
                            <a:sysClr val="windowText" lastClr="000000"/>
                          </a:solidFill>
                        </a:rPr>
                        <a:t>n’aime</a:t>
                      </a:r>
                      <a:r>
                        <a:rPr lang="en-GB" b="1" baseline="0" dirty="0">
                          <a:solidFill>
                            <a:sysClr val="windowText" lastClr="000000"/>
                          </a:solidFill>
                        </a:rPr>
                        <a:t> pas les frites.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5. </a:t>
                      </a:r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J’adore</a:t>
                      </a: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 faire du </a:t>
                      </a:r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vélo</a:t>
                      </a: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</a:p>
                    <a:p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6. </a:t>
                      </a:r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Tous</a:t>
                      </a: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 les weekends </a:t>
                      </a:r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j’aime</a:t>
                      </a: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aller</a:t>
                      </a: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 au </a:t>
                      </a:r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cinéma</a:t>
                      </a: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8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853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7. Je </a:t>
                      </a:r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n’aime</a:t>
                      </a: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 pas </a:t>
                      </a:r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aller</a:t>
                      </a: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 au </a:t>
                      </a:r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parc</a:t>
                      </a: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 avec</a:t>
                      </a:r>
                      <a:r>
                        <a:rPr lang="en-GB" b="1" baseline="0" dirty="0">
                          <a:solidFill>
                            <a:sysClr val="windowText" lastClr="000000"/>
                          </a:solidFill>
                        </a:rPr>
                        <a:t> mon petit frère.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87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8. </a:t>
                      </a:r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J’adore</a:t>
                      </a: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 lire des livres </a:t>
                      </a:r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mais</a:t>
                      </a: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 je </a:t>
                      </a:r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n’aime</a:t>
                      </a: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 pas les </a:t>
                      </a:r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journaux</a:t>
                      </a: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8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9. Je </a:t>
                      </a:r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déteste</a:t>
                      </a:r>
                      <a:r>
                        <a:rPr lang="en-GB" b="1" baseline="0" dirty="0">
                          <a:solidFill>
                            <a:sysClr val="windowText" lastClr="000000"/>
                          </a:solidFill>
                        </a:rPr>
                        <a:t> les chats.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Rectangle: Rounded Corners 3">
            <a:extLst>
              <a:ext uri="{FF2B5EF4-FFF2-40B4-BE49-F238E27FC236}">
                <a16:creationId xmlns:a16="http://schemas.microsoft.com/office/drawing/2014/main" id="{0F01A9BB-58BE-4419-B371-4128B9A1FDE0}"/>
              </a:ext>
            </a:extLst>
          </p:cNvPr>
          <p:cNvSpPr/>
          <p:nvPr/>
        </p:nvSpPr>
        <p:spPr>
          <a:xfrm>
            <a:off x="1636057" y="421341"/>
            <a:ext cx="4092389" cy="658906"/>
          </a:xfrm>
          <a:prstGeom prst="roundRect">
            <a:avLst/>
          </a:prstGeom>
          <a:solidFill>
            <a:srgbClr val="CC99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600" b="1" u="sng" dirty="0"/>
              <a:t>Point de </a:t>
            </a:r>
            <a:r>
              <a:rPr lang="es-ES" sz="3600" b="1" u="sng" dirty="0" err="1"/>
              <a:t>départ</a:t>
            </a:r>
            <a:r>
              <a:rPr lang="es-ES" sz="3600" b="1" u="sng" dirty="0"/>
              <a:t>. </a:t>
            </a:r>
          </a:p>
        </p:txBody>
      </p:sp>
      <p:sp>
        <p:nvSpPr>
          <p:cNvPr id="7" name="Rectangle: Rounded Corners 4">
            <a:extLst>
              <a:ext uri="{FF2B5EF4-FFF2-40B4-BE49-F238E27FC236}">
                <a16:creationId xmlns:a16="http://schemas.microsoft.com/office/drawing/2014/main" id="{EDBA6908-62D4-4A52-8088-0AD8058C9C10}"/>
              </a:ext>
            </a:extLst>
          </p:cNvPr>
          <p:cNvSpPr/>
          <p:nvPr/>
        </p:nvSpPr>
        <p:spPr>
          <a:xfrm>
            <a:off x="6629400" y="430306"/>
            <a:ext cx="5271246" cy="658906"/>
          </a:xfrm>
          <a:prstGeom prst="roundRect">
            <a:avLst/>
          </a:prstGeom>
          <a:solidFill>
            <a:srgbClr val="F787F7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600" b="1" u="sng" dirty="0" err="1"/>
              <a:t>lundi</a:t>
            </a:r>
            <a:r>
              <a:rPr lang="es-ES" sz="3600" b="1" u="sng" dirty="0"/>
              <a:t> 16 </a:t>
            </a:r>
            <a:r>
              <a:rPr lang="es-ES" sz="3600" b="1" u="sng" dirty="0" err="1"/>
              <a:t>novembre</a:t>
            </a:r>
            <a:endParaRPr lang="es-ES" sz="3600" b="1" u="sng" dirty="0"/>
          </a:p>
        </p:txBody>
      </p:sp>
      <p:sp>
        <p:nvSpPr>
          <p:cNvPr id="8" name="Rounded Rectangle 7"/>
          <p:cNvSpPr/>
          <p:nvPr/>
        </p:nvSpPr>
        <p:spPr>
          <a:xfrm>
            <a:off x="1981199" y="1223496"/>
            <a:ext cx="7799295" cy="934383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FAITES MAINTENANT!</a:t>
            </a:r>
          </a:p>
          <a:p>
            <a:pPr algn="ctr"/>
            <a:r>
              <a:rPr lang="en-GB" sz="2800" dirty="0"/>
              <a:t>Sur les </a:t>
            </a:r>
            <a:r>
              <a:rPr lang="en-GB" sz="2800" dirty="0" err="1"/>
              <a:t>ardoises</a:t>
            </a:r>
            <a:r>
              <a:rPr lang="en-GB" sz="2800" dirty="0"/>
              <a:t>, </a:t>
            </a:r>
            <a:r>
              <a:rPr lang="en-GB" sz="2800" dirty="0" err="1"/>
              <a:t>traduisez</a:t>
            </a:r>
            <a:r>
              <a:rPr lang="en-GB" sz="2800" dirty="0"/>
              <a:t> 1-9 en </a:t>
            </a:r>
            <a:r>
              <a:rPr lang="en-GB" sz="2800" dirty="0" err="1"/>
              <a:t>anglais</a:t>
            </a:r>
            <a:r>
              <a:rPr lang="en-GB" sz="28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332111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713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Rectangle: Rounded Corners 3">
            <a:extLst>
              <a:ext uri="{FF2B5EF4-FFF2-40B4-BE49-F238E27FC236}">
                <a16:creationId xmlns:a16="http://schemas.microsoft.com/office/drawing/2014/main" id="{0F01A9BB-58BE-4419-B371-4128B9A1FDE0}"/>
              </a:ext>
            </a:extLst>
          </p:cNvPr>
          <p:cNvSpPr/>
          <p:nvPr/>
        </p:nvSpPr>
        <p:spPr>
          <a:xfrm>
            <a:off x="1636057" y="421341"/>
            <a:ext cx="4092389" cy="658906"/>
          </a:xfrm>
          <a:prstGeom prst="roundRect">
            <a:avLst/>
          </a:prstGeom>
          <a:solidFill>
            <a:srgbClr val="CC99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600" b="1" u="sng" dirty="0"/>
              <a:t>Mes </a:t>
            </a:r>
            <a:r>
              <a:rPr lang="es-ES" sz="3600" b="1" u="sng" dirty="0" err="1"/>
              <a:t>opinions</a:t>
            </a:r>
            <a:r>
              <a:rPr lang="es-ES" sz="3600" b="1" u="sng" dirty="0"/>
              <a:t>. </a:t>
            </a:r>
          </a:p>
        </p:txBody>
      </p:sp>
      <p:sp>
        <p:nvSpPr>
          <p:cNvPr id="7" name="Rectangle: Rounded Corners 4">
            <a:extLst>
              <a:ext uri="{FF2B5EF4-FFF2-40B4-BE49-F238E27FC236}">
                <a16:creationId xmlns:a16="http://schemas.microsoft.com/office/drawing/2014/main" id="{EDBA6908-62D4-4A52-8088-0AD8058C9C10}"/>
              </a:ext>
            </a:extLst>
          </p:cNvPr>
          <p:cNvSpPr/>
          <p:nvPr/>
        </p:nvSpPr>
        <p:spPr>
          <a:xfrm>
            <a:off x="6629400" y="430306"/>
            <a:ext cx="5271246" cy="658906"/>
          </a:xfrm>
          <a:prstGeom prst="roundRect">
            <a:avLst/>
          </a:prstGeom>
          <a:solidFill>
            <a:srgbClr val="F787F7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600" b="1" u="sng" dirty="0" err="1"/>
              <a:t>mercredi</a:t>
            </a:r>
            <a:r>
              <a:rPr lang="es-ES" sz="3600" b="1" u="sng" dirty="0"/>
              <a:t> 18 </a:t>
            </a:r>
            <a:r>
              <a:rPr lang="es-ES" sz="3600" b="1" u="sng" dirty="0" err="1"/>
              <a:t>novembre</a:t>
            </a:r>
            <a:endParaRPr lang="es-ES" sz="3600" b="1" u="sng" dirty="0"/>
          </a:p>
        </p:txBody>
      </p:sp>
      <p:sp>
        <p:nvSpPr>
          <p:cNvPr id="8" name="Rounded Rectangle 7"/>
          <p:cNvSpPr/>
          <p:nvPr/>
        </p:nvSpPr>
        <p:spPr>
          <a:xfrm>
            <a:off x="1981199" y="1223496"/>
            <a:ext cx="7799295" cy="1528669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FAITES MAINTENANT!</a:t>
            </a:r>
          </a:p>
          <a:p>
            <a:pPr algn="ctr"/>
            <a:r>
              <a:rPr lang="en-GB" sz="2800" dirty="0" err="1"/>
              <a:t>Dans</a:t>
            </a:r>
            <a:r>
              <a:rPr lang="en-GB" sz="2800" dirty="0"/>
              <a:t> les cahiers, </a:t>
            </a:r>
            <a:r>
              <a:rPr lang="en-GB" sz="2800" dirty="0" err="1"/>
              <a:t>écrivez</a:t>
            </a:r>
            <a:r>
              <a:rPr lang="en-GB" sz="2800" dirty="0"/>
              <a:t> ‘infinitive’ or ‘definite article’ pour les phrases 1-6.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4317" y="2886449"/>
            <a:ext cx="7440706" cy="3903504"/>
          </a:xfrm>
          <a:prstGeom prst="rect">
            <a:avLst/>
          </a:prstGeom>
          <a:solidFill>
            <a:srgbClr val="CCFF66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800" dirty="0" err="1"/>
              <a:t>J’aime</a:t>
            </a:r>
            <a:r>
              <a:rPr lang="en-GB" sz="2800" dirty="0"/>
              <a:t> le judo.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800" dirty="0"/>
              <a:t>Le weekend, je </a:t>
            </a:r>
            <a:r>
              <a:rPr lang="en-GB" sz="2800" err="1"/>
              <a:t>n’aime</a:t>
            </a:r>
            <a:r>
              <a:rPr lang="en-GB" sz="2800"/>
              <a:t> pas faire du jogging.</a:t>
            </a:r>
            <a:endParaRPr lang="en-GB" sz="2800">
              <a:cs typeface="Calibri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800" dirty="0" err="1"/>
              <a:t>Tous</a:t>
            </a:r>
            <a:r>
              <a:rPr lang="en-GB" sz="2800" dirty="0"/>
              <a:t> les </a:t>
            </a:r>
            <a:r>
              <a:rPr lang="en-GB" sz="2800" dirty="0" err="1"/>
              <a:t>soirs</a:t>
            </a:r>
            <a:r>
              <a:rPr lang="en-GB" sz="2800" dirty="0"/>
              <a:t> </a:t>
            </a:r>
            <a:r>
              <a:rPr lang="en-GB" sz="2800" dirty="0" err="1"/>
              <a:t>j’aime</a:t>
            </a:r>
            <a:r>
              <a:rPr lang="en-GB" sz="2800" dirty="0"/>
              <a:t> faire de la </a:t>
            </a:r>
            <a:r>
              <a:rPr lang="en-GB" sz="2800" dirty="0" err="1"/>
              <a:t>danse</a:t>
            </a:r>
            <a:r>
              <a:rPr lang="en-GB" sz="2800" dirty="0"/>
              <a:t>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800" dirty="0"/>
              <a:t>Je </a:t>
            </a:r>
            <a:r>
              <a:rPr lang="en-GB" sz="2800" dirty="0" err="1"/>
              <a:t>déteste</a:t>
            </a:r>
            <a:r>
              <a:rPr lang="en-GB" sz="2800" dirty="0"/>
              <a:t> </a:t>
            </a:r>
            <a:r>
              <a:rPr lang="en-GB" sz="2800" dirty="0" err="1"/>
              <a:t>aller</a:t>
            </a:r>
            <a:r>
              <a:rPr lang="en-GB" sz="2800" dirty="0"/>
              <a:t> aux </a:t>
            </a:r>
            <a:r>
              <a:rPr lang="en-GB" sz="2800" dirty="0" err="1"/>
              <a:t>magasins</a:t>
            </a:r>
            <a:r>
              <a:rPr lang="en-GB" sz="2800" dirty="0"/>
              <a:t>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800" dirty="0" err="1"/>
              <a:t>J’adore</a:t>
            </a:r>
            <a:r>
              <a:rPr lang="en-GB" sz="2800" dirty="0"/>
              <a:t> la </a:t>
            </a:r>
            <a:r>
              <a:rPr lang="en-GB" sz="2800" dirty="0" err="1"/>
              <a:t>musique</a:t>
            </a:r>
            <a:r>
              <a:rPr lang="en-GB" sz="2800" dirty="0"/>
              <a:t> et </a:t>
            </a:r>
            <a:r>
              <a:rPr lang="en-GB" sz="2800" dirty="0" err="1"/>
              <a:t>aller</a:t>
            </a:r>
            <a:r>
              <a:rPr lang="en-GB" sz="2800" dirty="0"/>
              <a:t> aux concerts.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800" dirty="0" err="1"/>
              <a:t>J’aime</a:t>
            </a:r>
            <a:r>
              <a:rPr lang="en-GB" sz="2800" dirty="0"/>
              <a:t> lire, </a:t>
            </a:r>
            <a:r>
              <a:rPr lang="en-GB" sz="2800" dirty="0" err="1"/>
              <a:t>bloguer</a:t>
            </a:r>
            <a:r>
              <a:rPr lang="en-GB" sz="2800" dirty="0"/>
              <a:t> et </a:t>
            </a:r>
            <a:r>
              <a:rPr lang="en-GB" sz="2800" dirty="0" err="1"/>
              <a:t>tchatter</a:t>
            </a:r>
            <a:r>
              <a:rPr lang="en-GB" sz="2800" dirty="0"/>
              <a:t>.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9672918" y="3792071"/>
            <a:ext cx="1954306" cy="1846729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err="1">
                <a:solidFill>
                  <a:schemeClr val="tx1"/>
                </a:solidFill>
              </a:rPr>
              <a:t>Fini</a:t>
            </a:r>
            <a:r>
              <a:rPr lang="en-GB" sz="2000" dirty="0">
                <a:solidFill>
                  <a:schemeClr val="tx1"/>
                </a:solidFill>
              </a:rPr>
              <a:t>?</a:t>
            </a:r>
          </a:p>
          <a:p>
            <a:pPr algn="ctr"/>
            <a:endParaRPr lang="en-GB" sz="2000" dirty="0">
              <a:solidFill>
                <a:schemeClr val="tx1"/>
              </a:solidFill>
            </a:endParaRPr>
          </a:p>
          <a:p>
            <a:pPr algn="ctr"/>
            <a:r>
              <a:rPr lang="en-GB" sz="2000" dirty="0" err="1">
                <a:solidFill>
                  <a:schemeClr val="tx1"/>
                </a:solidFill>
              </a:rPr>
              <a:t>Traduisez</a:t>
            </a:r>
            <a:r>
              <a:rPr lang="en-GB" sz="2000" dirty="0">
                <a:solidFill>
                  <a:schemeClr val="tx1"/>
                </a:solidFill>
              </a:rPr>
              <a:t> les phrases en </a:t>
            </a:r>
            <a:r>
              <a:rPr lang="en-GB" sz="2000" dirty="0" err="1">
                <a:solidFill>
                  <a:schemeClr val="tx1"/>
                </a:solidFill>
              </a:rPr>
              <a:t>anglais</a:t>
            </a:r>
            <a:r>
              <a:rPr lang="en-GB" sz="2000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15507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F01A9BB-58BE-4419-B371-4128B9A1FDE0}"/>
              </a:ext>
            </a:extLst>
          </p:cNvPr>
          <p:cNvSpPr/>
          <p:nvPr/>
        </p:nvSpPr>
        <p:spPr>
          <a:xfrm>
            <a:off x="1636057" y="421341"/>
            <a:ext cx="4092389" cy="658906"/>
          </a:xfrm>
          <a:prstGeom prst="roundRect">
            <a:avLst/>
          </a:prstGeom>
          <a:solidFill>
            <a:srgbClr val="CC99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600" b="1" u="sng" dirty="0"/>
              <a:t>Mes </a:t>
            </a:r>
            <a:r>
              <a:rPr lang="es-ES" sz="3600" b="1" u="sng" dirty="0" err="1"/>
              <a:t>opinions</a:t>
            </a:r>
            <a:r>
              <a:rPr lang="es-ES" sz="3600" b="1" u="sng" dirty="0"/>
              <a:t>. 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836989B-F975-47BF-9049-EB2717D1E079}"/>
              </a:ext>
            </a:extLst>
          </p:cNvPr>
          <p:cNvSpPr/>
          <p:nvPr/>
        </p:nvSpPr>
        <p:spPr>
          <a:xfrm>
            <a:off x="1093696" y="1461247"/>
            <a:ext cx="10676964" cy="170329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u="sng" dirty="0"/>
              <a:t>Learning Intent:</a:t>
            </a:r>
            <a:r>
              <a:rPr lang="en-GB" sz="3600" b="1" dirty="0"/>
              <a:t> </a:t>
            </a:r>
          </a:p>
          <a:p>
            <a:pPr algn="ctr"/>
            <a:r>
              <a:rPr lang="en-GB" sz="3600" b="1" dirty="0"/>
              <a:t>To use infinitives and definite articles to give personal opinions.  </a:t>
            </a:r>
            <a:endParaRPr lang="en-GB" sz="3600" b="1" u="sng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33077F5-732C-47E5-B226-6AE52359134A}"/>
              </a:ext>
            </a:extLst>
          </p:cNvPr>
          <p:cNvSpPr/>
          <p:nvPr/>
        </p:nvSpPr>
        <p:spPr>
          <a:xfrm>
            <a:off x="564776" y="3429000"/>
            <a:ext cx="3496236" cy="250115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u="sng" dirty="0">
                <a:solidFill>
                  <a:schemeClr val="tx1"/>
                </a:solidFill>
              </a:rPr>
              <a:t>Developing: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</a:rPr>
              <a:t>To use infinitives and definite articles after opinions (step 3)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2F8DD1E-0F5E-488D-AA3B-108BE4E9373F}"/>
              </a:ext>
            </a:extLst>
          </p:cNvPr>
          <p:cNvSpPr/>
          <p:nvPr/>
        </p:nvSpPr>
        <p:spPr>
          <a:xfrm>
            <a:off x="4419600" y="3428998"/>
            <a:ext cx="3496236" cy="2501153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u="sng" dirty="0">
                <a:solidFill>
                  <a:schemeClr val="tx1"/>
                </a:solidFill>
              </a:rPr>
              <a:t>Secure: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</a:rPr>
              <a:t>To give reasoned opinions using both structures (step 4 beg)</a:t>
            </a:r>
          </a:p>
          <a:p>
            <a:pPr algn="ctr"/>
            <a:endParaRPr lang="en-GB" sz="2400" b="1" u="sng" dirty="0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3BE59E3-C5E1-4AF2-B5DC-E0EC9368BE0C}"/>
              </a:ext>
            </a:extLst>
          </p:cNvPr>
          <p:cNvSpPr/>
          <p:nvPr/>
        </p:nvSpPr>
        <p:spPr>
          <a:xfrm>
            <a:off x="8274424" y="3428997"/>
            <a:ext cx="3496236" cy="250115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u="sng" dirty="0">
                <a:solidFill>
                  <a:schemeClr val="tx1"/>
                </a:solidFill>
              </a:rPr>
              <a:t>Excelling: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</a:rPr>
              <a:t>To give detailed, reasoned opinions using both structures (step 4 </a:t>
            </a:r>
            <a:r>
              <a:rPr lang="en-GB" sz="2400" b="1" dirty="0" err="1">
                <a:solidFill>
                  <a:schemeClr val="tx1"/>
                </a:solidFill>
              </a:rPr>
              <a:t>exc</a:t>
            </a:r>
            <a:r>
              <a:rPr lang="en-GB" sz="2400" b="1" dirty="0">
                <a:solidFill>
                  <a:schemeClr val="tx1"/>
                </a:solidFill>
              </a:rPr>
              <a:t>)</a:t>
            </a:r>
          </a:p>
          <a:p>
            <a:pPr algn="ctr"/>
            <a:endParaRPr lang="en-GB" sz="2400" b="1" u="sng" dirty="0">
              <a:solidFill>
                <a:schemeClr val="tx1"/>
              </a:solidFill>
            </a:endParaRPr>
          </a:p>
        </p:txBody>
      </p:sp>
      <p:sp>
        <p:nvSpPr>
          <p:cNvPr id="10" name="Rectangle: Rounded Corners 4">
            <a:extLst>
              <a:ext uri="{FF2B5EF4-FFF2-40B4-BE49-F238E27FC236}">
                <a16:creationId xmlns:a16="http://schemas.microsoft.com/office/drawing/2014/main" id="{EDBA6908-62D4-4A52-8088-0AD8058C9C10}"/>
              </a:ext>
            </a:extLst>
          </p:cNvPr>
          <p:cNvSpPr/>
          <p:nvPr/>
        </p:nvSpPr>
        <p:spPr>
          <a:xfrm>
            <a:off x="6629400" y="430306"/>
            <a:ext cx="5271246" cy="658906"/>
          </a:xfrm>
          <a:prstGeom prst="roundRect">
            <a:avLst/>
          </a:prstGeom>
          <a:solidFill>
            <a:srgbClr val="F787F7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600" b="1" u="sng" dirty="0" err="1"/>
              <a:t>mercredi</a:t>
            </a:r>
            <a:r>
              <a:rPr lang="es-ES" sz="3600" b="1" u="sng" dirty="0"/>
              <a:t> 18 </a:t>
            </a:r>
            <a:r>
              <a:rPr lang="es-ES" sz="3600" b="1" u="sng" dirty="0" err="1"/>
              <a:t>novembre</a:t>
            </a:r>
            <a:endParaRPr lang="es-ES" sz="3600" b="1" u="sng" dirty="0"/>
          </a:p>
        </p:txBody>
      </p:sp>
    </p:spTree>
    <p:extLst>
      <p:ext uri="{BB962C8B-B14F-4D97-AF65-F5344CB8AC3E}">
        <p14:creationId xmlns:p14="http://schemas.microsoft.com/office/powerpoint/2010/main" val="38660412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6364966" cy="57194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1921" y="5289489"/>
            <a:ext cx="2123105" cy="14434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23796" y="504686"/>
            <a:ext cx="5009029" cy="523220"/>
          </a:xfrm>
          <a:prstGeom prst="rect">
            <a:avLst/>
          </a:prstGeom>
          <a:solidFill>
            <a:srgbClr val="C52B7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chemeClr val="bg1"/>
                </a:solidFill>
              </a:rPr>
              <a:t>Écris</a:t>
            </a:r>
            <a:r>
              <a:rPr lang="en-GB" sz="2800" b="1" dirty="0">
                <a:solidFill>
                  <a:schemeClr val="bg1"/>
                </a:solidFill>
              </a:rPr>
              <a:t> </a:t>
            </a:r>
            <a:r>
              <a:rPr lang="en-GB" sz="2800" b="1" dirty="0" err="1">
                <a:solidFill>
                  <a:schemeClr val="bg1"/>
                </a:solidFill>
              </a:rPr>
              <a:t>une</a:t>
            </a:r>
            <a:r>
              <a:rPr lang="en-GB" sz="2800" b="1" dirty="0">
                <a:solidFill>
                  <a:schemeClr val="bg1"/>
                </a:solidFill>
              </a:rPr>
              <a:t> carte </a:t>
            </a:r>
            <a:r>
              <a:rPr lang="en-GB" sz="2800" b="1" dirty="0" err="1">
                <a:solidFill>
                  <a:schemeClr val="bg1"/>
                </a:solidFill>
              </a:rPr>
              <a:t>mentale</a:t>
            </a:r>
            <a:r>
              <a:rPr lang="en-GB" sz="2800" b="1" dirty="0">
                <a:solidFill>
                  <a:schemeClr val="bg1"/>
                </a:solidFill>
              </a:rPr>
              <a:t> pour </a:t>
            </a:r>
            <a:r>
              <a:rPr lang="en-GB" sz="2800" b="1" dirty="0" err="1">
                <a:solidFill>
                  <a:schemeClr val="bg1"/>
                </a:solidFill>
              </a:rPr>
              <a:t>toi</a:t>
            </a:r>
            <a:r>
              <a:rPr lang="en-GB" sz="2800" b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16804" y="1330482"/>
            <a:ext cx="4823011" cy="3416320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You can use any of the ideas from the mind map from last lesson as well as these ideas, plus any of your own.</a:t>
            </a:r>
          </a:p>
          <a:p>
            <a:endParaRPr lang="en-GB" dirty="0"/>
          </a:p>
          <a:p>
            <a:r>
              <a:rPr lang="en-GB" dirty="0"/>
              <a:t>Success Criteria!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There should be an introduction for yourself.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There must be a minimum of 5 different things explained about yourself.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You should use varied opinions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Include reasons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Aim to use connectives and add extra detail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t="60098"/>
          <a:stretch/>
        </p:blipFill>
        <p:spPr>
          <a:xfrm>
            <a:off x="9197787" y="4956728"/>
            <a:ext cx="1649506" cy="9596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b="38518"/>
          <a:stretch/>
        </p:blipFill>
        <p:spPr>
          <a:xfrm>
            <a:off x="7462218" y="4956728"/>
            <a:ext cx="1649506" cy="147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3997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170341" y="122764"/>
            <a:ext cx="10183459" cy="48013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/>
              <a:t>SELF ASSESSMENT</a:t>
            </a:r>
          </a:p>
          <a:p>
            <a:endParaRPr lang="en-GB" dirty="0"/>
          </a:p>
          <a:p>
            <a:r>
              <a:rPr lang="en-GB" dirty="0"/>
              <a:t>Mark your work </a:t>
            </a:r>
            <a:r>
              <a:rPr lang="en-GB" b="1" dirty="0"/>
              <a:t>against the success criteria</a:t>
            </a:r>
            <a:r>
              <a:rPr lang="en-GB" dirty="0"/>
              <a:t>!</a:t>
            </a:r>
          </a:p>
          <a:p>
            <a:r>
              <a:rPr lang="en-GB" dirty="0"/>
              <a:t>For each element you find in your work give it a </a:t>
            </a:r>
            <a:r>
              <a:rPr lang="en-GB" b="1" dirty="0"/>
              <a:t>clear green tick</a:t>
            </a:r>
            <a:r>
              <a:rPr lang="en-GB" dirty="0"/>
              <a:t>.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There should be an </a:t>
            </a:r>
            <a:r>
              <a:rPr lang="en-GB" b="1" dirty="0"/>
              <a:t>introduction</a:t>
            </a:r>
            <a:r>
              <a:rPr lang="en-GB" dirty="0"/>
              <a:t> for yourself.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There must be a </a:t>
            </a:r>
            <a:r>
              <a:rPr lang="en-GB" b="1" dirty="0"/>
              <a:t>minimum of 5 different things </a:t>
            </a:r>
            <a:r>
              <a:rPr lang="en-GB" dirty="0"/>
              <a:t>explained about yourself.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You should use </a:t>
            </a:r>
            <a:r>
              <a:rPr lang="en-GB" b="1" dirty="0"/>
              <a:t>varied opinions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Include </a:t>
            </a:r>
            <a:r>
              <a:rPr lang="en-GB" b="1" dirty="0"/>
              <a:t>reasons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Aim to use </a:t>
            </a:r>
            <a:r>
              <a:rPr lang="en-GB" b="1" dirty="0"/>
              <a:t>connectives</a:t>
            </a:r>
            <a:r>
              <a:rPr lang="en-GB" dirty="0"/>
              <a:t> and </a:t>
            </a:r>
            <a:r>
              <a:rPr lang="en-GB" b="1" dirty="0"/>
              <a:t>add extra detail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When you have marked it, copy and complete the statement below using the success criteria boxes to award your step</a:t>
            </a:r>
          </a:p>
          <a:p>
            <a:r>
              <a:rPr lang="en-GB" b="1" dirty="0"/>
              <a:t>Today, I have achieved step _____ because I have _____________________________________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When you have marked your work, share what you have given yourself with your partner – do they agree or disagree? If they disagree, find out why.</a:t>
            </a:r>
          </a:p>
        </p:txBody>
      </p:sp>
      <p:sp>
        <p:nvSpPr>
          <p:cNvPr id="5" name="Rectangle: Rounded Corners 1">
            <a:extLst>
              <a:ext uri="{FF2B5EF4-FFF2-40B4-BE49-F238E27FC236}">
                <a16:creationId xmlns:a16="http://schemas.microsoft.com/office/drawing/2014/main" id="{833077F5-732C-47E5-B226-6AE52359134A}"/>
              </a:ext>
            </a:extLst>
          </p:cNvPr>
          <p:cNvSpPr/>
          <p:nvPr/>
        </p:nvSpPr>
        <p:spPr>
          <a:xfrm>
            <a:off x="554019" y="4991549"/>
            <a:ext cx="3496236" cy="175618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u="sng" dirty="0">
                <a:solidFill>
                  <a:schemeClr val="tx1"/>
                </a:solidFill>
              </a:rPr>
              <a:t>Developing: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</a:rPr>
              <a:t>To use infinitives and definite articles after opinions (step 3)</a:t>
            </a:r>
          </a:p>
        </p:txBody>
      </p:sp>
      <p:sp>
        <p:nvSpPr>
          <p:cNvPr id="6" name="Rectangle: Rounded Corners 7">
            <a:extLst>
              <a:ext uri="{FF2B5EF4-FFF2-40B4-BE49-F238E27FC236}">
                <a16:creationId xmlns:a16="http://schemas.microsoft.com/office/drawing/2014/main" id="{62F8DD1E-0F5E-488D-AA3B-108BE4E9373F}"/>
              </a:ext>
            </a:extLst>
          </p:cNvPr>
          <p:cNvSpPr/>
          <p:nvPr/>
        </p:nvSpPr>
        <p:spPr>
          <a:xfrm>
            <a:off x="4408843" y="4991547"/>
            <a:ext cx="3496236" cy="1756186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u="sng" dirty="0">
                <a:solidFill>
                  <a:schemeClr val="tx1"/>
                </a:solidFill>
              </a:rPr>
              <a:t>Secure: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</a:rPr>
              <a:t>To give reasoned opinions using both structures (step 4 beg)</a:t>
            </a:r>
          </a:p>
          <a:p>
            <a:pPr algn="ctr"/>
            <a:endParaRPr lang="en-GB" sz="2400" b="1" u="sng" dirty="0">
              <a:solidFill>
                <a:schemeClr val="tx1"/>
              </a:solidFill>
            </a:endParaRPr>
          </a:p>
        </p:txBody>
      </p:sp>
      <p:sp>
        <p:nvSpPr>
          <p:cNvPr id="7" name="Rectangle: Rounded Corners 8">
            <a:extLst>
              <a:ext uri="{FF2B5EF4-FFF2-40B4-BE49-F238E27FC236}">
                <a16:creationId xmlns:a16="http://schemas.microsoft.com/office/drawing/2014/main" id="{A3BE59E3-C5E1-4AF2-B5DC-E0EC9368BE0C}"/>
              </a:ext>
            </a:extLst>
          </p:cNvPr>
          <p:cNvSpPr/>
          <p:nvPr/>
        </p:nvSpPr>
        <p:spPr>
          <a:xfrm>
            <a:off x="8089751" y="4991546"/>
            <a:ext cx="3937298" cy="175618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u="sng" dirty="0">
                <a:solidFill>
                  <a:schemeClr val="tx1"/>
                </a:solidFill>
              </a:rPr>
              <a:t>Excelling: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</a:rPr>
              <a:t>To give detailed, reasoned opinions using both structures (step 4 </a:t>
            </a:r>
            <a:r>
              <a:rPr lang="en-GB" sz="2400" b="1" dirty="0" err="1">
                <a:solidFill>
                  <a:schemeClr val="tx1"/>
                </a:solidFill>
              </a:rPr>
              <a:t>exc</a:t>
            </a:r>
            <a:r>
              <a:rPr lang="en-GB" sz="2400" b="1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71409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837" y="2657475"/>
            <a:ext cx="10982325" cy="15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911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F01A9BB-58BE-4419-B371-4128B9A1FDE0}"/>
              </a:ext>
            </a:extLst>
          </p:cNvPr>
          <p:cNvSpPr/>
          <p:nvPr/>
        </p:nvSpPr>
        <p:spPr>
          <a:xfrm>
            <a:off x="1636057" y="421341"/>
            <a:ext cx="4092389" cy="658906"/>
          </a:xfrm>
          <a:prstGeom prst="roundRect">
            <a:avLst/>
          </a:prstGeom>
          <a:solidFill>
            <a:srgbClr val="CC99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600" b="1" u="sng" dirty="0"/>
              <a:t>Point de </a:t>
            </a:r>
            <a:r>
              <a:rPr lang="es-ES" sz="3600" b="1" u="sng" dirty="0" err="1"/>
              <a:t>départ</a:t>
            </a:r>
            <a:r>
              <a:rPr lang="es-ES" sz="3600" b="1" u="sng" dirty="0"/>
              <a:t>. 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DBA6908-62D4-4A52-8088-0AD8058C9C10}"/>
              </a:ext>
            </a:extLst>
          </p:cNvPr>
          <p:cNvSpPr/>
          <p:nvPr/>
        </p:nvSpPr>
        <p:spPr>
          <a:xfrm>
            <a:off x="6629400" y="430306"/>
            <a:ext cx="5271246" cy="658906"/>
          </a:xfrm>
          <a:prstGeom prst="roundRect">
            <a:avLst/>
          </a:prstGeom>
          <a:solidFill>
            <a:srgbClr val="F787F7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600" b="1" u="sng" dirty="0" err="1"/>
              <a:t>lundi</a:t>
            </a:r>
            <a:r>
              <a:rPr lang="es-ES" sz="3600" b="1" u="sng" dirty="0"/>
              <a:t> 16 </a:t>
            </a:r>
            <a:r>
              <a:rPr lang="es-ES" sz="3600" b="1" u="sng" dirty="0" err="1"/>
              <a:t>novembre</a:t>
            </a:r>
            <a:endParaRPr lang="es-ES" sz="3600" b="1" u="sng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836989B-F975-47BF-9049-EB2717D1E079}"/>
              </a:ext>
            </a:extLst>
          </p:cNvPr>
          <p:cNvSpPr/>
          <p:nvPr/>
        </p:nvSpPr>
        <p:spPr>
          <a:xfrm>
            <a:off x="1093696" y="1461247"/>
            <a:ext cx="10676964" cy="170329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u="sng" dirty="0"/>
              <a:t>Learning Intent:</a:t>
            </a:r>
            <a:r>
              <a:rPr lang="en-GB" sz="3600" b="1" dirty="0"/>
              <a:t> </a:t>
            </a:r>
          </a:p>
          <a:p>
            <a:pPr algn="ctr"/>
            <a:r>
              <a:rPr lang="en-GB" sz="3600" b="1" dirty="0"/>
              <a:t>To review how to use infinitives and definite articles to give opinions.  </a:t>
            </a:r>
            <a:endParaRPr lang="en-GB" sz="3600" b="1" u="sng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33077F5-732C-47E5-B226-6AE52359134A}"/>
              </a:ext>
            </a:extLst>
          </p:cNvPr>
          <p:cNvSpPr/>
          <p:nvPr/>
        </p:nvSpPr>
        <p:spPr>
          <a:xfrm>
            <a:off x="564776" y="3429000"/>
            <a:ext cx="3496236" cy="250115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u="sng" dirty="0">
                <a:solidFill>
                  <a:schemeClr val="tx1"/>
                </a:solidFill>
              </a:rPr>
              <a:t>Developing:</a:t>
            </a:r>
          </a:p>
          <a:p>
            <a:pPr algn="ctr"/>
            <a:r>
              <a:rPr lang="en-GB" sz="2800" b="1" dirty="0">
                <a:solidFill>
                  <a:schemeClr val="tx1"/>
                </a:solidFill>
              </a:rPr>
              <a:t>To know when to use infinitive and when to use definite articles (step 2)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2F8DD1E-0F5E-488D-AA3B-108BE4E9373F}"/>
              </a:ext>
            </a:extLst>
          </p:cNvPr>
          <p:cNvSpPr/>
          <p:nvPr/>
        </p:nvSpPr>
        <p:spPr>
          <a:xfrm>
            <a:off x="4482354" y="3428999"/>
            <a:ext cx="3496236" cy="2501153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u="sng" dirty="0">
                <a:solidFill>
                  <a:schemeClr val="tx1"/>
                </a:solidFill>
              </a:rPr>
              <a:t>Secure:</a:t>
            </a:r>
          </a:p>
          <a:p>
            <a:pPr algn="ctr"/>
            <a:r>
              <a:rPr lang="en-GB" sz="2800" b="1" dirty="0">
                <a:solidFill>
                  <a:schemeClr val="tx1"/>
                </a:solidFill>
              </a:rPr>
              <a:t>To give clear opinions using both structures (step 3)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3BE59E3-C5E1-4AF2-B5DC-E0EC9368BE0C}"/>
              </a:ext>
            </a:extLst>
          </p:cNvPr>
          <p:cNvSpPr/>
          <p:nvPr/>
        </p:nvSpPr>
        <p:spPr>
          <a:xfrm>
            <a:off x="8274424" y="3428998"/>
            <a:ext cx="3496236" cy="250115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u="sng" dirty="0">
                <a:solidFill>
                  <a:schemeClr val="tx1"/>
                </a:solidFill>
              </a:rPr>
              <a:t>Excelling:</a:t>
            </a:r>
          </a:p>
          <a:p>
            <a:pPr algn="ctr"/>
            <a:r>
              <a:rPr lang="en-GB" sz="2800" b="1" dirty="0">
                <a:solidFill>
                  <a:schemeClr val="tx1"/>
                </a:solidFill>
              </a:rPr>
              <a:t>To give reasoned opinions using both structures (step 4)</a:t>
            </a:r>
          </a:p>
        </p:txBody>
      </p:sp>
    </p:spTree>
    <p:extLst>
      <p:ext uri="{BB962C8B-B14F-4D97-AF65-F5344CB8AC3E}">
        <p14:creationId xmlns:p14="http://schemas.microsoft.com/office/powerpoint/2010/main" val="2948755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6825" y="-70178"/>
            <a:ext cx="8928847" cy="2387600"/>
          </a:xfrm>
          <a:solidFill>
            <a:srgbClr val="CCFFFF"/>
          </a:solidFill>
        </p:spPr>
        <p:txBody>
          <a:bodyPr>
            <a:noAutofit/>
          </a:bodyPr>
          <a:lstStyle/>
          <a:p>
            <a:r>
              <a:rPr lang="en-GB" sz="4000" b="1" dirty="0"/>
              <a:t>Work with a partner.</a:t>
            </a:r>
            <a:br>
              <a:rPr lang="en-GB" sz="4000" b="1" dirty="0"/>
            </a:br>
            <a:r>
              <a:rPr lang="en-GB" sz="4000" b="1" dirty="0"/>
              <a:t> In each set of sentences, the odd one out has been circled. </a:t>
            </a:r>
            <a:br>
              <a:rPr lang="en-GB" sz="4000" b="1" dirty="0"/>
            </a:br>
            <a:r>
              <a:rPr lang="en-GB" sz="4000" b="1" dirty="0"/>
              <a:t>Why is it the odd one out?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3297" y="2527765"/>
            <a:ext cx="7225823" cy="405519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872" y="2597495"/>
            <a:ext cx="2685143" cy="3581980"/>
          </a:xfrm>
          <a:prstGeom prst="rect">
            <a:avLst/>
          </a:prstGeom>
        </p:spPr>
      </p:pic>
      <p:sp>
        <p:nvSpPr>
          <p:cNvPr id="18" name="Oval 33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>
                <a:solidFill>
                  <a:schemeClr val="accent3"/>
                </a:solidFill>
              </a:rPr>
              <a:t>End</a:t>
            </a:r>
          </a:p>
        </p:txBody>
      </p:sp>
      <p:sp>
        <p:nvSpPr>
          <p:cNvPr id="19" name="Oval 32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</a:t>
            </a:r>
          </a:p>
        </p:txBody>
      </p:sp>
      <p:sp>
        <p:nvSpPr>
          <p:cNvPr id="20" name="Oval 31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</a:t>
            </a:r>
          </a:p>
        </p:txBody>
      </p:sp>
      <p:sp>
        <p:nvSpPr>
          <p:cNvPr id="21" name="Oval 30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3</a:t>
            </a:r>
          </a:p>
        </p:txBody>
      </p:sp>
      <p:sp>
        <p:nvSpPr>
          <p:cNvPr id="22" name="Oval 29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4</a:t>
            </a:r>
          </a:p>
        </p:txBody>
      </p:sp>
      <p:sp>
        <p:nvSpPr>
          <p:cNvPr id="23" name="Oval 28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5</a:t>
            </a:r>
          </a:p>
        </p:txBody>
      </p:sp>
      <p:sp>
        <p:nvSpPr>
          <p:cNvPr id="24" name="Oval 27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6</a:t>
            </a:r>
          </a:p>
        </p:txBody>
      </p:sp>
      <p:sp>
        <p:nvSpPr>
          <p:cNvPr id="25" name="Oval 26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7</a:t>
            </a:r>
          </a:p>
        </p:txBody>
      </p:sp>
      <p:sp>
        <p:nvSpPr>
          <p:cNvPr id="26" name="Oval 25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8</a:t>
            </a:r>
          </a:p>
        </p:txBody>
      </p:sp>
      <p:sp>
        <p:nvSpPr>
          <p:cNvPr id="27" name="Oval 24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9</a:t>
            </a:r>
          </a:p>
        </p:txBody>
      </p:sp>
      <p:sp>
        <p:nvSpPr>
          <p:cNvPr id="28" name="Oval 23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10</a:t>
            </a:r>
          </a:p>
        </p:txBody>
      </p:sp>
      <p:sp>
        <p:nvSpPr>
          <p:cNvPr id="29" name="Oval 22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11</a:t>
            </a:r>
          </a:p>
        </p:txBody>
      </p:sp>
      <p:sp>
        <p:nvSpPr>
          <p:cNvPr id="30" name="Oval 21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12</a:t>
            </a:r>
          </a:p>
        </p:txBody>
      </p:sp>
      <p:sp>
        <p:nvSpPr>
          <p:cNvPr id="31" name="Oval 20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13</a:t>
            </a:r>
          </a:p>
        </p:txBody>
      </p:sp>
      <p:sp>
        <p:nvSpPr>
          <p:cNvPr id="32" name="Oval 19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14</a:t>
            </a:r>
          </a:p>
        </p:txBody>
      </p:sp>
      <p:sp>
        <p:nvSpPr>
          <p:cNvPr id="33" name="Oval 18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15</a:t>
            </a:r>
          </a:p>
        </p:txBody>
      </p:sp>
      <p:sp>
        <p:nvSpPr>
          <p:cNvPr id="34" name="Oval 17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16</a:t>
            </a:r>
          </a:p>
        </p:txBody>
      </p:sp>
      <p:sp>
        <p:nvSpPr>
          <p:cNvPr id="35" name="Oval 16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17</a:t>
            </a:r>
          </a:p>
        </p:txBody>
      </p:sp>
      <p:sp>
        <p:nvSpPr>
          <p:cNvPr id="36" name="Oval 15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18</a:t>
            </a:r>
          </a:p>
        </p:txBody>
      </p:sp>
      <p:sp>
        <p:nvSpPr>
          <p:cNvPr id="37" name="Oval 14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19</a:t>
            </a:r>
          </a:p>
        </p:txBody>
      </p:sp>
      <p:sp>
        <p:nvSpPr>
          <p:cNvPr id="38" name="Oval 13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20</a:t>
            </a:r>
          </a:p>
        </p:txBody>
      </p:sp>
      <p:sp>
        <p:nvSpPr>
          <p:cNvPr id="39" name="Oval 12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21</a:t>
            </a:r>
          </a:p>
        </p:txBody>
      </p:sp>
      <p:sp>
        <p:nvSpPr>
          <p:cNvPr id="40" name="Oval 11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22</a:t>
            </a:r>
          </a:p>
        </p:txBody>
      </p:sp>
      <p:sp>
        <p:nvSpPr>
          <p:cNvPr id="41" name="Oval 10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23</a:t>
            </a:r>
          </a:p>
        </p:txBody>
      </p:sp>
      <p:sp>
        <p:nvSpPr>
          <p:cNvPr id="42" name="Oval 9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24</a:t>
            </a:r>
          </a:p>
        </p:txBody>
      </p:sp>
      <p:sp>
        <p:nvSpPr>
          <p:cNvPr id="43" name="Oval 8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25</a:t>
            </a:r>
          </a:p>
        </p:txBody>
      </p:sp>
      <p:sp>
        <p:nvSpPr>
          <p:cNvPr id="44" name="Oval 7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26</a:t>
            </a:r>
          </a:p>
        </p:txBody>
      </p:sp>
      <p:sp>
        <p:nvSpPr>
          <p:cNvPr id="45" name="Oval 6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27</a:t>
            </a:r>
          </a:p>
        </p:txBody>
      </p:sp>
      <p:sp>
        <p:nvSpPr>
          <p:cNvPr id="46" name="Oval 5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28</a:t>
            </a:r>
          </a:p>
        </p:txBody>
      </p:sp>
      <p:sp>
        <p:nvSpPr>
          <p:cNvPr id="47" name="Oval 4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29</a:t>
            </a:r>
          </a:p>
        </p:txBody>
      </p:sp>
      <p:sp>
        <p:nvSpPr>
          <p:cNvPr id="48" name="Oval 3"/>
          <p:cNvSpPr>
            <a:spLocks noChangeArrowheads="1"/>
          </p:cNvSpPr>
          <p:nvPr/>
        </p:nvSpPr>
        <p:spPr bwMode="auto">
          <a:xfrm>
            <a:off x="3234084" y="2732723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30</a:t>
            </a:r>
          </a:p>
        </p:txBody>
      </p:sp>
      <p:sp>
        <p:nvSpPr>
          <p:cNvPr id="49" name="Oval 33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End</a:t>
            </a:r>
          </a:p>
        </p:txBody>
      </p:sp>
      <p:sp>
        <p:nvSpPr>
          <p:cNvPr id="50" name="Oval 32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1</a:t>
            </a:r>
          </a:p>
        </p:txBody>
      </p:sp>
      <p:sp>
        <p:nvSpPr>
          <p:cNvPr id="51" name="Oval 31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2</a:t>
            </a:r>
          </a:p>
        </p:txBody>
      </p:sp>
      <p:sp>
        <p:nvSpPr>
          <p:cNvPr id="52" name="Oval 30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3</a:t>
            </a:r>
          </a:p>
        </p:txBody>
      </p:sp>
      <p:sp>
        <p:nvSpPr>
          <p:cNvPr id="53" name="Oval 29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4</a:t>
            </a:r>
          </a:p>
        </p:txBody>
      </p:sp>
      <p:sp>
        <p:nvSpPr>
          <p:cNvPr id="54" name="Oval 28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5</a:t>
            </a:r>
          </a:p>
        </p:txBody>
      </p:sp>
      <p:sp>
        <p:nvSpPr>
          <p:cNvPr id="55" name="Oval 27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6</a:t>
            </a:r>
          </a:p>
        </p:txBody>
      </p:sp>
      <p:sp>
        <p:nvSpPr>
          <p:cNvPr id="56" name="Oval 26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7</a:t>
            </a:r>
          </a:p>
        </p:txBody>
      </p:sp>
      <p:sp>
        <p:nvSpPr>
          <p:cNvPr id="57" name="Oval 25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8</a:t>
            </a:r>
          </a:p>
        </p:txBody>
      </p:sp>
      <p:sp>
        <p:nvSpPr>
          <p:cNvPr id="58" name="Oval 24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9</a:t>
            </a:r>
          </a:p>
        </p:txBody>
      </p:sp>
      <p:sp>
        <p:nvSpPr>
          <p:cNvPr id="59" name="Oval 23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10</a:t>
            </a:r>
          </a:p>
        </p:txBody>
      </p:sp>
      <p:sp>
        <p:nvSpPr>
          <p:cNvPr id="60" name="Oval 22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11</a:t>
            </a:r>
          </a:p>
        </p:txBody>
      </p:sp>
      <p:sp>
        <p:nvSpPr>
          <p:cNvPr id="61" name="Oval 21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12</a:t>
            </a:r>
          </a:p>
        </p:txBody>
      </p:sp>
      <p:sp>
        <p:nvSpPr>
          <p:cNvPr id="62" name="Oval 20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13</a:t>
            </a:r>
          </a:p>
        </p:txBody>
      </p:sp>
      <p:sp>
        <p:nvSpPr>
          <p:cNvPr id="63" name="Oval 19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14</a:t>
            </a:r>
          </a:p>
        </p:txBody>
      </p:sp>
      <p:sp>
        <p:nvSpPr>
          <p:cNvPr id="64" name="Oval 18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15</a:t>
            </a:r>
          </a:p>
        </p:txBody>
      </p:sp>
      <p:sp>
        <p:nvSpPr>
          <p:cNvPr id="65" name="Oval 17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16</a:t>
            </a:r>
          </a:p>
        </p:txBody>
      </p:sp>
      <p:sp>
        <p:nvSpPr>
          <p:cNvPr id="66" name="Oval 16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17</a:t>
            </a:r>
          </a:p>
        </p:txBody>
      </p:sp>
      <p:sp>
        <p:nvSpPr>
          <p:cNvPr id="67" name="Oval 15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18</a:t>
            </a:r>
          </a:p>
        </p:txBody>
      </p:sp>
      <p:sp>
        <p:nvSpPr>
          <p:cNvPr id="68" name="Oval 14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19</a:t>
            </a:r>
          </a:p>
        </p:txBody>
      </p:sp>
      <p:sp>
        <p:nvSpPr>
          <p:cNvPr id="69" name="Oval 13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20</a:t>
            </a:r>
          </a:p>
        </p:txBody>
      </p:sp>
      <p:sp>
        <p:nvSpPr>
          <p:cNvPr id="70" name="Oval 12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21</a:t>
            </a:r>
          </a:p>
        </p:txBody>
      </p:sp>
      <p:sp>
        <p:nvSpPr>
          <p:cNvPr id="71" name="Oval 11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22</a:t>
            </a:r>
          </a:p>
        </p:txBody>
      </p:sp>
      <p:sp>
        <p:nvSpPr>
          <p:cNvPr id="72" name="Oval 10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23</a:t>
            </a:r>
          </a:p>
        </p:txBody>
      </p:sp>
      <p:sp>
        <p:nvSpPr>
          <p:cNvPr id="73" name="Oval 9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24</a:t>
            </a:r>
          </a:p>
        </p:txBody>
      </p:sp>
      <p:sp>
        <p:nvSpPr>
          <p:cNvPr id="74" name="Oval 8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25</a:t>
            </a:r>
          </a:p>
        </p:txBody>
      </p:sp>
      <p:sp>
        <p:nvSpPr>
          <p:cNvPr id="75" name="Oval 7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26</a:t>
            </a:r>
          </a:p>
        </p:txBody>
      </p:sp>
      <p:sp>
        <p:nvSpPr>
          <p:cNvPr id="76" name="Oval 6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27</a:t>
            </a:r>
          </a:p>
        </p:txBody>
      </p:sp>
      <p:sp>
        <p:nvSpPr>
          <p:cNvPr id="77" name="Oval 5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28</a:t>
            </a:r>
          </a:p>
        </p:txBody>
      </p:sp>
      <p:sp>
        <p:nvSpPr>
          <p:cNvPr id="78" name="Oval 4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29</a:t>
            </a:r>
          </a:p>
        </p:txBody>
      </p:sp>
      <p:sp>
        <p:nvSpPr>
          <p:cNvPr id="79" name="Oval 3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/>
              <a:t>30</a:t>
            </a:r>
          </a:p>
        </p:txBody>
      </p:sp>
      <p:sp>
        <p:nvSpPr>
          <p:cNvPr id="80" name="Oval 32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31</a:t>
            </a:r>
          </a:p>
        </p:txBody>
      </p:sp>
      <p:sp>
        <p:nvSpPr>
          <p:cNvPr id="81" name="Oval 31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32</a:t>
            </a:r>
          </a:p>
        </p:txBody>
      </p:sp>
      <p:sp>
        <p:nvSpPr>
          <p:cNvPr id="82" name="Oval 30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33</a:t>
            </a:r>
          </a:p>
        </p:txBody>
      </p:sp>
      <p:sp>
        <p:nvSpPr>
          <p:cNvPr id="83" name="Oval 29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34</a:t>
            </a:r>
          </a:p>
        </p:txBody>
      </p:sp>
      <p:sp>
        <p:nvSpPr>
          <p:cNvPr id="84" name="Oval 28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35</a:t>
            </a:r>
          </a:p>
        </p:txBody>
      </p:sp>
      <p:sp>
        <p:nvSpPr>
          <p:cNvPr id="85" name="Oval 27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36</a:t>
            </a:r>
          </a:p>
        </p:txBody>
      </p:sp>
      <p:sp>
        <p:nvSpPr>
          <p:cNvPr id="86" name="Oval 26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37</a:t>
            </a:r>
          </a:p>
        </p:txBody>
      </p:sp>
      <p:sp>
        <p:nvSpPr>
          <p:cNvPr id="87" name="Oval 25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38</a:t>
            </a:r>
          </a:p>
        </p:txBody>
      </p:sp>
      <p:sp>
        <p:nvSpPr>
          <p:cNvPr id="88" name="Oval 24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39</a:t>
            </a:r>
          </a:p>
        </p:txBody>
      </p:sp>
      <p:sp>
        <p:nvSpPr>
          <p:cNvPr id="89" name="Oval 23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40</a:t>
            </a:r>
          </a:p>
        </p:txBody>
      </p:sp>
      <p:sp>
        <p:nvSpPr>
          <p:cNvPr id="90" name="Oval 22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41</a:t>
            </a:r>
          </a:p>
        </p:txBody>
      </p:sp>
      <p:sp>
        <p:nvSpPr>
          <p:cNvPr id="91" name="Oval 21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42</a:t>
            </a:r>
          </a:p>
        </p:txBody>
      </p:sp>
      <p:sp>
        <p:nvSpPr>
          <p:cNvPr id="92" name="Oval 20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43</a:t>
            </a:r>
          </a:p>
        </p:txBody>
      </p:sp>
      <p:sp>
        <p:nvSpPr>
          <p:cNvPr id="93" name="Oval 19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44</a:t>
            </a:r>
          </a:p>
        </p:txBody>
      </p:sp>
      <p:sp>
        <p:nvSpPr>
          <p:cNvPr id="94" name="Oval 18"/>
          <p:cNvSpPr>
            <a:spLocks noChangeArrowheads="1"/>
          </p:cNvSpPr>
          <p:nvPr/>
        </p:nvSpPr>
        <p:spPr bwMode="auto">
          <a:xfrm>
            <a:off x="3234084" y="4388485"/>
            <a:ext cx="1235075" cy="1235075"/>
          </a:xfrm>
          <a:prstGeom prst="ellipse">
            <a:avLst/>
          </a:prstGeom>
          <a:solidFill>
            <a:srgbClr val="6699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38506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0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0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90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1000"/>
                            </p:stCondLst>
                            <p:childTnLst>
                              <p:par>
                                <p:cTn id="6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2000"/>
                            </p:stCondLst>
                            <p:childTnLst>
                              <p:par>
                                <p:cTn id="7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3000"/>
                            </p:stCondLst>
                            <p:childTnLst>
                              <p:par>
                                <p:cTn id="7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4000"/>
                            </p:stCondLst>
                            <p:childTnLst>
                              <p:par>
                                <p:cTn id="7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0"/>
                            </p:stCondLst>
                            <p:childTnLst>
                              <p:par>
                                <p:cTn id="8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6000"/>
                            </p:stCondLst>
                            <p:childTnLst>
                              <p:par>
                                <p:cTn id="8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8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8000"/>
                            </p:stCondLst>
                            <p:childTnLst>
                              <p:par>
                                <p:cTn id="8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9000"/>
                            </p:stCondLst>
                            <p:childTnLst>
                              <p:par>
                                <p:cTn id="9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"/>
                            </p:stCondLst>
                            <p:childTnLst>
                              <p:par>
                                <p:cTn id="10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000"/>
                            </p:stCondLst>
                            <p:childTnLst>
                              <p:par>
                                <p:cTn id="10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1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1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000"/>
                            </p:stCondLst>
                            <p:childTnLst>
                              <p:par>
                                <p:cTn id="12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9000"/>
                            </p:stCondLst>
                            <p:childTnLst>
                              <p:par>
                                <p:cTn id="12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6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7000"/>
                            </p:stCondLst>
                            <p:childTnLst>
                              <p:par>
                                <p:cTn id="17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8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33000"/>
                            </p:stCondLst>
                            <p:childTnLst>
                              <p:par>
                                <p:cTn id="19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34000"/>
                            </p:stCondLst>
                            <p:childTnLst>
                              <p:par>
                                <p:cTn id="19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35000"/>
                            </p:stCondLst>
                            <p:childTnLst>
                              <p:par>
                                <p:cTn id="20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37000"/>
                            </p:stCondLst>
                            <p:childTnLst>
                              <p:par>
                                <p:cTn id="20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38000"/>
                            </p:stCondLst>
                            <p:childTnLst>
                              <p:par>
                                <p:cTn id="2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40000"/>
                            </p:stCondLst>
                            <p:childTnLst>
                              <p:par>
                                <p:cTn id="2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41000"/>
                            </p:stCondLst>
                            <p:childTnLst>
                              <p:par>
                                <p:cTn id="2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42000"/>
                            </p:stCondLst>
                            <p:childTnLst>
                              <p:par>
                                <p:cTn id="2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44000"/>
                            </p:stCondLst>
                            <p:childTnLst>
                              <p:par>
                                <p:cTn id="2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2974837"/>
              </p:ext>
            </p:extLst>
          </p:nvPr>
        </p:nvGraphicFramePr>
        <p:xfrm>
          <a:off x="7906868" y="155903"/>
          <a:ext cx="4087908" cy="6342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94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8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3343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Lire des BD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7794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Poster des photos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8463">
                <a:tc>
                  <a:txBody>
                    <a:bodyPr/>
                    <a:lstStyle/>
                    <a:p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Prendre</a:t>
                      </a: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 des</a:t>
                      </a:r>
                      <a:r>
                        <a:rPr lang="en-GB" b="1" baseline="0" dirty="0">
                          <a:solidFill>
                            <a:sysClr val="windowText" lastClr="000000"/>
                          </a:solidFill>
                        </a:rPr>
                        <a:t> selfies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8085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Faire du </a:t>
                      </a:r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vélo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7883">
                <a:tc>
                  <a:txBody>
                    <a:bodyPr/>
                    <a:lstStyle/>
                    <a:p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Bavarder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8917">
                <a:tc>
                  <a:txBody>
                    <a:bodyPr/>
                    <a:lstStyle/>
                    <a:p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Rigoler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7883">
                <a:tc>
                  <a:txBody>
                    <a:bodyPr/>
                    <a:lstStyle/>
                    <a:p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Aller</a:t>
                      </a:r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 a la </a:t>
                      </a:r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peche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63388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Faire des promenades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35445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Faire les </a:t>
                      </a:r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magasins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47896">
                <a:tc>
                  <a:txBody>
                    <a:bodyPr/>
                    <a:lstStyle/>
                    <a:p>
                      <a:r>
                        <a:rPr lang="en-GB" b="1" dirty="0" err="1">
                          <a:solidFill>
                            <a:sysClr val="windowText" lastClr="000000"/>
                          </a:solidFill>
                        </a:rPr>
                        <a:t>Nager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91671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ysClr val="windowText" lastClr="000000"/>
                          </a:solidFill>
                        </a:rPr>
                        <a:t>Faire du footing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474" y="259137"/>
            <a:ext cx="7534915" cy="630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620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37" y="490537"/>
            <a:ext cx="11744325" cy="587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448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5137" y="790575"/>
            <a:ext cx="6181725" cy="527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78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AutoShape 2" descr="Timetex Traffic Light Card – 84 Cards – 28 Cards Red/Yellow – Green – Size:  59 x 91 mm 10832: Amazon.co.uk: Office Produc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75" y="295275"/>
            <a:ext cx="2381250" cy="192405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3888259" y="601362"/>
            <a:ext cx="6631460" cy="13345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Red – a sentence using the infinitive</a:t>
            </a:r>
          </a:p>
          <a:p>
            <a:pPr algn="ctr"/>
            <a:r>
              <a:rPr lang="en-GB" dirty="0"/>
              <a:t>Amber – a sentence using the definite article</a:t>
            </a:r>
          </a:p>
          <a:p>
            <a:pPr algn="ctr"/>
            <a:r>
              <a:rPr lang="en-GB" dirty="0"/>
              <a:t>Green – a sentence using both</a:t>
            </a:r>
          </a:p>
        </p:txBody>
      </p:sp>
      <p:sp>
        <p:nvSpPr>
          <p:cNvPr id="7" name="Rectangle: Rounded Corners 13">
            <a:extLst>
              <a:ext uri="{FF2B5EF4-FFF2-40B4-BE49-F238E27FC236}">
                <a16:creationId xmlns:a16="http://schemas.microsoft.com/office/drawing/2014/main" id="{C99768BE-F0D6-46F1-9B3A-6986B2DE24BF}"/>
              </a:ext>
            </a:extLst>
          </p:cNvPr>
          <p:cNvSpPr/>
          <p:nvPr/>
        </p:nvSpPr>
        <p:spPr>
          <a:xfrm>
            <a:off x="1248103" y="2829895"/>
            <a:ext cx="10246025" cy="248770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sz="6000" dirty="0" err="1"/>
              <a:t>Moi</a:t>
            </a:r>
            <a:r>
              <a:rPr lang="es-ES" sz="6000" dirty="0"/>
              <a:t>, </a:t>
            </a:r>
            <a:r>
              <a:rPr lang="es-ES" sz="6000" dirty="0" err="1"/>
              <a:t>j’aime</a:t>
            </a:r>
            <a:r>
              <a:rPr lang="es-ES" sz="6000" dirty="0"/>
              <a:t> faire de la </a:t>
            </a:r>
            <a:r>
              <a:rPr lang="es-ES" sz="6000" dirty="0" err="1"/>
              <a:t>natation</a:t>
            </a:r>
            <a:r>
              <a:rPr lang="es-ES" sz="6000" dirty="0"/>
              <a:t> </a:t>
            </a:r>
            <a:r>
              <a:rPr lang="es-ES" sz="6000" dirty="0" err="1"/>
              <a:t>avec</a:t>
            </a:r>
            <a:r>
              <a:rPr lang="es-ES" sz="6000" dirty="0"/>
              <a:t> mes </a:t>
            </a:r>
            <a:r>
              <a:rPr lang="es-ES" sz="6000" dirty="0" err="1"/>
              <a:t>amis</a:t>
            </a:r>
            <a:r>
              <a:rPr lang="es-ES" sz="6000" dirty="0"/>
              <a:t>.</a:t>
            </a:r>
          </a:p>
        </p:txBody>
      </p:sp>
      <p:sp>
        <p:nvSpPr>
          <p:cNvPr id="8" name="Rectangle: Rounded Corners 13">
            <a:extLst>
              <a:ext uri="{FF2B5EF4-FFF2-40B4-BE49-F238E27FC236}">
                <a16:creationId xmlns:a16="http://schemas.microsoft.com/office/drawing/2014/main" id="{C99768BE-F0D6-46F1-9B3A-6986B2DE24BF}"/>
              </a:ext>
            </a:extLst>
          </p:cNvPr>
          <p:cNvSpPr/>
          <p:nvPr/>
        </p:nvSpPr>
        <p:spPr>
          <a:xfrm>
            <a:off x="1222126" y="2748784"/>
            <a:ext cx="10246025" cy="2487701"/>
          </a:xfrm>
          <a:prstGeom prst="round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6000" dirty="0" err="1"/>
              <a:t>J’aime</a:t>
            </a:r>
            <a:r>
              <a:rPr lang="es-ES" sz="6000" dirty="0"/>
              <a:t> la </a:t>
            </a:r>
            <a:r>
              <a:rPr lang="es-ES" sz="6000" dirty="0" err="1"/>
              <a:t>danse</a:t>
            </a:r>
            <a:r>
              <a:rPr lang="es-ES" sz="6000" dirty="0"/>
              <a:t>, </a:t>
            </a:r>
            <a:r>
              <a:rPr lang="es-ES" sz="6000" dirty="0" err="1"/>
              <a:t>c’est</a:t>
            </a:r>
            <a:r>
              <a:rPr lang="es-ES" sz="6000" dirty="0"/>
              <a:t> </a:t>
            </a:r>
            <a:r>
              <a:rPr lang="es-ES" sz="6000" dirty="0" err="1"/>
              <a:t>fabuleux</a:t>
            </a:r>
            <a:r>
              <a:rPr lang="es-ES" sz="6000" dirty="0"/>
              <a:t>!</a:t>
            </a:r>
          </a:p>
        </p:txBody>
      </p:sp>
      <p:sp>
        <p:nvSpPr>
          <p:cNvPr id="9" name="Rectangle: Rounded Corners 13">
            <a:extLst>
              <a:ext uri="{FF2B5EF4-FFF2-40B4-BE49-F238E27FC236}">
                <a16:creationId xmlns:a16="http://schemas.microsoft.com/office/drawing/2014/main" id="{C99768BE-F0D6-46F1-9B3A-6986B2DE24BF}"/>
              </a:ext>
            </a:extLst>
          </p:cNvPr>
          <p:cNvSpPr/>
          <p:nvPr/>
        </p:nvSpPr>
        <p:spPr>
          <a:xfrm>
            <a:off x="1248103" y="2715737"/>
            <a:ext cx="10246025" cy="2487701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6000" dirty="0" err="1"/>
              <a:t>J’adore</a:t>
            </a:r>
            <a:r>
              <a:rPr lang="es-ES" sz="6000" dirty="0"/>
              <a:t> faire des </a:t>
            </a:r>
            <a:r>
              <a:rPr lang="es-ES" sz="6000" dirty="0" err="1"/>
              <a:t>promenades</a:t>
            </a:r>
            <a:r>
              <a:rPr lang="es-ES" sz="6000" dirty="0"/>
              <a:t>, </a:t>
            </a:r>
            <a:r>
              <a:rPr lang="es-ES" sz="6000" dirty="0" err="1"/>
              <a:t>c’est</a:t>
            </a:r>
            <a:r>
              <a:rPr lang="es-ES" sz="6000" dirty="0"/>
              <a:t> bon </a:t>
            </a:r>
            <a:r>
              <a:rPr lang="es-ES" sz="6000" dirty="0" err="1"/>
              <a:t>pour</a:t>
            </a:r>
            <a:r>
              <a:rPr lang="es-ES" sz="6000" dirty="0"/>
              <a:t> la </a:t>
            </a:r>
            <a:r>
              <a:rPr lang="es-ES" sz="6000" dirty="0" err="1"/>
              <a:t>santé</a:t>
            </a:r>
            <a:r>
              <a:rPr lang="es-ES" sz="6000" dirty="0"/>
              <a:t>.</a:t>
            </a:r>
          </a:p>
        </p:txBody>
      </p:sp>
      <p:sp>
        <p:nvSpPr>
          <p:cNvPr id="10" name="Rectangle: Rounded Corners 13">
            <a:extLst>
              <a:ext uri="{FF2B5EF4-FFF2-40B4-BE49-F238E27FC236}">
                <a16:creationId xmlns:a16="http://schemas.microsoft.com/office/drawing/2014/main" id="{C99768BE-F0D6-46F1-9B3A-6986B2DE24BF}"/>
              </a:ext>
            </a:extLst>
          </p:cNvPr>
          <p:cNvSpPr/>
          <p:nvPr/>
        </p:nvSpPr>
        <p:spPr>
          <a:xfrm>
            <a:off x="1317376" y="2674031"/>
            <a:ext cx="10246025" cy="248770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6000" dirty="0"/>
              <a:t>Je </a:t>
            </a:r>
            <a:r>
              <a:rPr lang="es-ES" sz="6000" dirty="0" err="1"/>
              <a:t>déteste</a:t>
            </a:r>
            <a:r>
              <a:rPr lang="es-ES" sz="6000" dirty="0"/>
              <a:t> le </a:t>
            </a:r>
            <a:r>
              <a:rPr lang="es-ES" sz="6000" dirty="0" err="1"/>
              <a:t>foot</a:t>
            </a:r>
            <a:r>
              <a:rPr lang="es-ES" sz="6000" dirty="0"/>
              <a:t> </a:t>
            </a:r>
            <a:r>
              <a:rPr lang="es-ES" sz="6000" dirty="0" err="1"/>
              <a:t>mais</a:t>
            </a:r>
            <a:r>
              <a:rPr lang="es-ES" sz="6000" dirty="0"/>
              <a:t> </a:t>
            </a:r>
            <a:r>
              <a:rPr lang="es-ES" sz="6000" dirty="0" err="1"/>
              <a:t>j’adore</a:t>
            </a:r>
            <a:r>
              <a:rPr lang="es-ES" sz="6000" dirty="0"/>
              <a:t> </a:t>
            </a:r>
            <a:r>
              <a:rPr lang="es-ES" sz="6000" dirty="0" err="1"/>
              <a:t>jouer</a:t>
            </a:r>
            <a:r>
              <a:rPr lang="es-ES" sz="6000" dirty="0"/>
              <a:t> </a:t>
            </a:r>
            <a:r>
              <a:rPr lang="es-ES" sz="6000" dirty="0" err="1"/>
              <a:t>au</a:t>
            </a:r>
            <a:r>
              <a:rPr lang="es-ES" sz="6000" dirty="0"/>
              <a:t> rugby.</a:t>
            </a:r>
          </a:p>
        </p:txBody>
      </p:sp>
      <p:sp>
        <p:nvSpPr>
          <p:cNvPr id="11" name="Rectangle: Rounded Corners 13">
            <a:extLst>
              <a:ext uri="{FF2B5EF4-FFF2-40B4-BE49-F238E27FC236}">
                <a16:creationId xmlns:a16="http://schemas.microsoft.com/office/drawing/2014/main" id="{C99768BE-F0D6-46F1-9B3A-6986B2DE24BF}"/>
              </a:ext>
            </a:extLst>
          </p:cNvPr>
          <p:cNvSpPr/>
          <p:nvPr/>
        </p:nvSpPr>
        <p:spPr>
          <a:xfrm>
            <a:off x="1386650" y="2747897"/>
            <a:ext cx="10246025" cy="2487701"/>
          </a:xfrm>
          <a:prstGeom prst="roundRect">
            <a:avLst/>
          </a:prstGeom>
          <a:solidFill>
            <a:srgbClr val="C52B7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6000" dirty="0"/>
              <a:t>Le </a:t>
            </a:r>
            <a:r>
              <a:rPr lang="es-ES" sz="6000" dirty="0" err="1"/>
              <a:t>weekend</a:t>
            </a:r>
            <a:r>
              <a:rPr lang="es-ES" sz="6000" dirty="0"/>
              <a:t> </a:t>
            </a:r>
            <a:r>
              <a:rPr lang="es-ES" sz="6000" dirty="0" err="1"/>
              <a:t>j’aime</a:t>
            </a:r>
            <a:r>
              <a:rPr lang="es-ES" sz="6000" dirty="0"/>
              <a:t> </a:t>
            </a:r>
            <a:r>
              <a:rPr lang="es-ES" sz="6000" dirty="0" err="1"/>
              <a:t>aller</a:t>
            </a:r>
            <a:r>
              <a:rPr lang="es-ES" sz="6000" dirty="0"/>
              <a:t> </a:t>
            </a:r>
            <a:r>
              <a:rPr lang="es-ES" sz="6000" dirty="0" err="1"/>
              <a:t>au</a:t>
            </a:r>
            <a:r>
              <a:rPr lang="es-ES" sz="6000" dirty="0"/>
              <a:t> centre </a:t>
            </a:r>
            <a:r>
              <a:rPr lang="es-ES" sz="6000" dirty="0" err="1"/>
              <a:t>commercial</a:t>
            </a:r>
            <a:r>
              <a:rPr lang="es-ES" sz="6000" dirty="0"/>
              <a:t>.</a:t>
            </a:r>
          </a:p>
        </p:txBody>
      </p:sp>
      <p:sp>
        <p:nvSpPr>
          <p:cNvPr id="12" name="Rectangle: Rounded Corners 13">
            <a:extLst>
              <a:ext uri="{FF2B5EF4-FFF2-40B4-BE49-F238E27FC236}">
                <a16:creationId xmlns:a16="http://schemas.microsoft.com/office/drawing/2014/main" id="{C99768BE-F0D6-46F1-9B3A-6986B2DE24BF}"/>
              </a:ext>
            </a:extLst>
          </p:cNvPr>
          <p:cNvSpPr/>
          <p:nvPr/>
        </p:nvSpPr>
        <p:spPr>
          <a:xfrm>
            <a:off x="1360672" y="2675976"/>
            <a:ext cx="10246025" cy="2487701"/>
          </a:xfrm>
          <a:prstGeom prst="roundRect">
            <a:avLst/>
          </a:prstGeom>
          <a:solidFill>
            <a:srgbClr val="45AB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sz="6000" dirty="0"/>
              <a:t>Je vais </a:t>
            </a:r>
            <a:r>
              <a:rPr lang="es-ES" sz="6000" dirty="0" err="1"/>
              <a:t>au</a:t>
            </a:r>
            <a:r>
              <a:rPr lang="es-ES" sz="6000"/>
              <a:t> centre commercial car </a:t>
            </a:r>
            <a:r>
              <a:rPr lang="es-ES" sz="6000" dirty="0" err="1"/>
              <a:t>j’adore</a:t>
            </a:r>
            <a:r>
              <a:rPr lang="es-ES" sz="6000" dirty="0"/>
              <a:t> le shopping.</a:t>
            </a:r>
          </a:p>
        </p:txBody>
      </p:sp>
    </p:spTree>
    <p:extLst>
      <p:ext uri="{BB962C8B-B14F-4D97-AF65-F5344CB8AC3E}">
        <p14:creationId xmlns:p14="http://schemas.microsoft.com/office/powerpoint/2010/main" val="426482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863" y="139142"/>
            <a:ext cx="12277725" cy="7143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0" y="1079500"/>
            <a:ext cx="10401300" cy="547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209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9F5EBAE-B6E8-4CD7-B239-E723DE640A6B}"/>
              </a:ext>
            </a:extLst>
          </p:cNvPr>
          <p:cNvSpPr/>
          <p:nvPr/>
        </p:nvSpPr>
        <p:spPr>
          <a:xfrm>
            <a:off x="322833" y="1618596"/>
            <a:ext cx="3689132" cy="50975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u="sng" dirty="0">
                <a:solidFill>
                  <a:schemeClr val="tx1"/>
                </a:solidFill>
              </a:rPr>
              <a:t>Developing:</a:t>
            </a:r>
          </a:p>
          <a:p>
            <a:pPr algn="ctr"/>
            <a:r>
              <a:rPr lang="en-GB" sz="2800" dirty="0">
                <a:solidFill>
                  <a:schemeClr val="tx1"/>
                </a:solidFill>
              </a:rPr>
              <a:t>Step 2</a:t>
            </a:r>
          </a:p>
          <a:p>
            <a:pPr algn="ctr"/>
            <a:endParaRPr lang="en-GB" sz="2800" dirty="0">
              <a:solidFill>
                <a:schemeClr val="tx1"/>
              </a:solidFill>
            </a:endParaRPr>
          </a:p>
          <a:p>
            <a:pPr algn="ctr"/>
            <a:r>
              <a:rPr lang="en-GB" sz="2800" dirty="0">
                <a:solidFill>
                  <a:schemeClr val="tx1"/>
                </a:solidFill>
              </a:rPr>
              <a:t>I like to go for a walk.</a:t>
            </a:r>
          </a:p>
          <a:p>
            <a:pPr algn="ctr"/>
            <a:endParaRPr lang="en-GB" sz="2800" dirty="0">
              <a:solidFill>
                <a:schemeClr val="tx1"/>
              </a:solidFill>
            </a:endParaRPr>
          </a:p>
          <a:p>
            <a:pPr algn="ctr"/>
            <a:r>
              <a:rPr lang="en-GB" sz="2800" dirty="0">
                <a:solidFill>
                  <a:schemeClr val="tx1"/>
                </a:solidFill>
              </a:rPr>
              <a:t>I don’t like music. </a:t>
            </a:r>
          </a:p>
          <a:p>
            <a:pPr algn="ctr"/>
            <a:endParaRPr lang="en-GB" sz="2800" dirty="0">
              <a:solidFill>
                <a:schemeClr val="tx1"/>
              </a:solidFill>
            </a:endParaRPr>
          </a:p>
          <a:p>
            <a:pPr algn="ctr"/>
            <a:r>
              <a:rPr lang="en-GB" sz="2800" dirty="0">
                <a:solidFill>
                  <a:schemeClr val="tx1"/>
                </a:solidFill>
              </a:rPr>
              <a:t>I hate playing rugby. </a:t>
            </a:r>
          </a:p>
          <a:p>
            <a:pPr algn="ctr"/>
            <a:endParaRPr lang="en-GB" sz="2800" dirty="0">
              <a:solidFill>
                <a:schemeClr val="tx1"/>
              </a:solidFill>
            </a:endParaRPr>
          </a:p>
          <a:p>
            <a:pPr algn="ctr"/>
            <a:r>
              <a:rPr lang="en-GB" sz="2800" dirty="0">
                <a:solidFill>
                  <a:schemeClr val="tx1"/>
                </a:solidFill>
              </a:rPr>
              <a:t>I love chatting and taking selfies. 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542CB5F-29B0-4B01-A4F7-340307A7A11E}"/>
              </a:ext>
            </a:extLst>
          </p:cNvPr>
          <p:cNvSpPr/>
          <p:nvPr/>
        </p:nvSpPr>
        <p:spPr>
          <a:xfrm>
            <a:off x="4330262" y="1618596"/>
            <a:ext cx="3689131" cy="5097517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u="sng" dirty="0">
                <a:solidFill>
                  <a:schemeClr val="tx1"/>
                </a:solidFill>
              </a:rPr>
              <a:t>Secure:</a:t>
            </a:r>
          </a:p>
          <a:p>
            <a:pPr algn="ctr"/>
            <a:r>
              <a:rPr lang="en-GB" sz="2800" dirty="0">
                <a:solidFill>
                  <a:schemeClr val="tx1"/>
                </a:solidFill>
              </a:rPr>
              <a:t>Step 3</a:t>
            </a:r>
            <a:endParaRPr lang="en-GB" sz="2400" dirty="0">
              <a:solidFill>
                <a:schemeClr val="tx1"/>
              </a:solidFill>
            </a:endParaRP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I like going for a walk.</a:t>
            </a:r>
          </a:p>
          <a:p>
            <a:pPr algn="ctr"/>
            <a:endParaRPr lang="en-GB" sz="2400" dirty="0">
              <a:solidFill>
                <a:schemeClr val="tx1"/>
              </a:solidFill>
            </a:endParaRP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I love dance but I hate watching the TV.</a:t>
            </a:r>
          </a:p>
          <a:p>
            <a:pPr algn="ctr"/>
            <a:endParaRPr lang="en-GB" sz="2400" dirty="0">
              <a:solidFill>
                <a:schemeClr val="tx1"/>
              </a:solidFill>
            </a:endParaRP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Usually I like to play sport but I don’t like tennis. 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EBD0B8F-B7AD-49E5-97D0-3B2B09BDDAD6}"/>
              </a:ext>
            </a:extLst>
          </p:cNvPr>
          <p:cNvSpPr/>
          <p:nvPr/>
        </p:nvSpPr>
        <p:spPr>
          <a:xfrm>
            <a:off x="8148918" y="1618596"/>
            <a:ext cx="3877235" cy="500292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u="sng" dirty="0" err="1">
                <a:solidFill>
                  <a:schemeClr val="tx1"/>
                </a:solidFill>
              </a:rPr>
              <a:t>Execelling</a:t>
            </a:r>
            <a:r>
              <a:rPr lang="en-GB" sz="2800" b="1" u="sng" dirty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GB" sz="2800" dirty="0">
                <a:solidFill>
                  <a:schemeClr val="tx1"/>
                </a:solidFill>
              </a:rPr>
              <a:t>Step 4 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I like going for a walk with my family, it’s relaxing. </a:t>
            </a:r>
          </a:p>
          <a:p>
            <a:pPr algn="ctr"/>
            <a:endParaRPr lang="en-GB" sz="2400" dirty="0">
              <a:solidFill>
                <a:schemeClr val="tx1"/>
              </a:solidFill>
            </a:endParaRP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I love dance but I hate watching the TV, it’s boring. </a:t>
            </a:r>
          </a:p>
          <a:p>
            <a:pPr algn="ctr"/>
            <a:endParaRPr lang="en-GB" sz="2400" dirty="0">
              <a:solidFill>
                <a:schemeClr val="tx1"/>
              </a:solidFill>
            </a:endParaRP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Usually I like to play sport but I don’t like tennis, it’s rubbish. 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836989B-F975-47BF-9049-EB2717D1E079}"/>
              </a:ext>
            </a:extLst>
          </p:cNvPr>
          <p:cNvSpPr/>
          <p:nvPr/>
        </p:nvSpPr>
        <p:spPr>
          <a:xfrm>
            <a:off x="1029150" y="127298"/>
            <a:ext cx="10676964" cy="13465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b="1" u="sng" dirty="0"/>
              <a:t>Learning Intent:</a:t>
            </a:r>
            <a:r>
              <a:rPr lang="en-GB" sz="3200" b="1" dirty="0"/>
              <a:t> </a:t>
            </a:r>
          </a:p>
          <a:p>
            <a:pPr algn="ctr"/>
            <a:r>
              <a:rPr lang="en-GB" sz="3200" b="1" dirty="0"/>
              <a:t>To review how to use infinitives and definite articles to give opinions.  </a:t>
            </a:r>
            <a:endParaRPr lang="en-GB" sz="3200" b="1" u="sng" dirty="0"/>
          </a:p>
        </p:txBody>
      </p:sp>
    </p:spTree>
    <p:extLst>
      <p:ext uri="{BB962C8B-B14F-4D97-AF65-F5344CB8AC3E}">
        <p14:creationId xmlns:p14="http://schemas.microsoft.com/office/powerpoint/2010/main" val="3623965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3A53A6AC0834CB7AE106B51E83CC1" ma:contentTypeVersion="24" ma:contentTypeDescription="Create a new document." ma:contentTypeScope="" ma:versionID="2571d1085e7b651e8ab5fd8ad13ca714">
  <xsd:schema xmlns:xsd="http://www.w3.org/2001/XMLSchema" xmlns:xs="http://www.w3.org/2001/XMLSchema" xmlns:p="http://schemas.microsoft.com/office/2006/metadata/properties" xmlns:ns3="1d24635c-9b6a-4be4-85eb-13301a09637f" xmlns:ns4="e8eb7d5e-0f43-4d7c-9ede-4a25dc3993c6" targetNamespace="http://schemas.microsoft.com/office/2006/metadata/properties" ma:root="true" ma:fieldsID="87c94685d84de31a7c40202dbfa3a977" ns3:_="" ns4:_="">
    <xsd:import namespace="1d24635c-9b6a-4be4-85eb-13301a09637f"/>
    <xsd:import namespace="e8eb7d5e-0f43-4d7c-9ede-4a25dc3993c6"/>
    <xsd:element name="properties">
      <xsd:complexType>
        <xsd:sequence>
          <xsd:element name="documentManagement">
            <xsd:complexType>
              <xsd:all>
                <xsd:element ref="ns3:NotebookType" minOccurs="0"/>
                <xsd:element ref="ns3:FolderType" minOccurs="0"/>
                <xsd:element ref="ns3:Owner" minOccurs="0"/>
                <xsd:element ref="ns3:DefaultSectionNames" minOccurs="0"/>
                <xsd:element ref="ns3:AppVersion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4635c-9b6a-4be4-85eb-13301a09637f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dexed="tru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Owner" ma:index="10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1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AppVersion" ma:index="12" nillable="true" ma:displayName="App Version" ma:internalName="AppVersion">
      <xsd:simpleType>
        <xsd:restriction base="dms:Text"/>
      </xsd:simpleType>
    </xsd:element>
    <xsd:element name="Teachers" ma:index="13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4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5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16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17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18" nillable="true" ma:displayName="Self_Registration_Enabled" ma:internalName="Self_Registration_Enabled">
      <xsd:simpleType>
        <xsd:restriction base="dms:Boolean"/>
      </xsd:simpleType>
    </xsd:element>
    <xsd:element name="MediaServiceMetadata" ma:index="1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2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22" nillable="true" ma:displayName="MediaServiceAutoTags" ma:internalName="MediaServiceAutoTags" ma:readOnly="true">
      <xsd:simpleType>
        <xsd:restriction base="dms:Text"/>
      </xsd:simpleType>
    </xsd:element>
    <xsd:element name="MediaServiceOCR" ma:index="2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4" nillable="true" ma:displayName="Location" ma:internalName="MediaServiceLocation" ma:readOnly="true">
      <xsd:simpleType>
        <xsd:restriction base="dms:Text"/>
      </xsd:simpleType>
    </xsd:element>
    <xsd:element name="MediaServiceGenerationTime" ma:index="2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b7d5e-0f43-4d7c-9ede-4a25dc3993c6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3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1d24635c-9b6a-4be4-85eb-13301a09637f">
      <UserInfo>
        <DisplayName/>
        <AccountId xsi:nil="true"/>
        <AccountType/>
      </UserInfo>
    </Owner>
    <FolderType xmlns="1d24635c-9b6a-4be4-85eb-13301a09637f" xsi:nil="true"/>
    <Student_Groups xmlns="1d24635c-9b6a-4be4-85eb-13301a09637f">
      <UserInfo>
        <DisplayName/>
        <AccountId xsi:nil="true"/>
        <AccountType/>
      </UserInfo>
    </Student_Groups>
    <AppVersion xmlns="1d24635c-9b6a-4be4-85eb-13301a09637f" xsi:nil="true"/>
    <Invited_Teachers xmlns="1d24635c-9b6a-4be4-85eb-13301a09637f" xsi:nil="true"/>
    <Invited_Students xmlns="1d24635c-9b6a-4be4-85eb-13301a09637f" xsi:nil="true"/>
    <Students xmlns="1d24635c-9b6a-4be4-85eb-13301a09637f">
      <UserInfo>
        <DisplayName/>
        <AccountId xsi:nil="true"/>
        <AccountType/>
      </UserInfo>
    </Students>
    <Self_Registration_Enabled xmlns="1d24635c-9b6a-4be4-85eb-13301a09637f" xsi:nil="true"/>
    <NotebookType xmlns="1d24635c-9b6a-4be4-85eb-13301a09637f" xsi:nil="true"/>
    <Teachers xmlns="1d24635c-9b6a-4be4-85eb-13301a09637f">
      <UserInfo>
        <DisplayName/>
        <AccountId xsi:nil="true"/>
        <AccountType/>
      </UserInfo>
    </Teachers>
    <DefaultSectionNames xmlns="1d24635c-9b6a-4be4-85eb-13301a09637f" xsi:nil="true"/>
  </documentManagement>
</p:properties>
</file>

<file path=customXml/itemProps1.xml><?xml version="1.0" encoding="utf-8"?>
<ds:datastoreItem xmlns:ds="http://schemas.openxmlformats.org/officeDocument/2006/customXml" ds:itemID="{F9ED25BC-D617-4E4E-A519-AA22165E3B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24635c-9b6a-4be4-85eb-13301a09637f"/>
    <ds:schemaRef ds:uri="e8eb7d5e-0f43-4d7c-9ede-4a25dc3993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9CE1684-3066-4F5A-9A86-FCA70EC62F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7BC1E10-7ABF-4F6F-AE30-013271D1DD80}">
  <ds:schemaRefs>
    <ds:schemaRef ds:uri="http://schemas.microsoft.com/office/2006/documentManagement/types"/>
    <ds:schemaRef ds:uri="http://purl.org/dc/terms/"/>
    <ds:schemaRef ds:uri="http://www.w3.org/XML/1998/namespace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e8eb7d5e-0f43-4d7c-9ede-4a25dc3993c6"/>
    <ds:schemaRef ds:uri="1d24635c-9b6a-4be4-85eb-13301a09637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860</Words>
  <Application>Microsoft Office PowerPoint</Application>
  <PresentationFormat>Widescreen</PresentationFormat>
  <Paragraphs>201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Work with a partner.  In each set of sentences, the odd one out has been circled.  Why is it the odd one out?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with a partner. In each set of sentences, the odd one out has been circled. Why is it the odd one out?</dc:title>
  <dc:creator>SKITT, J (Stocksbridge High School Teacher)</dc:creator>
  <cp:lastModifiedBy>SKITT, J (Stocksbridge High School Teacher)</cp:lastModifiedBy>
  <cp:revision>18</cp:revision>
  <dcterms:created xsi:type="dcterms:W3CDTF">2020-11-10T10:17:13Z</dcterms:created>
  <dcterms:modified xsi:type="dcterms:W3CDTF">2020-11-10T12:18:43Z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0x0101000B53A53A6AC0834CB7AE106B51E83CC1</vt:lpwstr>
  </property>
</Properties>
</file>