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Gill Sans"/>
      <p:regular r:id="rId14"/>
      <p:bold r:id="rId1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GillSans-bold.fntdata"/><Relationship Id="rId14" Type="http://schemas.openxmlformats.org/officeDocument/2006/relationships/font" Target="fonts/GillSans-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a49bfb983c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a49bfb983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997175d6db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997175d6db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9c76b5ffee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9c76b5ffee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a49bfb983c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a49bfb983c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9e80a4fddc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9e80a4fddc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a49bfb983c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a49bfb983c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a49bfb983c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a49bfb983c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2CC"/>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hyperlink" Target="https://www.youtube.com/watch?v=g5G7PE_sKGg" TargetMode="External"/><Relationship Id="rId4" Type="http://schemas.openxmlformats.org/officeDocument/2006/relationships/hyperlink" Target="http://www.youtube.com/watch?v=g5G7PE_sKGg" TargetMode="External"/><Relationship Id="rId5" Type="http://schemas.openxmlformats.org/officeDocument/2006/relationships/image" Target="../media/image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hyperlink" Target="https://www.youtube.com/watch?v=shj7YP98Yxs" TargetMode="External"/><Relationship Id="rId4" Type="http://schemas.openxmlformats.org/officeDocument/2006/relationships/hyperlink" Target="http://www.youtube.com/watch?v=shj7YP98Yxs" TargetMode="External"/><Relationship Id="rId5"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idx="1" type="subTitle"/>
          </p:nvPr>
        </p:nvSpPr>
        <p:spPr>
          <a:xfrm>
            <a:off x="1871375" y="200725"/>
            <a:ext cx="7050600" cy="138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solidFill>
                  <a:srgbClr val="000000"/>
                </a:solidFill>
                <a:latin typeface="Calibri"/>
                <a:ea typeface="Calibri"/>
                <a:cs typeface="Calibri"/>
                <a:sym typeface="Calibri"/>
              </a:rPr>
              <a:t>Date: </a:t>
            </a:r>
            <a:r>
              <a:rPr lang="en-GB" u="sng">
                <a:solidFill>
                  <a:srgbClr val="000000"/>
                </a:solidFill>
                <a:latin typeface="Calibri"/>
                <a:ea typeface="Calibri"/>
                <a:cs typeface="Calibri"/>
                <a:sym typeface="Calibri"/>
              </a:rPr>
              <a:t>Monday 2nd November</a:t>
            </a:r>
            <a:endParaRPr u="sng">
              <a:solidFill>
                <a:srgbClr val="000000"/>
              </a:solidFill>
              <a:latin typeface="Calibri"/>
              <a:ea typeface="Calibri"/>
              <a:cs typeface="Calibri"/>
              <a:sym typeface="Calibri"/>
            </a:endParaRPr>
          </a:p>
          <a:p>
            <a:pPr indent="0" lvl="0" marL="0" rtl="0" algn="l">
              <a:spcBef>
                <a:spcPts val="0"/>
              </a:spcBef>
              <a:spcAft>
                <a:spcPts val="0"/>
              </a:spcAft>
              <a:buNone/>
            </a:pPr>
            <a:r>
              <a:rPr lang="en-GB">
                <a:solidFill>
                  <a:srgbClr val="000000"/>
                </a:solidFill>
                <a:latin typeface="Calibri"/>
                <a:ea typeface="Calibri"/>
                <a:cs typeface="Calibri"/>
                <a:sym typeface="Calibri"/>
              </a:rPr>
              <a:t>Title: </a:t>
            </a:r>
            <a:r>
              <a:rPr lang="en-GB" u="sng">
                <a:solidFill>
                  <a:srgbClr val="000000"/>
                </a:solidFill>
                <a:latin typeface="Calibri"/>
                <a:ea typeface="Calibri"/>
                <a:cs typeface="Calibri"/>
                <a:sym typeface="Calibri"/>
              </a:rPr>
              <a:t>Creature Creative</a:t>
            </a:r>
            <a:endParaRPr u="sng">
              <a:solidFill>
                <a:srgbClr val="000000"/>
              </a:solidFill>
              <a:latin typeface="Calibri"/>
              <a:ea typeface="Calibri"/>
              <a:cs typeface="Calibri"/>
              <a:sym typeface="Calibri"/>
            </a:endParaRPr>
          </a:p>
          <a:p>
            <a:pPr indent="0" lvl="0" marL="0" rtl="0" algn="l">
              <a:spcBef>
                <a:spcPts val="0"/>
              </a:spcBef>
              <a:spcAft>
                <a:spcPts val="0"/>
              </a:spcAft>
              <a:buNone/>
            </a:pPr>
            <a:r>
              <a:t/>
            </a:r>
            <a:endParaRPr u="sng">
              <a:solidFill>
                <a:srgbClr val="000000"/>
              </a:solidFill>
              <a:latin typeface="Calibri"/>
              <a:ea typeface="Calibri"/>
              <a:cs typeface="Calibri"/>
              <a:sym typeface="Calibri"/>
            </a:endParaRPr>
          </a:p>
        </p:txBody>
      </p:sp>
      <p:pic>
        <p:nvPicPr>
          <p:cNvPr id="55" name="Google Shape;55;p13"/>
          <p:cNvPicPr preferRelativeResize="0"/>
          <p:nvPr/>
        </p:nvPicPr>
        <p:blipFill>
          <a:blip r:embed="rId3">
            <a:alphaModFix/>
          </a:blip>
          <a:stretch>
            <a:fillRect/>
          </a:stretch>
        </p:blipFill>
        <p:spPr>
          <a:xfrm>
            <a:off x="143625" y="134475"/>
            <a:ext cx="1380374" cy="1380374"/>
          </a:xfrm>
          <a:prstGeom prst="rect">
            <a:avLst/>
          </a:prstGeom>
          <a:noFill/>
          <a:ln>
            <a:noFill/>
          </a:ln>
        </p:spPr>
      </p:pic>
      <p:sp>
        <p:nvSpPr>
          <p:cNvPr id="56" name="Google Shape;56;p13"/>
          <p:cNvSpPr txBox="1"/>
          <p:nvPr>
            <p:ph idx="1" type="subTitle"/>
          </p:nvPr>
        </p:nvSpPr>
        <p:spPr>
          <a:xfrm>
            <a:off x="5155450" y="1741850"/>
            <a:ext cx="3715200" cy="3132000"/>
          </a:xfrm>
          <a:prstGeom prst="rect">
            <a:avLst/>
          </a:prstGeom>
        </p:spPr>
        <p:txBody>
          <a:bodyPr anchorCtr="0" anchor="t" bIns="91425" lIns="91425" spcFirstLastPara="1" rIns="91425" wrap="square" tIns="91425">
            <a:noAutofit/>
          </a:bodyPr>
          <a:lstStyle/>
          <a:p>
            <a:pPr indent="-412750" lvl="0" marL="457200" rtl="0" algn="l">
              <a:spcBef>
                <a:spcPts val="0"/>
              </a:spcBef>
              <a:spcAft>
                <a:spcPts val="0"/>
              </a:spcAft>
              <a:buClr>
                <a:srgbClr val="000000"/>
              </a:buClr>
              <a:buSzPts val="2900"/>
              <a:buFont typeface="Calibri"/>
              <a:buChar char="●"/>
            </a:pPr>
            <a:r>
              <a:rPr lang="en-GB" sz="2900">
                <a:solidFill>
                  <a:srgbClr val="000000"/>
                </a:solidFill>
                <a:latin typeface="Calibri"/>
                <a:ea typeface="Calibri"/>
                <a:cs typeface="Calibri"/>
                <a:sym typeface="Calibri"/>
              </a:rPr>
              <a:t>Write down </a:t>
            </a:r>
            <a:r>
              <a:rPr b="1" lang="en-GB" sz="2900">
                <a:solidFill>
                  <a:srgbClr val="000000"/>
                </a:solidFill>
                <a:latin typeface="Calibri"/>
                <a:ea typeface="Calibri"/>
                <a:cs typeface="Calibri"/>
                <a:sym typeface="Calibri"/>
              </a:rPr>
              <a:t>SEVEN </a:t>
            </a:r>
            <a:r>
              <a:rPr lang="en-GB" sz="2900">
                <a:solidFill>
                  <a:srgbClr val="000000"/>
                </a:solidFill>
                <a:latin typeface="Calibri"/>
                <a:ea typeface="Calibri"/>
                <a:cs typeface="Calibri"/>
                <a:sym typeface="Calibri"/>
              </a:rPr>
              <a:t>interesting adjectives to describe this creature.</a:t>
            </a:r>
            <a:endParaRPr sz="2900">
              <a:solidFill>
                <a:srgbClr val="000000"/>
              </a:solidFill>
              <a:latin typeface="Calibri"/>
              <a:ea typeface="Calibri"/>
              <a:cs typeface="Calibri"/>
              <a:sym typeface="Calibri"/>
            </a:endParaRPr>
          </a:p>
        </p:txBody>
      </p:sp>
      <p:pic>
        <p:nvPicPr>
          <p:cNvPr id="57" name="Google Shape;57;p13"/>
          <p:cNvPicPr preferRelativeResize="0"/>
          <p:nvPr/>
        </p:nvPicPr>
        <p:blipFill>
          <a:blip r:embed="rId4">
            <a:alphaModFix/>
          </a:blip>
          <a:stretch>
            <a:fillRect/>
          </a:stretch>
        </p:blipFill>
        <p:spPr>
          <a:xfrm>
            <a:off x="152400" y="1733425"/>
            <a:ext cx="4850650" cy="272849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4"/>
          <p:cNvSpPr txBox="1"/>
          <p:nvPr>
            <p:ph idx="1" type="subTitle"/>
          </p:nvPr>
        </p:nvSpPr>
        <p:spPr>
          <a:xfrm>
            <a:off x="1871375" y="200725"/>
            <a:ext cx="7050600" cy="138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solidFill>
                  <a:srgbClr val="000000"/>
                </a:solidFill>
                <a:latin typeface="Calibri"/>
                <a:ea typeface="Calibri"/>
                <a:cs typeface="Calibri"/>
                <a:sym typeface="Calibri"/>
              </a:rPr>
              <a:t>Date: </a:t>
            </a:r>
            <a:r>
              <a:rPr lang="en-GB" u="sng">
                <a:solidFill>
                  <a:srgbClr val="000000"/>
                </a:solidFill>
                <a:latin typeface="Calibri"/>
                <a:ea typeface="Calibri"/>
                <a:cs typeface="Calibri"/>
                <a:sym typeface="Calibri"/>
              </a:rPr>
              <a:t>Monday 2nd November</a:t>
            </a:r>
            <a:endParaRPr u="sng">
              <a:solidFill>
                <a:srgbClr val="000000"/>
              </a:solidFill>
              <a:latin typeface="Calibri"/>
              <a:ea typeface="Calibri"/>
              <a:cs typeface="Calibri"/>
              <a:sym typeface="Calibri"/>
            </a:endParaRPr>
          </a:p>
          <a:p>
            <a:pPr indent="0" lvl="0" marL="0" rtl="0" algn="l">
              <a:spcBef>
                <a:spcPts val="0"/>
              </a:spcBef>
              <a:spcAft>
                <a:spcPts val="0"/>
              </a:spcAft>
              <a:buNone/>
            </a:pPr>
            <a:r>
              <a:rPr lang="en-GB">
                <a:solidFill>
                  <a:srgbClr val="000000"/>
                </a:solidFill>
                <a:latin typeface="Calibri"/>
                <a:ea typeface="Calibri"/>
                <a:cs typeface="Calibri"/>
                <a:sym typeface="Calibri"/>
              </a:rPr>
              <a:t>Title: </a:t>
            </a:r>
            <a:r>
              <a:rPr lang="en-GB" u="sng">
                <a:solidFill>
                  <a:srgbClr val="000000"/>
                </a:solidFill>
                <a:latin typeface="Calibri"/>
                <a:ea typeface="Calibri"/>
                <a:cs typeface="Calibri"/>
                <a:sym typeface="Calibri"/>
              </a:rPr>
              <a:t>Creature Creative</a:t>
            </a:r>
            <a:endParaRPr u="sng">
              <a:solidFill>
                <a:srgbClr val="000000"/>
              </a:solidFill>
              <a:latin typeface="Calibri"/>
              <a:ea typeface="Calibri"/>
              <a:cs typeface="Calibri"/>
              <a:sym typeface="Calibri"/>
            </a:endParaRPr>
          </a:p>
          <a:p>
            <a:pPr indent="0" lvl="0" marL="0" rtl="0" algn="l">
              <a:spcBef>
                <a:spcPts val="0"/>
              </a:spcBef>
              <a:spcAft>
                <a:spcPts val="0"/>
              </a:spcAft>
              <a:buNone/>
            </a:pPr>
            <a:r>
              <a:t/>
            </a:r>
            <a:endParaRPr u="sng">
              <a:solidFill>
                <a:srgbClr val="000000"/>
              </a:solidFill>
              <a:latin typeface="Calibri"/>
              <a:ea typeface="Calibri"/>
              <a:cs typeface="Calibri"/>
              <a:sym typeface="Calibri"/>
            </a:endParaRPr>
          </a:p>
        </p:txBody>
      </p:sp>
      <p:pic>
        <p:nvPicPr>
          <p:cNvPr id="63" name="Google Shape;63;p14"/>
          <p:cNvPicPr preferRelativeResize="0"/>
          <p:nvPr/>
        </p:nvPicPr>
        <p:blipFill>
          <a:blip r:embed="rId3">
            <a:alphaModFix/>
          </a:blip>
          <a:stretch>
            <a:fillRect/>
          </a:stretch>
        </p:blipFill>
        <p:spPr>
          <a:xfrm>
            <a:off x="143625" y="134475"/>
            <a:ext cx="1380374" cy="1380374"/>
          </a:xfrm>
          <a:prstGeom prst="rect">
            <a:avLst/>
          </a:prstGeom>
          <a:noFill/>
          <a:ln>
            <a:noFill/>
          </a:ln>
        </p:spPr>
      </p:pic>
      <p:sp>
        <p:nvSpPr>
          <p:cNvPr id="64" name="Google Shape;64;p14"/>
          <p:cNvSpPr txBox="1"/>
          <p:nvPr>
            <p:ph idx="1" type="subTitle"/>
          </p:nvPr>
        </p:nvSpPr>
        <p:spPr>
          <a:xfrm>
            <a:off x="6408450" y="1219725"/>
            <a:ext cx="2318700" cy="3735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sz="2900">
                <a:solidFill>
                  <a:srgbClr val="000000"/>
                </a:solidFill>
                <a:latin typeface="Calibri"/>
                <a:ea typeface="Calibri"/>
                <a:cs typeface="Calibri"/>
                <a:sym typeface="Calibri"/>
              </a:rPr>
              <a:t>Write down </a:t>
            </a:r>
            <a:r>
              <a:rPr b="1" lang="en-GB" sz="2900">
                <a:solidFill>
                  <a:srgbClr val="000000"/>
                </a:solidFill>
                <a:latin typeface="Calibri"/>
                <a:ea typeface="Calibri"/>
                <a:cs typeface="Calibri"/>
                <a:sym typeface="Calibri"/>
              </a:rPr>
              <a:t>SEVEN </a:t>
            </a:r>
            <a:r>
              <a:rPr lang="en-GB" sz="2900">
                <a:solidFill>
                  <a:srgbClr val="000000"/>
                </a:solidFill>
                <a:latin typeface="Calibri"/>
                <a:ea typeface="Calibri"/>
                <a:cs typeface="Calibri"/>
                <a:sym typeface="Calibri"/>
              </a:rPr>
              <a:t>interesting adjectives to describe each of these creatures.</a:t>
            </a:r>
            <a:endParaRPr sz="2900">
              <a:solidFill>
                <a:srgbClr val="000000"/>
              </a:solidFill>
              <a:latin typeface="Calibri"/>
              <a:ea typeface="Calibri"/>
              <a:cs typeface="Calibri"/>
              <a:sym typeface="Calibri"/>
            </a:endParaRPr>
          </a:p>
        </p:txBody>
      </p:sp>
      <p:pic>
        <p:nvPicPr>
          <p:cNvPr id="65" name="Google Shape;65;p14"/>
          <p:cNvPicPr preferRelativeResize="0"/>
          <p:nvPr/>
        </p:nvPicPr>
        <p:blipFill>
          <a:blip r:embed="rId4">
            <a:alphaModFix/>
          </a:blip>
          <a:stretch>
            <a:fillRect/>
          </a:stretch>
        </p:blipFill>
        <p:spPr>
          <a:xfrm>
            <a:off x="143625" y="1990300"/>
            <a:ext cx="5930051" cy="29650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5"/>
          <p:cNvSpPr txBox="1"/>
          <p:nvPr>
            <p:ph idx="1" type="subTitle"/>
          </p:nvPr>
        </p:nvSpPr>
        <p:spPr>
          <a:xfrm>
            <a:off x="694775" y="200725"/>
            <a:ext cx="8227200" cy="4853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Date: </a:t>
            </a:r>
            <a:r>
              <a:rPr lang="en-GB" u="sng">
                <a:solidFill>
                  <a:schemeClr val="dk1"/>
                </a:solidFill>
                <a:latin typeface="Calibri"/>
                <a:ea typeface="Calibri"/>
                <a:cs typeface="Calibri"/>
                <a:sym typeface="Calibri"/>
              </a:rPr>
              <a:t>Monday 2nd November</a:t>
            </a:r>
            <a:endParaRPr u="sng">
              <a:solidFill>
                <a:schemeClr val="dk1"/>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a:solidFill>
                  <a:schemeClr val="dk1"/>
                </a:solidFill>
                <a:latin typeface="Calibri"/>
                <a:ea typeface="Calibri"/>
                <a:cs typeface="Calibri"/>
                <a:sym typeface="Calibri"/>
              </a:rPr>
              <a:t>Title: </a:t>
            </a:r>
            <a:r>
              <a:rPr lang="en-GB" u="sng">
                <a:solidFill>
                  <a:schemeClr val="dk1"/>
                </a:solidFill>
                <a:latin typeface="Calibri"/>
                <a:ea typeface="Calibri"/>
                <a:cs typeface="Calibri"/>
                <a:sym typeface="Calibri"/>
              </a:rPr>
              <a:t>Creature Creative</a:t>
            </a:r>
            <a:endParaRPr u="sng">
              <a:solidFill>
                <a:schemeClr val="dk1"/>
              </a:solidFill>
              <a:latin typeface="Calibri"/>
              <a:ea typeface="Calibri"/>
              <a:cs typeface="Calibri"/>
              <a:sym typeface="Calibri"/>
            </a:endParaRPr>
          </a:p>
          <a:p>
            <a:pPr indent="0" lvl="0" marL="0" rtl="0" algn="l">
              <a:spcBef>
                <a:spcPts val="0"/>
              </a:spcBef>
              <a:spcAft>
                <a:spcPts val="0"/>
              </a:spcAft>
              <a:buNone/>
            </a:pPr>
            <a:r>
              <a:t/>
            </a:r>
            <a:endParaRPr>
              <a:solidFill>
                <a:schemeClr val="dk1"/>
              </a:solidFill>
              <a:latin typeface="Calibri"/>
              <a:ea typeface="Calibri"/>
              <a:cs typeface="Calibri"/>
              <a:sym typeface="Calibri"/>
            </a:endParaRPr>
          </a:p>
          <a:p>
            <a:pPr indent="0" lvl="0" marL="0" rtl="0" algn="l">
              <a:spcBef>
                <a:spcPts val="0"/>
              </a:spcBef>
              <a:spcAft>
                <a:spcPts val="0"/>
              </a:spcAft>
              <a:buNone/>
            </a:pPr>
            <a:r>
              <a:t/>
            </a:r>
            <a:endParaRPr u="sng">
              <a:solidFill>
                <a:srgbClr val="000000"/>
              </a:solidFill>
              <a:latin typeface="Calibri"/>
              <a:ea typeface="Calibri"/>
              <a:cs typeface="Calibri"/>
              <a:sym typeface="Calibri"/>
            </a:endParaRPr>
          </a:p>
          <a:p>
            <a:pPr indent="0" lvl="0" marL="0" rtl="0" algn="l">
              <a:spcBef>
                <a:spcPts val="0"/>
              </a:spcBef>
              <a:spcAft>
                <a:spcPts val="0"/>
              </a:spcAft>
              <a:buNone/>
            </a:pPr>
            <a:r>
              <a:rPr b="1" lang="en-GB">
                <a:solidFill>
                  <a:srgbClr val="000000"/>
                </a:solidFill>
                <a:highlight>
                  <a:srgbClr val="FFFF00"/>
                </a:highlight>
                <a:latin typeface="Calibri"/>
                <a:ea typeface="Calibri"/>
                <a:cs typeface="Calibri"/>
                <a:sym typeface="Calibri"/>
              </a:rPr>
              <a:t>Learning Intention:</a:t>
            </a:r>
            <a:endParaRPr b="1">
              <a:solidFill>
                <a:srgbClr val="000000"/>
              </a:solidFill>
              <a:highlight>
                <a:srgbClr val="FFFF00"/>
              </a:highlight>
              <a:latin typeface="Calibri"/>
              <a:ea typeface="Calibri"/>
              <a:cs typeface="Calibri"/>
              <a:sym typeface="Calibri"/>
            </a:endParaRPr>
          </a:p>
          <a:p>
            <a:pPr indent="0" lvl="0" marL="0" rtl="0" algn="l">
              <a:spcBef>
                <a:spcPts val="0"/>
              </a:spcBef>
              <a:spcAft>
                <a:spcPts val="0"/>
              </a:spcAft>
              <a:buNone/>
            </a:pPr>
            <a:r>
              <a:t/>
            </a:r>
            <a:endParaRPr b="1">
              <a:solidFill>
                <a:srgbClr val="000000"/>
              </a:solidFill>
              <a:highlight>
                <a:srgbClr val="FFFF00"/>
              </a:highlight>
              <a:latin typeface="Calibri"/>
              <a:ea typeface="Calibri"/>
              <a:cs typeface="Calibri"/>
              <a:sym typeface="Calibri"/>
            </a:endParaRPr>
          </a:p>
          <a:p>
            <a:pPr indent="-406400" lvl="0" marL="457200" rtl="0" algn="l">
              <a:spcBef>
                <a:spcPts val="0"/>
              </a:spcBef>
              <a:spcAft>
                <a:spcPts val="0"/>
              </a:spcAft>
              <a:buClr>
                <a:srgbClr val="000000"/>
              </a:buClr>
              <a:buSzPts val="2800"/>
              <a:buFont typeface="Calibri"/>
              <a:buChar char="●"/>
            </a:pPr>
            <a:r>
              <a:rPr lang="en-GB">
                <a:solidFill>
                  <a:srgbClr val="000000"/>
                </a:solidFill>
                <a:latin typeface="Calibri"/>
                <a:ea typeface="Calibri"/>
                <a:cs typeface="Calibri"/>
                <a:sym typeface="Calibri"/>
              </a:rPr>
              <a:t>To write creatively, using a range of language features</a:t>
            </a:r>
            <a:endParaRPr>
              <a:solidFill>
                <a:srgbClr val="000000"/>
              </a:solidFill>
              <a:latin typeface="Calibri"/>
              <a:ea typeface="Calibri"/>
              <a:cs typeface="Calibri"/>
              <a:sym typeface="Calibri"/>
            </a:endParaRPr>
          </a:p>
          <a:p>
            <a:pPr indent="-406400" lvl="0" marL="457200" rtl="0" algn="l">
              <a:spcBef>
                <a:spcPts val="0"/>
              </a:spcBef>
              <a:spcAft>
                <a:spcPts val="0"/>
              </a:spcAft>
              <a:buClr>
                <a:srgbClr val="000000"/>
              </a:buClr>
              <a:buSzPts val="2800"/>
              <a:buFont typeface="Calibri"/>
              <a:buChar char="●"/>
            </a:pPr>
            <a:r>
              <a:rPr lang="en-GB">
                <a:solidFill>
                  <a:srgbClr val="000000"/>
                </a:solidFill>
                <a:latin typeface="Calibri"/>
                <a:ea typeface="Calibri"/>
                <a:cs typeface="Calibri"/>
                <a:sym typeface="Calibri"/>
              </a:rPr>
              <a:t>To develop descriptive writing skills and vocabulary</a:t>
            </a:r>
            <a:endParaRPr>
              <a:solidFill>
                <a:srgbClr val="0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idx="1" type="subTitle"/>
          </p:nvPr>
        </p:nvSpPr>
        <p:spPr>
          <a:xfrm>
            <a:off x="216550" y="183425"/>
            <a:ext cx="2298900" cy="4536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sz="1000" u="sng">
                <a:solidFill>
                  <a:schemeClr val="hlink"/>
                </a:solidFill>
                <a:highlight>
                  <a:srgbClr val="FFFF00"/>
                </a:highlight>
                <a:latin typeface="Gill Sans"/>
                <a:ea typeface="Gill Sans"/>
                <a:cs typeface="Gill Sans"/>
                <a:sym typeface="Gill Sans"/>
                <a:hlinkClick r:id="rId3"/>
              </a:rPr>
              <a:t>https://www.youtube.com/watch?v=g5G7PE_sKGg</a:t>
            </a:r>
            <a:endParaRPr sz="3600">
              <a:solidFill>
                <a:srgbClr val="000000"/>
              </a:solidFill>
              <a:latin typeface="Calibri"/>
              <a:ea typeface="Calibri"/>
              <a:cs typeface="Calibri"/>
              <a:sym typeface="Calibri"/>
            </a:endParaRPr>
          </a:p>
          <a:p>
            <a:pPr indent="0" lvl="0" marL="0" rtl="0" algn="l">
              <a:spcBef>
                <a:spcPts val="0"/>
              </a:spcBef>
              <a:spcAft>
                <a:spcPts val="0"/>
              </a:spcAft>
              <a:buNone/>
            </a:pPr>
            <a:r>
              <a:t/>
            </a:r>
            <a:endParaRPr sz="3600">
              <a:solidFill>
                <a:srgbClr val="000000"/>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sz="3600">
                <a:solidFill>
                  <a:srgbClr val="000000"/>
                </a:solidFill>
                <a:latin typeface="Calibri"/>
                <a:ea typeface="Calibri"/>
                <a:cs typeface="Calibri"/>
                <a:sym typeface="Calibri"/>
              </a:rPr>
              <a:t>Watch this clip of the Niffler!</a:t>
            </a:r>
            <a:endParaRPr sz="3600">
              <a:solidFill>
                <a:srgbClr val="000000"/>
              </a:solidFill>
              <a:latin typeface="Calibri"/>
              <a:ea typeface="Calibri"/>
              <a:cs typeface="Calibri"/>
              <a:sym typeface="Calibri"/>
            </a:endParaRPr>
          </a:p>
        </p:txBody>
      </p:sp>
      <p:pic>
        <p:nvPicPr>
          <p:cNvPr descr="Movie : Fantastic Beasts and Where to Find Them(2016)&#10;Starring : - Eddie Redmayne, Dan Fogler , Katherine Waterston&#10;&#10;I do not own anything in this clip. All the rights are reserved with Warner Bros . This clip is intended for Fair use and for enjoyment purpose only. (No monetization is intended)" id="76" name="Google Shape;76;p16" title="Jewel Robbery Scene - Fantastic Beasts and Where to Find Them - 1080p">
            <a:hlinkClick r:id="rId4"/>
          </p:cNvPr>
          <p:cNvPicPr preferRelativeResize="0"/>
          <p:nvPr/>
        </p:nvPicPr>
        <p:blipFill>
          <a:blip r:embed="rId5">
            <a:alphaModFix/>
          </a:blip>
          <a:stretch>
            <a:fillRect/>
          </a:stretch>
        </p:blipFill>
        <p:spPr>
          <a:xfrm>
            <a:off x="2667850" y="152400"/>
            <a:ext cx="6376025" cy="47820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6"/>
                                        </p:tgtEl>
                                        <p:attrNameLst>
                                          <p:attrName>style.visibility</p:attrName>
                                        </p:attrNameLst>
                                      </p:cBhvr>
                                      <p:to>
                                        <p:strVal val="visible"/>
                                      </p:to>
                                    </p:set>
                                    <p:animEffect filter="fade" transition="in">
                                      <p:cBhvr>
                                        <p:cTn dur="1000"/>
                                        <p:tgtEl>
                                          <p:spTgt spid="7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7"/>
          <p:cNvSpPr txBox="1"/>
          <p:nvPr>
            <p:ph idx="1" type="subTitle"/>
          </p:nvPr>
        </p:nvSpPr>
        <p:spPr>
          <a:xfrm>
            <a:off x="216550" y="183425"/>
            <a:ext cx="2298900" cy="4536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sz="1000" u="sng">
                <a:solidFill>
                  <a:schemeClr val="hlink"/>
                </a:solidFill>
                <a:highlight>
                  <a:srgbClr val="FFFF00"/>
                </a:highlight>
                <a:latin typeface="Gill Sans"/>
                <a:ea typeface="Gill Sans"/>
                <a:cs typeface="Gill Sans"/>
                <a:sym typeface="Gill Sans"/>
                <a:hlinkClick r:id="rId3"/>
              </a:rPr>
              <a:t>https://www.youtube.com/watch?v=shj7YP98Yxs</a:t>
            </a:r>
            <a:endParaRPr sz="3600">
              <a:solidFill>
                <a:srgbClr val="000000"/>
              </a:solidFill>
              <a:latin typeface="Calibri"/>
              <a:ea typeface="Calibri"/>
              <a:cs typeface="Calibri"/>
              <a:sym typeface="Calibri"/>
            </a:endParaRPr>
          </a:p>
          <a:p>
            <a:pPr indent="0" lvl="0" marL="0" rtl="0" algn="l">
              <a:spcBef>
                <a:spcPts val="0"/>
              </a:spcBef>
              <a:spcAft>
                <a:spcPts val="0"/>
              </a:spcAft>
              <a:buNone/>
            </a:pPr>
            <a:r>
              <a:t/>
            </a:r>
            <a:endParaRPr sz="3600">
              <a:solidFill>
                <a:srgbClr val="000000"/>
              </a:solidFill>
              <a:latin typeface="Calibri"/>
              <a:ea typeface="Calibri"/>
              <a:cs typeface="Calibri"/>
              <a:sym typeface="Calibri"/>
            </a:endParaRPr>
          </a:p>
          <a:p>
            <a:pPr indent="0" lvl="0" marL="0" rtl="0" algn="l">
              <a:spcBef>
                <a:spcPts val="0"/>
              </a:spcBef>
              <a:spcAft>
                <a:spcPts val="0"/>
              </a:spcAft>
              <a:buClr>
                <a:schemeClr val="dk1"/>
              </a:buClr>
              <a:buSzPts val="1100"/>
              <a:buFont typeface="Arial"/>
              <a:buNone/>
            </a:pPr>
            <a:r>
              <a:rPr lang="en-GB" sz="3600">
                <a:solidFill>
                  <a:srgbClr val="000000"/>
                </a:solidFill>
                <a:latin typeface="Calibri"/>
                <a:ea typeface="Calibri"/>
                <a:cs typeface="Calibri"/>
                <a:sym typeface="Calibri"/>
              </a:rPr>
              <a:t>Watch this clip of a dragon in flight!</a:t>
            </a:r>
            <a:endParaRPr sz="3600">
              <a:solidFill>
                <a:srgbClr val="000000"/>
              </a:solidFill>
              <a:latin typeface="Calibri"/>
              <a:ea typeface="Calibri"/>
              <a:cs typeface="Calibri"/>
              <a:sym typeface="Calibri"/>
            </a:endParaRPr>
          </a:p>
        </p:txBody>
      </p:sp>
      <p:pic>
        <p:nvPicPr>
          <p:cNvPr descr="Eragon movie clips: http://j.mp/1BtpxHD&#10;BUY THE MOVIE:&#10;FandangoNOW - https://www.fandangonow.com/details/movie/eragon-2006/1MV70fd034787894b3c7c393ad33b4961f5?cmp=Movieclips_YT_Description&#10;iTunes - http://apple.co/1BHFu81&#10;Google Play - http://bit.ly/1dcojVY&#10;Amazon - http://amzn.to/1STJFsf&#10;Fox Movies - http://bit.ly/1RHnGD5&#10;Don't miss the HOTTEST NEW TRAILERS: http://bit.ly/1u2y6pr&#10;&#10;CLIP DESCRIPTION:&#10;Eragon (Ed Speelers) tries riding Saphira (Rachel Weisz) again and does better.&#10;&#10;FILM DESCRIPTION:&#10;Industrial Light and Magic special-effects wizard Stefen Fangmeier makes the leap into the director's chair with this coming-of-age fantasy concerning a young boy whose discovery of a mysterious dragon egg leads him on a predestined journey to become a Dragon Rider and defend his peaceful world against an evil king. Based on the best-selling novel by Christopher Paolini, Eragon tells the tale of the titular character (Ed Speleers), a humble farm boy living in the land of Alagasia, whose life is forever changed when he discovers that he has been chosen to fight the most powerful enemy his world has ever known. Jeremy Irons, John Malkovich, and Djimon Hounsou co-star in a film produced by Davis Entertainment and adapted from the novel by screenwriters Peter Buchman, Larry Konner, and Mark Rosenthal.&#10;&#10;CREDITS:&#10;TM &amp; © Fox (2006)&#10;Courtesy of Twentieth Century Fox Film Corporation&#10;Cast: Jeremy Irons, Ed Speleers, Rachel Weisz&#10;Director: Stefen Fangmeier&#10;Producers: Roger Barton, Kevin Richard Buxbaum, Wyck Godfrey, Kevin Halloran, Gil Netter, Chris Symes, Adam Goodman, John Davis&#10;Screenwriter: Peter Buchman&#10;&#10;WHO ARE WE?&#10;The MOVIECLIPS channel is the largest collection of licensed movie clips on the web. Here you will find unforgettable moments, scenes and lines from all your favorite films. Made by movie fans, for movie fans.&#10;&#10;SUBSCRIBE TO OUR MOVIE CHANNELS:&#10;MOVIECLIPS: http://bit.ly/1u2yaWd&#10;ComingSoon: http://bit.ly/1DVpgtR&#10;Indie &amp; Film Festivals: http://bit.ly/1wbkfYg&#10;Hero Central: http://bit.ly/1AMUZwv&#10;Extras: http://bit.ly/1u431fr&#10;Classic Trailers: http://bit.ly/1u43jDe&#10;Pop-Up Trailers: http://bit.ly/1z7EtZR&#10;Movie News: http://bit.ly/1C3Ncd2&#10;Movie Games: http://bit.ly/1ygDV13&#10;Fandango: http://bit.ly/1Bl79ye&#10;Fandango FrontRunners: http://bit.ly/1CggQfC&#10;&#10;HIT US UP:&#10;Facebook: http://on.fb.me/1y8M8ax&#10;Twitter: http://bit.ly/1ghOWmt&#10;Pinterest: http://bit.ly/14wL9De&#10;Tumblr: http://bit.ly/1vUwhH7" id="82" name="Google Shape;82;p17" title="Eragon (2/5) Movie CLIP - Dragon Rider (2006) HD">
            <a:hlinkClick r:id="rId4"/>
          </p:cNvPr>
          <p:cNvPicPr preferRelativeResize="0"/>
          <p:nvPr/>
        </p:nvPicPr>
        <p:blipFill>
          <a:blip r:embed="rId5">
            <a:alphaModFix/>
          </a:blip>
          <a:stretch>
            <a:fillRect/>
          </a:stretch>
        </p:blipFill>
        <p:spPr>
          <a:xfrm>
            <a:off x="2667850" y="152400"/>
            <a:ext cx="6338825" cy="47541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2"/>
                                        </p:tgtEl>
                                        <p:attrNameLst>
                                          <p:attrName>style.visibility</p:attrName>
                                        </p:attrNameLst>
                                      </p:cBhvr>
                                      <p:to>
                                        <p:strVal val="visible"/>
                                      </p:to>
                                    </p:set>
                                    <p:animEffect filter="fade" transition="in">
                                      <p:cBhvr>
                                        <p:cTn dur="1000"/>
                                        <p:tgtEl>
                                          <p:spTgt spid="8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8"/>
          <p:cNvSpPr txBox="1"/>
          <p:nvPr>
            <p:ph idx="1" type="subTitle"/>
          </p:nvPr>
        </p:nvSpPr>
        <p:spPr>
          <a:xfrm>
            <a:off x="182850" y="175600"/>
            <a:ext cx="8778300" cy="4536600"/>
          </a:xfrm>
          <a:prstGeom prst="rect">
            <a:avLst/>
          </a:prstGeom>
        </p:spPr>
        <p:txBody>
          <a:bodyPr anchorCtr="0" anchor="t" bIns="91425" lIns="91425" spcFirstLastPara="1" rIns="91425" wrap="square" tIns="91425">
            <a:noAutofit/>
          </a:bodyPr>
          <a:lstStyle/>
          <a:p>
            <a:pPr indent="-419100" lvl="0" marL="457200" rtl="0" algn="l">
              <a:spcBef>
                <a:spcPts val="0"/>
              </a:spcBef>
              <a:spcAft>
                <a:spcPts val="0"/>
              </a:spcAft>
              <a:buClr>
                <a:srgbClr val="000000"/>
              </a:buClr>
              <a:buSzPts val="3000"/>
              <a:buFont typeface="Calibri"/>
              <a:buChar char="●"/>
            </a:pPr>
            <a:r>
              <a:rPr b="1" lang="en-GB" sz="3000">
                <a:solidFill>
                  <a:srgbClr val="000000"/>
                </a:solidFill>
                <a:latin typeface="Calibri"/>
                <a:ea typeface="Calibri"/>
                <a:cs typeface="Calibri"/>
                <a:sym typeface="Calibri"/>
              </a:rPr>
              <a:t>Choose any one of the images from the beginning of the lesson and write a description of the creature to go into a creature </a:t>
            </a:r>
            <a:r>
              <a:rPr b="1" lang="en-GB" sz="3000">
                <a:solidFill>
                  <a:srgbClr val="000000"/>
                </a:solidFill>
                <a:latin typeface="Calibri"/>
                <a:ea typeface="Calibri"/>
                <a:cs typeface="Calibri"/>
                <a:sym typeface="Calibri"/>
              </a:rPr>
              <a:t>encyclopaedia</a:t>
            </a:r>
            <a:r>
              <a:rPr b="1" lang="en-GB" sz="3000">
                <a:solidFill>
                  <a:srgbClr val="000000"/>
                </a:solidFill>
                <a:latin typeface="Calibri"/>
                <a:ea typeface="Calibri"/>
                <a:cs typeface="Calibri"/>
                <a:sym typeface="Calibri"/>
              </a:rPr>
              <a:t>, called</a:t>
            </a:r>
            <a:endParaRPr b="1" sz="3000">
              <a:solidFill>
                <a:srgbClr val="000000"/>
              </a:solidFill>
              <a:latin typeface="Calibri"/>
              <a:ea typeface="Calibri"/>
              <a:cs typeface="Calibri"/>
              <a:sym typeface="Calibri"/>
            </a:endParaRPr>
          </a:p>
          <a:p>
            <a:pPr indent="0" lvl="0" marL="457200" rtl="0" algn="l">
              <a:spcBef>
                <a:spcPts val="0"/>
              </a:spcBef>
              <a:spcAft>
                <a:spcPts val="0"/>
              </a:spcAft>
              <a:buNone/>
            </a:pPr>
            <a:r>
              <a:rPr b="1" lang="en-GB" sz="3000">
                <a:solidFill>
                  <a:srgbClr val="000000"/>
                </a:solidFill>
                <a:latin typeface="Calibri"/>
                <a:ea typeface="Calibri"/>
                <a:cs typeface="Calibri"/>
                <a:sym typeface="Calibri"/>
              </a:rPr>
              <a:t>‘Curious Creatures and </a:t>
            </a:r>
            <a:r>
              <a:rPr b="1" lang="en-GB" sz="3000">
                <a:solidFill>
                  <a:srgbClr val="000000"/>
                </a:solidFill>
                <a:latin typeface="Calibri"/>
                <a:ea typeface="Calibri"/>
                <a:cs typeface="Calibri"/>
                <a:sym typeface="Calibri"/>
              </a:rPr>
              <a:t>Quizzical</a:t>
            </a:r>
            <a:r>
              <a:rPr b="1" lang="en-GB" sz="3000">
                <a:solidFill>
                  <a:srgbClr val="000000"/>
                </a:solidFill>
                <a:latin typeface="Calibri"/>
                <a:ea typeface="Calibri"/>
                <a:cs typeface="Calibri"/>
                <a:sym typeface="Calibri"/>
              </a:rPr>
              <a:t> Beings’.</a:t>
            </a:r>
            <a:endParaRPr b="1" sz="3000">
              <a:solidFill>
                <a:srgbClr val="000000"/>
              </a:solidFill>
              <a:latin typeface="Calibri"/>
              <a:ea typeface="Calibri"/>
              <a:cs typeface="Calibri"/>
              <a:sym typeface="Calibri"/>
            </a:endParaRPr>
          </a:p>
          <a:p>
            <a:pPr indent="0" lvl="0" marL="457200" rtl="0" algn="l">
              <a:spcBef>
                <a:spcPts val="0"/>
              </a:spcBef>
              <a:spcAft>
                <a:spcPts val="0"/>
              </a:spcAft>
              <a:buNone/>
            </a:pPr>
            <a:r>
              <a:t/>
            </a:r>
            <a:endParaRPr b="1" sz="3000">
              <a:solidFill>
                <a:srgbClr val="000000"/>
              </a:solidFill>
              <a:latin typeface="Calibri"/>
              <a:ea typeface="Calibri"/>
              <a:cs typeface="Calibri"/>
              <a:sym typeface="Calibri"/>
            </a:endParaRPr>
          </a:p>
          <a:p>
            <a:pPr indent="0" lvl="0" marL="457200" rtl="0" algn="l">
              <a:spcBef>
                <a:spcPts val="0"/>
              </a:spcBef>
              <a:spcAft>
                <a:spcPts val="0"/>
              </a:spcAft>
              <a:buNone/>
            </a:pPr>
            <a:r>
              <a:t/>
            </a:r>
            <a:endParaRPr b="1" sz="3000">
              <a:solidFill>
                <a:srgbClr val="000000"/>
              </a:solidFill>
              <a:latin typeface="Calibri"/>
              <a:ea typeface="Calibri"/>
              <a:cs typeface="Calibri"/>
              <a:sym typeface="Calibri"/>
            </a:endParaRPr>
          </a:p>
          <a:p>
            <a:pPr indent="0" lvl="0" marL="457200" rtl="0" algn="l">
              <a:spcBef>
                <a:spcPts val="0"/>
              </a:spcBef>
              <a:spcAft>
                <a:spcPts val="0"/>
              </a:spcAft>
              <a:buNone/>
            </a:pPr>
            <a:r>
              <a:t/>
            </a:r>
            <a:endParaRPr b="1" sz="3000">
              <a:solidFill>
                <a:srgbClr val="000000"/>
              </a:solidFill>
              <a:latin typeface="Calibri"/>
              <a:ea typeface="Calibri"/>
              <a:cs typeface="Calibri"/>
              <a:sym typeface="Calibri"/>
            </a:endParaRPr>
          </a:p>
          <a:p>
            <a:pPr indent="0" lvl="0" marL="457200" rtl="0" algn="l">
              <a:spcBef>
                <a:spcPts val="0"/>
              </a:spcBef>
              <a:spcAft>
                <a:spcPts val="0"/>
              </a:spcAft>
              <a:buNone/>
            </a:pPr>
            <a:r>
              <a:t/>
            </a:r>
            <a:endParaRPr b="1" sz="3000">
              <a:solidFill>
                <a:srgbClr val="000000"/>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pic>
        <p:nvPicPr>
          <p:cNvPr id="92" name="Google Shape;92;p19"/>
          <p:cNvPicPr preferRelativeResize="0"/>
          <p:nvPr/>
        </p:nvPicPr>
        <p:blipFill rotWithShape="1">
          <a:blip r:embed="rId3">
            <a:alphaModFix/>
          </a:blip>
          <a:srcRect b="20713" l="4970" r="0" t="8520"/>
          <a:stretch/>
        </p:blipFill>
        <p:spPr>
          <a:xfrm>
            <a:off x="95625" y="133900"/>
            <a:ext cx="3964625" cy="4925900"/>
          </a:xfrm>
          <a:prstGeom prst="rect">
            <a:avLst/>
          </a:prstGeom>
          <a:noFill/>
          <a:ln>
            <a:noFill/>
          </a:ln>
        </p:spPr>
      </p:pic>
      <p:pic>
        <p:nvPicPr>
          <p:cNvPr id="93" name="Google Shape;93;p19"/>
          <p:cNvPicPr preferRelativeResize="0"/>
          <p:nvPr/>
        </p:nvPicPr>
        <p:blipFill>
          <a:blip r:embed="rId4">
            <a:alphaModFix/>
          </a:blip>
          <a:stretch>
            <a:fillRect/>
          </a:stretch>
        </p:blipFill>
        <p:spPr>
          <a:xfrm>
            <a:off x="4212650" y="152400"/>
            <a:ext cx="4778950" cy="3066493"/>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20"/>
          <p:cNvSpPr txBox="1"/>
          <p:nvPr/>
        </p:nvSpPr>
        <p:spPr>
          <a:xfrm>
            <a:off x="210425" y="210425"/>
            <a:ext cx="8751900" cy="477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800">
                <a:latin typeface="Calibri"/>
                <a:ea typeface="Calibri"/>
                <a:cs typeface="Calibri"/>
                <a:sym typeface="Calibri"/>
              </a:rPr>
              <a:t>The … is a … It has a </a:t>
            </a:r>
            <a:r>
              <a:rPr lang="en-GB" sz="2800">
                <a:latin typeface="Calibri"/>
                <a:ea typeface="Calibri"/>
                <a:cs typeface="Calibri"/>
                <a:sym typeface="Calibri"/>
              </a:rPr>
              <a:t>...</a:t>
            </a:r>
            <a:r>
              <a:rPr lang="en-GB" sz="2800">
                <a:latin typeface="Calibri"/>
                <a:ea typeface="Calibri"/>
                <a:cs typeface="Calibri"/>
                <a:sym typeface="Calibri"/>
              </a:rPr>
              <a:t>., a</a:t>
            </a:r>
            <a:r>
              <a:rPr lang="en-GB" sz="2800">
                <a:latin typeface="Calibri"/>
                <a:ea typeface="Calibri"/>
                <a:cs typeface="Calibri"/>
                <a:sym typeface="Calibri"/>
              </a:rPr>
              <a:t>...</a:t>
            </a:r>
            <a:r>
              <a:rPr lang="en-GB" sz="2800">
                <a:latin typeface="Calibri"/>
                <a:ea typeface="Calibri"/>
                <a:cs typeface="Calibri"/>
                <a:sym typeface="Calibri"/>
              </a:rPr>
              <a:t>., and a… The… is one of the most… in the world, in fact, it is… and … </a:t>
            </a:r>
            <a:endParaRPr sz="2800">
              <a:latin typeface="Calibri"/>
              <a:ea typeface="Calibri"/>
              <a:cs typeface="Calibri"/>
              <a:sym typeface="Calibri"/>
            </a:endParaRPr>
          </a:p>
          <a:p>
            <a:pPr indent="0" lvl="0" marL="0" rtl="0" algn="l">
              <a:spcBef>
                <a:spcPts val="0"/>
              </a:spcBef>
              <a:spcAft>
                <a:spcPts val="0"/>
              </a:spcAft>
              <a:buNone/>
            </a:pPr>
            <a:r>
              <a:rPr lang="en-GB" sz="2800">
                <a:latin typeface="Calibri"/>
                <a:ea typeface="Calibri"/>
                <a:cs typeface="Calibri"/>
                <a:sym typeface="Calibri"/>
              </a:rPr>
              <a:t>Although the… is…</a:t>
            </a:r>
            <a:r>
              <a:rPr lang="en-GB" sz="2800">
                <a:latin typeface="Calibri"/>
                <a:ea typeface="Calibri"/>
                <a:cs typeface="Calibri"/>
                <a:sym typeface="Calibri"/>
              </a:rPr>
              <a:t>, it is also… and …, but never…</a:t>
            </a:r>
            <a:endParaRPr sz="2800">
              <a:latin typeface="Calibri"/>
              <a:ea typeface="Calibri"/>
              <a:cs typeface="Calibri"/>
              <a:sym typeface="Calibri"/>
            </a:endParaRPr>
          </a:p>
          <a:p>
            <a:pPr indent="0" lvl="0" marL="0" rtl="0" algn="l">
              <a:spcBef>
                <a:spcPts val="0"/>
              </a:spcBef>
              <a:spcAft>
                <a:spcPts val="0"/>
              </a:spcAft>
              <a:buNone/>
            </a:pPr>
            <a:r>
              <a:rPr lang="en-GB" sz="2800">
                <a:latin typeface="Calibri"/>
                <a:ea typeface="Calibri"/>
                <a:cs typeface="Calibri"/>
                <a:sym typeface="Calibri"/>
              </a:rPr>
              <a:t>One of the most interesting, and surprising facts about the… is that it can… with its…, but only when…</a:t>
            </a:r>
            <a:endParaRPr sz="2800">
              <a:latin typeface="Calibri"/>
              <a:ea typeface="Calibri"/>
              <a:cs typeface="Calibri"/>
              <a:sym typeface="Calibri"/>
            </a:endParaRPr>
          </a:p>
          <a:p>
            <a:pPr indent="0" lvl="0" marL="0" rtl="0" algn="l">
              <a:spcBef>
                <a:spcPts val="0"/>
              </a:spcBef>
              <a:spcAft>
                <a:spcPts val="0"/>
              </a:spcAft>
              <a:buNone/>
            </a:pPr>
            <a:r>
              <a:rPr lang="en-GB" sz="2800">
                <a:latin typeface="Calibri"/>
                <a:ea typeface="Calibri"/>
                <a:cs typeface="Calibri"/>
                <a:sym typeface="Calibri"/>
              </a:rPr>
              <a:t>If you ever meet a… you must first…, quickly followed by… Whatever you do, don’t… because it will…, … and … your…</a:t>
            </a:r>
            <a:endParaRPr sz="2800">
              <a:latin typeface="Calibri"/>
              <a:ea typeface="Calibri"/>
              <a:cs typeface="Calibri"/>
              <a:sym typeface="Calibri"/>
            </a:endParaRPr>
          </a:p>
          <a:p>
            <a:pPr indent="0" lvl="0" marL="0" rtl="0" algn="l">
              <a:spcBef>
                <a:spcPts val="0"/>
              </a:spcBef>
              <a:spcAft>
                <a:spcPts val="0"/>
              </a:spcAft>
              <a:buNone/>
            </a:pPr>
            <a:r>
              <a:rPr lang="en-GB" sz="2800">
                <a:latin typeface="Calibri"/>
                <a:ea typeface="Calibri"/>
                <a:cs typeface="Calibri"/>
                <a:sym typeface="Calibri"/>
              </a:rPr>
              <a:t>Finally, please remember that the… is both… and …, as well as… and …</a:t>
            </a:r>
            <a:endParaRPr sz="2800">
              <a:latin typeface="Calibri"/>
              <a:ea typeface="Calibri"/>
              <a:cs typeface="Calibri"/>
              <a:sym typeface="Calibri"/>
            </a:endParaRPr>
          </a:p>
          <a:p>
            <a:pPr indent="0" lvl="0" marL="0" rtl="0" algn="l">
              <a:spcBef>
                <a:spcPts val="0"/>
              </a:spcBef>
              <a:spcAft>
                <a:spcPts val="0"/>
              </a:spcAft>
              <a:buNone/>
            </a:pPr>
            <a:r>
              <a:rPr lang="en-GB" sz="2800">
                <a:latin typeface="Calibri"/>
                <a:ea typeface="Calibri"/>
                <a:cs typeface="Calibri"/>
                <a:sym typeface="Calibri"/>
              </a:rPr>
              <a:t>Good luck with your … hunting!</a:t>
            </a:r>
            <a:endParaRPr sz="2800">
              <a:latin typeface="Calibri"/>
              <a:ea typeface="Calibri"/>
              <a:cs typeface="Calibri"/>
              <a:sym typeface="Calibri"/>
            </a:endParaRPr>
          </a:p>
          <a:p>
            <a:pPr indent="0" lvl="0" marL="0" rtl="0" algn="l">
              <a:spcBef>
                <a:spcPts val="0"/>
              </a:spcBef>
              <a:spcAft>
                <a:spcPts val="0"/>
              </a:spcAft>
              <a:buNone/>
            </a:pPr>
            <a:r>
              <a:t/>
            </a:r>
            <a:endParaRPr sz="2800">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