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6858000" cx="12192000"/>
  <p:notesSz cx="6858000" cy="9144000"/>
  <p:embeddedFontLst>
    <p:embeddedFont>
      <p:font typeface="Hammersmith One"/>
      <p:regular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492880F1-782E-4628-97C7-D10070957625}">
  <a:tblStyle styleId="{492880F1-782E-4628-97C7-D10070957625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9EFF7"/>
          </a:solidFill>
        </a:fill>
      </a:tcStyle>
    </a:wholeTbl>
    <a:band1H>
      <a:tcTxStyle/>
      <a:tcStyle>
        <a:fill>
          <a:solidFill>
            <a:srgbClr val="D0DEEF"/>
          </a:solidFill>
        </a:fill>
      </a:tcStyle>
    </a:band1H>
    <a:band2H>
      <a:tcTxStyle/>
    </a:band2H>
    <a:band1V>
      <a:tcTxStyle/>
      <a:tcStyle>
        <a:fill>
          <a:solidFill>
            <a:srgbClr val="D0DEEF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ammersmithOne-regular.fntdata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68ea9ffb1_1_0:notes"/>
          <p:cNvSpPr txBox="1"/>
          <p:nvPr>
            <p:ph idx="1" type="body"/>
          </p:nvPr>
        </p:nvSpPr>
        <p:spPr>
          <a:xfrm>
            <a:off x="685801" y="4400555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g268ea9ffb1_1_0:notes"/>
          <p:cNvSpPr/>
          <p:nvPr>
            <p:ph idx="2" type="sldImg"/>
          </p:nvPr>
        </p:nvSpPr>
        <p:spPr>
          <a:xfrm>
            <a:off x="426022" y="1143550"/>
            <a:ext cx="6006000" cy="3085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268ea9ffb1_1_24:notes"/>
          <p:cNvSpPr txBox="1"/>
          <p:nvPr>
            <p:ph idx="1" type="body"/>
          </p:nvPr>
        </p:nvSpPr>
        <p:spPr>
          <a:xfrm>
            <a:off x="685801" y="4400555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g268ea9ffb1_1_24:notes"/>
          <p:cNvSpPr/>
          <p:nvPr>
            <p:ph idx="2" type="sldImg"/>
          </p:nvPr>
        </p:nvSpPr>
        <p:spPr>
          <a:xfrm>
            <a:off x="426022" y="1143550"/>
            <a:ext cx="6006000" cy="3085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68ea9ffb1_1_32:notes"/>
          <p:cNvSpPr txBox="1"/>
          <p:nvPr>
            <p:ph idx="1" type="body"/>
          </p:nvPr>
        </p:nvSpPr>
        <p:spPr>
          <a:xfrm>
            <a:off x="685801" y="4400555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g268ea9ffb1_1_32:notes"/>
          <p:cNvSpPr/>
          <p:nvPr>
            <p:ph idx="2" type="sldImg"/>
          </p:nvPr>
        </p:nvSpPr>
        <p:spPr>
          <a:xfrm>
            <a:off x="426022" y="1143550"/>
            <a:ext cx="6006000" cy="3085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347e89e5b7_0_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g347e89e5b7_0_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a6ae7da530_2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ga6ae7da530_2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29397fd58e_0_11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g29397fd58e_0_1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710e26b1a_0_1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g2710e26b1a_0_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34b6a6f6fe_0_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g34b6a6f6fe_0_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1b9bafb938_0_2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g1b9bafb938_0_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" name="Google Shape;19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4" name="Google Shape;74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5" name="Google Shape;75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Google Shape;76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0" name="Google Shape;80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1" name="Google Shape;81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3" name="Google Shape;23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Google Shape;25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Google Shape;30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" name="Google Shape;31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Google Shape;32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" name="Google Shape;36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7" name="Google Shape;37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8" name="Google Shape;38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2" name="Google Shape;42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Google Shape;43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Google Shape;44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5" name="Google Shape;45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6" name="Google Shape;46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7" name="Google Shape;47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Google Shape;48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1" name="Google Shape;51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Google Shape;52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Google Shape;57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0" name="Google Shape;60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318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3" name="Google Shape;63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7" name="Google Shape;67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9" name="Google Shape;69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Google Shape;70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CC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www.literacyshedblog.com/dadwavers/into-the-woods-a-dadwaver-example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hyperlink" Target="http://www.youtube.com/watch?v=S7tVFTVP8TQ" TargetMode="External"/><Relationship Id="rId4" Type="http://schemas.openxmlformats.org/officeDocument/2006/relationships/image" Target="../media/image5.jpg"/><Relationship Id="rId5" Type="http://schemas.openxmlformats.org/officeDocument/2006/relationships/hyperlink" Target="http://www.youtube.com/watch?v=HfDZixZFzms" TargetMode="External"/><Relationship Id="rId6" Type="http://schemas.openxmlformats.org/officeDocument/2006/relationships/image" Target="../media/image3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Image result for brain in gear" id="88" name="Google Shape;88;p13"/>
          <p:cNvSpPr/>
          <p:nvPr/>
        </p:nvSpPr>
        <p:spPr>
          <a:xfrm>
            <a:off x="-31750" y="-136525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9" name="Google Shape;89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128" y="2937752"/>
            <a:ext cx="982500" cy="982500"/>
          </a:xfrm>
          <a:prstGeom prst="rect">
            <a:avLst/>
          </a:prstGeom>
          <a:noFill/>
          <a:ln>
            <a:noFill/>
          </a:ln>
        </p:spPr>
      </p:pic>
      <p:sp>
        <p:nvSpPr>
          <p:cNvPr descr="Image result for ruler" id="90" name="Google Shape;90;p13"/>
          <p:cNvSpPr/>
          <p:nvPr/>
        </p:nvSpPr>
        <p:spPr>
          <a:xfrm>
            <a:off x="63500" y="-1004888"/>
            <a:ext cx="2181300" cy="20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13"/>
          <p:cNvSpPr/>
          <p:nvPr/>
        </p:nvSpPr>
        <p:spPr>
          <a:xfrm>
            <a:off x="1256850" y="344325"/>
            <a:ext cx="10539900" cy="643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4900">
                <a:solidFill>
                  <a:schemeClr val="dk1"/>
                </a:solidFill>
              </a:rPr>
              <a:t>The snow hugged the house like a day old baby, new and clingy. It was like the street had been put to bed, hushed under nature's frosted eider-down.</a:t>
            </a:r>
            <a:endParaRPr sz="49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49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4900">
                <a:solidFill>
                  <a:schemeClr val="dk1"/>
                </a:solidFill>
              </a:rPr>
              <a:t>What techniques are being used here?</a:t>
            </a:r>
            <a:r>
              <a:rPr lang="en-GB" sz="4900">
                <a:solidFill>
                  <a:schemeClr val="dk1"/>
                </a:solidFill>
              </a:rPr>
              <a:t> </a:t>
            </a:r>
            <a:endParaRPr sz="4900">
              <a:solidFill>
                <a:schemeClr val="dk1"/>
              </a:solidFill>
            </a:endParaRPr>
          </a:p>
        </p:txBody>
      </p:sp>
      <p:pic>
        <p:nvPicPr>
          <p:cNvPr id="92" name="Google Shape;92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125" y="4089650"/>
            <a:ext cx="982500" cy="1086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4"/>
          <p:cNvSpPr txBox="1"/>
          <p:nvPr/>
        </p:nvSpPr>
        <p:spPr>
          <a:xfrm>
            <a:off x="439175" y="299475"/>
            <a:ext cx="11451000" cy="353370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000">
                <a:solidFill>
                  <a:schemeClr val="dk1"/>
                </a:solidFill>
              </a:rPr>
              <a:t>Learning Context</a:t>
            </a:r>
            <a:endParaRPr sz="30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>
                <a:solidFill>
                  <a:schemeClr val="dk1"/>
                </a:solidFill>
              </a:rPr>
              <a:t>English Language GCSE Exam - Paper 1</a:t>
            </a:r>
            <a:endParaRPr sz="30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14"/>
          <p:cNvSpPr txBox="1"/>
          <p:nvPr/>
        </p:nvSpPr>
        <p:spPr>
          <a:xfrm>
            <a:off x="479150" y="4095275"/>
            <a:ext cx="11451000" cy="246210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6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600">
                <a:solidFill>
                  <a:schemeClr val="dk1"/>
                </a:solidFill>
              </a:rPr>
              <a:t>Today’s Learning Aim  </a:t>
            </a:r>
            <a:endParaRPr b="1" sz="36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GB" sz="2400">
                <a:solidFill>
                  <a:schemeClr val="dk1"/>
                </a:solidFill>
              </a:rPr>
              <a:t>AO2: We are learning to explain, comment on and analyse how writers use language and structure for effect.</a:t>
            </a:r>
            <a:endParaRPr b="1" sz="28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14"/>
          <p:cNvSpPr txBox="1"/>
          <p:nvPr/>
        </p:nvSpPr>
        <p:spPr>
          <a:xfrm>
            <a:off x="439175" y="1466775"/>
            <a:ext cx="5402100" cy="202200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000">
                <a:solidFill>
                  <a:schemeClr val="dk1"/>
                </a:solidFill>
              </a:rPr>
              <a:t>We have previously learnt about:</a:t>
            </a:r>
            <a:endParaRPr sz="3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GB" sz="3000">
                <a:solidFill>
                  <a:schemeClr val="dk1"/>
                </a:solidFill>
              </a:rPr>
              <a:t>Language and structure in Letters from the Lighthouse Chapter 5</a:t>
            </a:r>
            <a:endParaRPr b="1" sz="30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dk1"/>
              </a:solidFill>
            </a:endParaRPr>
          </a:p>
        </p:txBody>
      </p:sp>
      <p:sp>
        <p:nvSpPr>
          <p:cNvPr id="100" name="Google Shape;100;p14"/>
          <p:cNvSpPr txBox="1"/>
          <p:nvPr/>
        </p:nvSpPr>
        <p:spPr>
          <a:xfrm>
            <a:off x="6075825" y="1466775"/>
            <a:ext cx="5661900" cy="202200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000">
                <a:solidFill>
                  <a:schemeClr val="dk1"/>
                </a:solidFill>
              </a:rPr>
              <a:t>Today we are going to learn about:</a:t>
            </a:r>
            <a:endParaRPr sz="3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GB" sz="3000">
                <a:solidFill>
                  <a:schemeClr val="dk1"/>
                </a:solidFill>
              </a:rPr>
              <a:t>Language and structure in Letters from the Lighthouse Chapter 5</a:t>
            </a:r>
            <a:endParaRPr sz="300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5"/>
          <p:cNvSpPr txBox="1"/>
          <p:nvPr/>
        </p:nvSpPr>
        <p:spPr>
          <a:xfrm>
            <a:off x="105611" y="1350288"/>
            <a:ext cx="12086400" cy="535530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600">
                <a:solidFill>
                  <a:schemeClr val="dk1"/>
                </a:solidFill>
              </a:rPr>
              <a:t>Success Criteria</a:t>
            </a:r>
            <a:endParaRPr sz="36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 u="sng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 u="sng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 u="sng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 u="sng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 u="sng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 u="sng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 u="sng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 u="sng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06" name="Google Shape;106;p15"/>
          <p:cNvGraphicFramePr/>
          <p:nvPr/>
        </p:nvGraphicFramePr>
        <p:xfrm>
          <a:off x="307761" y="2101617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{492880F1-782E-4628-97C7-D10070957625}</a:tableStyleId>
              </a:tblPr>
              <a:tblGrid>
                <a:gridCol w="1589750"/>
                <a:gridCol w="9836750"/>
              </a:tblGrid>
              <a:tr h="3708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36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Band</a:t>
                      </a:r>
                      <a:endParaRPr sz="36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36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You need to demonstrate you can …</a:t>
                      </a:r>
                      <a:endParaRPr sz="36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30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  <a:endParaRPr b="1" sz="300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3000">
                          <a:latin typeface="Arial"/>
                          <a:ea typeface="Arial"/>
                          <a:cs typeface="Arial"/>
                          <a:sym typeface="Arial"/>
                        </a:rPr>
                        <a:t>A </a:t>
                      </a:r>
                      <a:r>
                        <a:rPr b="1" lang="en-GB" sz="3000">
                          <a:highlight>
                            <a:srgbClr val="FFFF00"/>
                          </a:highlight>
                          <a:latin typeface="Arial"/>
                          <a:ea typeface="Arial"/>
                          <a:cs typeface="Arial"/>
                          <a:sym typeface="Arial"/>
                        </a:rPr>
                        <a:t>straightforward</a:t>
                      </a:r>
                      <a:r>
                        <a:rPr lang="en-GB" sz="3000">
                          <a:latin typeface="Arial"/>
                          <a:ea typeface="Arial"/>
                          <a:cs typeface="Arial"/>
                          <a:sym typeface="Arial"/>
                        </a:rPr>
                        <a:t> use of tone, style and register.  </a:t>
                      </a:r>
                      <a:endParaRPr sz="300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300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  <a:endParaRPr b="1" sz="300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3000">
                          <a:latin typeface="Arial"/>
                          <a:ea typeface="Arial"/>
                          <a:cs typeface="Arial"/>
                          <a:sym typeface="Arial"/>
                        </a:rPr>
                        <a:t>Selects material and stylistic or rhetorical devices to suit audience and purpose, with </a:t>
                      </a:r>
                      <a:r>
                        <a:rPr b="1" lang="en-GB" sz="3000">
                          <a:highlight>
                            <a:srgbClr val="FFFF00"/>
                          </a:highlight>
                          <a:latin typeface="Arial"/>
                          <a:ea typeface="Arial"/>
                          <a:cs typeface="Arial"/>
                          <a:sym typeface="Arial"/>
                        </a:rPr>
                        <a:t>appropriate</a:t>
                      </a:r>
                      <a:r>
                        <a:rPr lang="en-GB" sz="3000">
                          <a:latin typeface="Arial"/>
                          <a:ea typeface="Arial"/>
                          <a:cs typeface="Arial"/>
                          <a:sym typeface="Arial"/>
                        </a:rPr>
                        <a:t> use of tone, style and register.  </a:t>
                      </a:r>
                      <a:endParaRPr sz="300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3000"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  <a:endParaRPr b="1" sz="300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3000">
                          <a:latin typeface="Arial"/>
                          <a:ea typeface="Arial"/>
                          <a:cs typeface="Arial"/>
                          <a:sym typeface="Arial"/>
                        </a:rPr>
                        <a:t>Organises material for particular effect, with </a:t>
                      </a:r>
                      <a:r>
                        <a:rPr b="1" lang="en-GB" sz="3000">
                          <a:highlight>
                            <a:srgbClr val="FFFF00"/>
                          </a:highlight>
                          <a:latin typeface="Arial"/>
                          <a:ea typeface="Arial"/>
                          <a:cs typeface="Arial"/>
                          <a:sym typeface="Arial"/>
                        </a:rPr>
                        <a:t>effective</a:t>
                      </a:r>
                      <a:r>
                        <a:rPr lang="en-GB" sz="3000">
                          <a:latin typeface="Arial"/>
                          <a:ea typeface="Arial"/>
                          <a:cs typeface="Arial"/>
                          <a:sym typeface="Arial"/>
                        </a:rPr>
                        <a:t> use of tone, style and register.</a:t>
                      </a:r>
                      <a:endParaRPr sz="300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07" name="Google Shape;107;p15"/>
          <p:cNvSpPr txBox="1"/>
          <p:nvPr/>
        </p:nvSpPr>
        <p:spPr>
          <a:xfrm>
            <a:off x="105612" y="152400"/>
            <a:ext cx="12086400" cy="135420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-GB" sz="3600">
                <a:solidFill>
                  <a:schemeClr val="dk1"/>
                </a:solidFill>
              </a:rPr>
              <a:t>Date: </a:t>
            </a:r>
            <a:r>
              <a:rPr b="1" lang="en-GB" sz="3600" u="sng">
                <a:solidFill>
                  <a:schemeClr val="dk1"/>
                </a:solidFill>
              </a:rPr>
              <a:t>Monday 2nd November</a:t>
            </a:r>
            <a:endParaRPr b="1" sz="3600" u="sng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-GB" sz="3600">
                <a:solidFill>
                  <a:schemeClr val="dk1"/>
                </a:solidFill>
              </a:rPr>
              <a:t>Title: </a:t>
            </a:r>
            <a:r>
              <a:rPr b="1" lang="en-GB" sz="3600" u="sng">
                <a:solidFill>
                  <a:schemeClr val="dk1"/>
                </a:solidFill>
              </a:rPr>
              <a:t>Creative Writing</a:t>
            </a:r>
            <a:endParaRPr b="1" sz="3600" u="sng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</a:endParaRPr>
          </a:p>
        </p:txBody>
      </p:sp>
      <p:sp>
        <p:nvSpPr>
          <p:cNvPr id="108" name="Google Shape;108;p15"/>
          <p:cNvSpPr/>
          <p:nvPr/>
        </p:nvSpPr>
        <p:spPr>
          <a:xfrm>
            <a:off x="-12700" y="5740425"/>
            <a:ext cx="3337800" cy="1117500"/>
          </a:xfrm>
          <a:prstGeom prst="rightArrowCallout">
            <a:avLst>
              <a:gd fmla="val 32017" name="adj1"/>
              <a:gd fmla="val 23246" name="adj2"/>
              <a:gd fmla="val 36404" name="adj3"/>
              <a:gd fmla="val 70676" name="adj4"/>
            </a:avLst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2400" u="none" cap="none" strike="noStrike">
                <a:solidFill>
                  <a:srgbClr val="000000"/>
                </a:solidFill>
              </a:rPr>
              <a:t>Learning Aim</a:t>
            </a:r>
            <a:endParaRPr sz="24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2400" u="none" cap="none" strike="noStrike">
                <a:solidFill>
                  <a:srgbClr val="000000"/>
                </a:solidFill>
              </a:rPr>
              <a:t>(what?)</a:t>
            </a:r>
            <a:endParaRPr b="1" i="0" sz="2400" u="none" cap="none" strike="noStrike">
              <a:solidFill>
                <a:srgbClr val="000000"/>
              </a:solidFill>
            </a:endParaRPr>
          </a:p>
        </p:txBody>
      </p:sp>
      <p:sp>
        <p:nvSpPr>
          <p:cNvPr id="109" name="Google Shape;109;p15"/>
          <p:cNvSpPr txBox="1"/>
          <p:nvPr/>
        </p:nvSpPr>
        <p:spPr>
          <a:xfrm>
            <a:off x="2231450" y="6073775"/>
            <a:ext cx="9725700" cy="77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-GB" sz="3000">
                <a:solidFill>
                  <a:srgbClr val="000000"/>
                </a:solidFill>
                <a:latin typeface="Hammersmith One"/>
                <a:ea typeface="Hammersmith One"/>
                <a:cs typeface="Hammersmith One"/>
                <a:sym typeface="Hammersmith One"/>
              </a:rPr>
              <a:t>AO5 - Communication and Organisation</a:t>
            </a:r>
            <a:endParaRPr b="1" sz="30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6"/>
          <p:cNvSpPr txBox="1"/>
          <p:nvPr>
            <p:ph type="title"/>
          </p:nvPr>
        </p:nvSpPr>
        <p:spPr>
          <a:xfrm>
            <a:off x="215900" y="257376"/>
            <a:ext cx="10355700" cy="116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1" lang="en-GB" sz="48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https://www.literacyshedblog.com/dadwavers/into-the-woods-a-dadwaver-example</a:t>
            </a:r>
            <a:endParaRPr b="1" sz="4800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1" sz="4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16"/>
          <p:cNvSpPr txBox="1"/>
          <p:nvPr>
            <p:ph idx="1" type="body"/>
          </p:nvPr>
        </p:nvSpPr>
        <p:spPr>
          <a:xfrm>
            <a:off x="474050" y="1961975"/>
            <a:ext cx="10570200" cy="41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334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Char char="•"/>
            </a:pPr>
            <a:r>
              <a:rPr lang="en-GB" sz="4800">
                <a:latin typeface="Arial"/>
                <a:ea typeface="Arial"/>
                <a:cs typeface="Arial"/>
                <a:sym typeface="Arial"/>
              </a:rPr>
              <a:t>Click on the link for an explanation of what DADWAVERS means, with an example. </a:t>
            </a:r>
            <a:endParaRPr sz="48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6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16"/>
          <p:cNvSpPr/>
          <p:nvPr/>
        </p:nvSpPr>
        <p:spPr>
          <a:xfrm>
            <a:off x="-12700" y="5740425"/>
            <a:ext cx="3337800" cy="1117500"/>
          </a:xfrm>
          <a:prstGeom prst="rightArrowCallout">
            <a:avLst>
              <a:gd fmla="val 32017" name="adj1"/>
              <a:gd fmla="val 23246" name="adj2"/>
              <a:gd fmla="val 36404" name="adj3"/>
              <a:gd fmla="val 70676" name="adj4"/>
            </a:avLst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2400" u="none" cap="none" strike="noStrike">
                <a:solidFill>
                  <a:srgbClr val="000000"/>
                </a:solidFill>
              </a:rPr>
              <a:t>Learning Aim</a:t>
            </a:r>
            <a:endParaRPr sz="24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2400" u="none" cap="none" strike="noStrike">
                <a:solidFill>
                  <a:srgbClr val="000000"/>
                </a:solidFill>
              </a:rPr>
              <a:t>(what?)</a:t>
            </a:r>
            <a:endParaRPr b="1" i="0" sz="2400" u="none" cap="none" strike="noStrike">
              <a:solidFill>
                <a:srgbClr val="000000"/>
              </a:solidFill>
            </a:endParaRPr>
          </a:p>
        </p:txBody>
      </p:sp>
      <p:sp>
        <p:nvSpPr>
          <p:cNvPr id="117" name="Google Shape;117;p16"/>
          <p:cNvSpPr txBox="1"/>
          <p:nvPr/>
        </p:nvSpPr>
        <p:spPr>
          <a:xfrm>
            <a:off x="2231450" y="6073775"/>
            <a:ext cx="9725700" cy="77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-GB" sz="3000">
                <a:solidFill>
                  <a:srgbClr val="000000"/>
                </a:solidFill>
                <a:latin typeface="Hammersmith One"/>
                <a:ea typeface="Hammersmith One"/>
                <a:cs typeface="Hammersmith One"/>
                <a:sym typeface="Hammersmith One"/>
              </a:rPr>
              <a:t>AO5 - Communication and Organisation</a:t>
            </a:r>
            <a:endParaRPr b="1" sz="30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7"/>
          <p:cNvSpPr txBox="1"/>
          <p:nvPr>
            <p:ph type="title"/>
          </p:nvPr>
        </p:nvSpPr>
        <p:spPr>
          <a:xfrm>
            <a:off x="215900" y="257376"/>
            <a:ext cx="10355700" cy="116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1" lang="en-GB" sz="4800">
                <a:latin typeface="Arial"/>
                <a:ea typeface="Arial"/>
                <a:cs typeface="Arial"/>
                <a:sym typeface="Arial"/>
              </a:rPr>
              <a:t>Launch</a:t>
            </a:r>
            <a:endParaRPr b="1" i="0" sz="4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17"/>
          <p:cNvSpPr txBox="1"/>
          <p:nvPr>
            <p:ph idx="1" type="body"/>
          </p:nvPr>
        </p:nvSpPr>
        <p:spPr>
          <a:xfrm>
            <a:off x="244500" y="1525750"/>
            <a:ext cx="5747100" cy="41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334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Char char="•"/>
            </a:pPr>
            <a:r>
              <a:rPr lang="en-GB" sz="4800">
                <a:latin typeface="Arial"/>
                <a:ea typeface="Arial"/>
                <a:cs typeface="Arial"/>
                <a:sym typeface="Arial"/>
              </a:rPr>
              <a:t>D - description</a:t>
            </a:r>
            <a:endParaRPr sz="4800">
              <a:latin typeface="Arial"/>
              <a:ea typeface="Arial"/>
              <a:cs typeface="Arial"/>
              <a:sym typeface="Arial"/>
            </a:endParaRPr>
          </a:p>
          <a:p>
            <a:pPr indent="-5334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Char char="•"/>
            </a:pPr>
            <a:r>
              <a:rPr lang="en-GB" sz="4800">
                <a:latin typeface="Arial"/>
                <a:ea typeface="Arial"/>
                <a:cs typeface="Arial"/>
                <a:sym typeface="Arial"/>
              </a:rPr>
              <a:t>A - action</a:t>
            </a:r>
            <a:endParaRPr sz="4800">
              <a:latin typeface="Arial"/>
              <a:ea typeface="Arial"/>
              <a:cs typeface="Arial"/>
              <a:sym typeface="Arial"/>
            </a:endParaRPr>
          </a:p>
          <a:p>
            <a:pPr indent="-5334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Char char="•"/>
            </a:pPr>
            <a:r>
              <a:rPr lang="en-GB" sz="4800">
                <a:latin typeface="Arial"/>
                <a:ea typeface="Arial"/>
                <a:cs typeface="Arial"/>
                <a:sym typeface="Arial"/>
              </a:rPr>
              <a:t>D - dialogue</a:t>
            </a:r>
            <a:endParaRPr sz="4800">
              <a:latin typeface="Arial"/>
              <a:ea typeface="Arial"/>
              <a:cs typeface="Arial"/>
              <a:sym typeface="Arial"/>
            </a:endParaRPr>
          </a:p>
          <a:p>
            <a:pPr indent="-5334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Char char="•"/>
            </a:pPr>
            <a:r>
              <a:rPr lang="en-GB" sz="4800">
                <a:latin typeface="Arial"/>
                <a:ea typeface="Arial"/>
                <a:cs typeface="Arial"/>
                <a:sym typeface="Arial"/>
              </a:rPr>
              <a:t>W - where</a:t>
            </a:r>
            <a:endParaRPr sz="4800">
              <a:latin typeface="Arial"/>
              <a:ea typeface="Arial"/>
              <a:cs typeface="Arial"/>
              <a:sym typeface="Arial"/>
            </a:endParaRPr>
          </a:p>
          <a:p>
            <a:pPr indent="-5334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Char char="•"/>
            </a:pPr>
            <a:r>
              <a:rPr lang="en-GB" sz="4800">
                <a:latin typeface="Arial"/>
                <a:ea typeface="Arial"/>
                <a:cs typeface="Arial"/>
                <a:sym typeface="Arial"/>
              </a:rPr>
              <a:t>A - adverb</a:t>
            </a:r>
            <a:endParaRPr sz="48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6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17"/>
          <p:cNvSpPr/>
          <p:nvPr/>
        </p:nvSpPr>
        <p:spPr>
          <a:xfrm>
            <a:off x="-12700" y="5740425"/>
            <a:ext cx="3337800" cy="1117500"/>
          </a:xfrm>
          <a:prstGeom prst="rightArrowCallout">
            <a:avLst>
              <a:gd fmla="val 32017" name="adj1"/>
              <a:gd fmla="val 23246" name="adj2"/>
              <a:gd fmla="val 36404" name="adj3"/>
              <a:gd fmla="val 70676" name="adj4"/>
            </a:avLst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2400" u="none" cap="none" strike="noStrike">
                <a:solidFill>
                  <a:srgbClr val="000000"/>
                </a:solidFill>
              </a:rPr>
              <a:t>Learning Aim</a:t>
            </a:r>
            <a:endParaRPr sz="24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2400" u="none" cap="none" strike="noStrike">
                <a:solidFill>
                  <a:srgbClr val="000000"/>
                </a:solidFill>
              </a:rPr>
              <a:t>(what?)</a:t>
            </a:r>
            <a:endParaRPr b="1" i="0" sz="2400" u="none" cap="none" strike="noStrike">
              <a:solidFill>
                <a:srgbClr val="000000"/>
              </a:solidFill>
            </a:endParaRPr>
          </a:p>
        </p:txBody>
      </p:sp>
      <p:sp>
        <p:nvSpPr>
          <p:cNvPr id="125" name="Google Shape;125;p17"/>
          <p:cNvSpPr txBox="1"/>
          <p:nvPr>
            <p:ph idx="1" type="body"/>
          </p:nvPr>
        </p:nvSpPr>
        <p:spPr>
          <a:xfrm>
            <a:off x="5159325" y="1568375"/>
            <a:ext cx="6912000" cy="41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334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Char char="•"/>
            </a:pPr>
            <a:r>
              <a:rPr lang="en-GB" sz="4800">
                <a:latin typeface="Arial"/>
                <a:ea typeface="Arial"/>
                <a:cs typeface="Arial"/>
                <a:sym typeface="Arial"/>
              </a:rPr>
              <a:t>V - verb</a:t>
            </a:r>
            <a:endParaRPr sz="4800">
              <a:latin typeface="Arial"/>
              <a:ea typeface="Arial"/>
              <a:cs typeface="Arial"/>
              <a:sym typeface="Arial"/>
            </a:endParaRPr>
          </a:p>
          <a:p>
            <a:pPr indent="-5334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Char char="•"/>
            </a:pPr>
            <a:r>
              <a:rPr lang="en-GB" sz="4800">
                <a:latin typeface="Arial"/>
                <a:ea typeface="Arial"/>
                <a:cs typeface="Arial"/>
                <a:sym typeface="Arial"/>
              </a:rPr>
              <a:t>E - estimation of time</a:t>
            </a:r>
            <a:endParaRPr sz="4800">
              <a:latin typeface="Arial"/>
              <a:ea typeface="Arial"/>
              <a:cs typeface="Arial"/>
              <a:sym typeface="Arial"/>
            </a:endParaRPr>
          </a:p>
          <a:p>
            <a:pPr indent="-5334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Char char="•"/>
            </a:pPr>
            <a:r>
              <a:rPr lang="en-GB" sz="4800">
                <a:latin typeface="Arial"/>
                <a:ea typeface="Arial"/>
                <a:cs typeface="Arial"/>
                <a:sym typeface="Arial"/>
              </a:rPr>
              <a:t>R - rhetorical question</a:t>
            </a:r>
            <a:endParaRPr sz="4800">
              <a:latin typeface="Arial"/>
              <a:ea typeface="Arial"/>
              <a:cs typeface="Arial"/>
              <a:sym typeface="Arial"/>
            </a:endParaRPr>
          </a:p>
          <a:p>
            <a:pPr indent="-5334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Char char="•"/>
            </a:pPr>
            <a:r>
              <a:rPr lang="en-GB" sz="4800">
                <a:latin typeface="Arial"/>
                <a:ea typeface="Arial"/>
                <a:cs typeface="Arial"/>
                <a:sym typeface="Arial"/>
              </a:rPr>
              <a:t>S - simile or metaphor</a:t>
            </a:r>
            <a:endParaRPr sz="48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4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17"/>
          <p:cNvSpPr txBox="1"/>
          <p:nvPr/>
        </p:nvSpPr>
        <p:spPr>
          <a:xfrm>
            <a:off x="2231450" y="6073775"/>
            <a:ext cx="9725700" cy="77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-GB" sz="3000">
                <a:solidFill>
                  <a:srgbClr val="000000"/>
                </a:solidFill>
                <a:latin typeface="Hammersmith One"/>
                <a:ea typeface="Hammersmith One"/>
                <a:cs typeface="Hammersmith One"/>
                <a:sym typeface="Hammersmith One"/>
              </a:rPr>
              <a:t>AO5 - Communication and Organisation</a:t>
            </a:r>
            <a:endParaRPr b="1" sz="30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8"/>
          <p:cNvSpPr txBox="1"/>
          <p:nvPr>
            <p:ph type="title"/>
          </p:nvPr>
        </p:nvSpPr>
        <p:spPr>
          <a:xfrm>
            <a:off x="275750" y="272825"/>
            <a:ext cx="10323300" cy="116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1" lang="en-GB" sz="4800">
                <a:latin typeface="Arial"/>
                <a:ea typeface="Arial"/>
                <a:cs typeface="Arial"/>
                <a:sym typeface="Arial"/>
              </a:rPr>
              <a:t>Watch these clips for inspiration.</a:t>
            </a:r>
            <a:endParaRPr b="1" i="0" sz="4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18"/>
          <p:cNvSpPr/>
          <p:nvPr/>
        </p:nvSpPr>
        <p:spPr>
          <a:xfrm>
            <a:off x="-12700" y="5740425"/>
            <a:ext cx="3337800" cy="1117500"/>
          </a:xfrm>
          <a:prstGeom prst="rightArrowCallout">
            <a:avLst>
              <a:gd fmla="val 32017" name="adj1"/>
              <a:gd fmla="val 23246" name="adj2"/>
              <a:gd fmla="val 36404" name="adj3"/>
              <a:gd fmla="val 70676" name="adj4"/>
            </a:avLst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2400" u="none" cap="none" strike="noStrike">
                <a:solidFill>
                  <a:srgbClr val="000000"/>
                </a:solidFill>
              </a:rPr>
              <a:t>Learning Aim</a:t>
            </a:r>
            <a:endParaRPr sz="24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2400" u="none" cap="none" strike="noStrike">
                <a:solidFill>
                  <a:srgbClr val="000000"/>
                </a:solidFill>
              </a:rPr>
              <a:t>(what?)</a:t>
            </a:r>
            <a:endParaRPr b="1" i="0" sz="2400" u="none" cap="none" strike="noStrike">
              <a:solidFill>
                <a:srgbClr val="000000"/>
              </a:solidFill>
            </a:endParaRPr>
          </a:p>
        </p:txBody>
      </p:sp>
      <p:pic>
        <p:nvPicPr>
          <p:cNvPr descr="Programme website: http://bbc.in/1GEmE69 An out of control bus crashes through Walford market." id="133" name="Google Shape;133;p18" title="Out of control bus crashes through Walford market - EastEnders 2017 - BBC One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3400" y="1576300"/>
            <a:ext cx="4572000" cy="3429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redits to : Willem Shepherd&#10;https://www.facebook.com/willem.james/videos/10103478803097990/" id="134" name="Google Shape;134;p18" title="Montreal &quot;First Snow&quot; of the year creates back to back accident">
            <a:hlinkClick r:id="rId5"/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107800" y="1590725"/>
            <a:ext cx="4572000" cy="3429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18"/>
          <p:cNvSpPr txBox="1"/>
          <p:nvPr/>
        </p:nvSpPr>
        <p:spPr>
          <a:xfrm>
            <a:off x="2231450" y="6073775"/>
            <a:ext cx="9725700" cy="77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-GB" sz="3000">
                <a:solidFill>
                  <a:srgbClr val="000000"/>
                </a:solidFill>
                <a:latin typeface="Hammersmith One"/>
                <a:ea typeface="Hammersmith One"/>
                <a:cs typeface="Hammersmith One"/>
                <a:sym typeface="Hammersmith One"/>
              </a:rPr>
              <a:t>AO5 - Communication and Organisation</a:t>
            </a:r>
            <a:endParaRPr b="1" sz="30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9"/>
          <p:cNvSpPr txBox="1"/>
          <p:nvPr>
            <p:ph type="title"/>
          </p:nvPr>
        </p:nvSpPr>
        <p:spPr>
          <a:xfrm>
            <a:off x="215900" y="257376"/>
            <a:ext cx="10355700" cy="116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1" i="0" lang="en-GB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Demonstrate - use this formula</a:t>
            </a:r>
            <a:r>
              <a:rPr b="1" lang="en-GB" sz="4800">
                <a:latin typeface="Arial"/>
                <a:ea typeface="Arial"/>
                <a:cs typeface="Arial"/>
                <a:sym typeface="Arial"/>
              </a:rPr>
              <a:t>: </a:t>
            </a:r>
            <a:endParaRPr b="1" i="0" sz="4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19"/>
          <p:cNvSpPr txBox="1"/>
          <p:nvPr>
            <p:ph idx="1" type="body"/>
          </p:nvPr>
        </p:nvSpPr>
        <p:spPr>
          <a:xfrm>
            <a:off x="244500" y="1525750"/>
            <a:ext cx="11703000" cy="41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Font typeface="Arial"/>
              <a:buChar char="•"/>
            </a:pPr>
            <a:r>
              <a:rPr b="1" lang="en-GB" sz="3000">
                <a:latin typeface="Arial"/>
                <a:ea typeface="Arial"/>
                <a:cs typeface="Arial"/>
                <a:sym typeface="Arial"/>
              </a:rPr>
              <a:t>1st paragraph - describe the snowy scene and the bus driving along the snowy road. </a:t>
            </a:r>
            <a:endParaRPr b="1" sz="3000">
              <a:latin typeface="Arial"/>
              <a:ea typeface="Arial"/>
              <a:cs typeface="Arial"/>
              <a:sym typeface="Arial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Font typeface="Arial"/>
              <a:buChar char="•"/>
            </a:pPr>
            <a:r>
              <a:rPr b="1" lang="en-GB" sz="3000">
                <a:latin typeface="Arial"/>
                <a:ea typeface="Arial"/>
                <a:cs typeface="Arial"/>
                <a:sym typeface="Arial"/>
              </a:rPr>
              <a:t>2nd paragraph - zoom in on the bus driver and her thoughts and feelings of driving through the snow.</a:t>
            </a:r>
            <a:endParaRPr b="1" sz="3000">
              <a:latin typeface="Arial"/>
              <a:ea typeface="Arial"/>
              <a:cs typeface="Arial"/>
              <a:sym typeface="Arial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Font typeface="Arial"/>
              <a:buChar char="•"/>
            </a:pPr>
            <a:r>
              <a:rPr b="1" lang="en-GB" sz="3000">
                <a:latin typeface="Arial"/>
                <a:ea typeface="Arial"/>
                <a:cs typeface="Arial"/>
                <a:sym typeface="Arial"/>
              </a:rPr>
              <a:t>3rd paragraph - zoom in on a passenger or passengers.</a:t>
            </a:r>
            <a:endParaRPr b="1" sz="3000">
              <a:latin typeface="Arial"/>
              <a:ea typeface="Arial"/>
              <a:cs typeface="Arial"/>
              <a:sym typeface="Arial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Font typeface="Arial"/>
              <a:buChar char="•"/>
            </a:pPr>
            <a:r>
              <a:rPr b="1" lang="en-GB" sz="3000">
                <a:latin typeface="Arial"/>
                <a:ea typeface="Arial"/>
                <a:cs typeface="Arial"/>
                <a:sym typeface="Arial"/>
              </a:rPr>
              <a:t>4th paragraph - THE CRASH! DADWAVERS!</a:t>
            </a:r>
            <a:endParaRPr b="1" sz="3000">
              <a:latin typeface="Arial"/>
              <a:ea typeface="Arial"/>
              <a:cs typeface="Arial"/>
              <a:sym typeface="Arial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Font typeface="Arial"/>
              <a:buChar char="•"/>
            </a:pPr>
            <a:r>
              <a:rPr b="1" lang="en-GB" sz="3000">
                <a:latin typeface="Arial"/>
                <a:ea typeface="Arial"/>
                <a:cs typeface="Arial"/>
                <a:sym typeface="Arial"/>
              </a:rPr>
              <a:t>5th paragraph - after the crash - reactions of the bus driver and passengers. </a:t>
            </a:r>
            <a:endParaRPr b="1" sz="30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19"/>
          <p:cNvSpPr/>
          <p:nvPr/>
        </p:nvSpPr>
        <p:spPr>
          <a:xfrm>
            <a:off x="-12700" y="5740425"/>
            <a:ext cx="3337800" cy="1117500"/>
          </a:xfrm>
          <a:prstGeom prst="rightArrowCallout">
            <a:avLst>
              <a:gd fmla="val 32017" name="adj1"/>
              <a:gd fmla="val 23246" name="adj2"/>
              <a:gd fmla="val 36404" name="adj3"/>
              <a:gd fmla="val 70676" name="adj4"/>
            </a:avLst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2400" u="none" cap="none" strike="noStrike">
                <a:solidFill>
                  <a:srgbClr val="000000"/>
                </a:solidFill>
              </a:rPr>
              <a:t>Learning Aim</a:t>
            </a:r>
            <a:endParaRPr sz="24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2400" u="none" cap="none" strike="noStrike">
                <a:solidFill>
                  <a:srgbClr val="000000"/>
                </a:solidFill>
              </a:rPr>
              <a:t>(what?)</a:t>
            </a:r>
            <a:endParaRPr b="1" i="0" sz="2400" u="none" cap="none" strike="noStrike">
              <a:solidFill>
                <a:srgbClr val="000000"/>
              </a:solidFill>
            </a:endParaRPr>
          </a:p>
        </p:txBody>
      </p:sp>
      <p:sp>
        <p:nvSpPr>
          <p:cNvPr id="143" name="Google Shape;143;p19"/>
          <p:cNvSpPr txBox="1"/>
          <p:nvPr/>
        </p:nvSpPr>
        <p:spPr>
          <a:xfrm>
            <a:off x="2231450" y="6073775"/>
            <a:ext cx="9725700" cy="77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-GB" sz="3000">
                <a:solidFill>
                  <a:srgbClr val="000000"/>
                </a:solidFill>
                <a:latin typeface="Hammersmith One"/>
                <a:ea typeface="Hammersmith One"/>
                <a:cs typeface="Hammersmith One"/>
                <a:sym typeface="Hammersmith One"/>
              </a:rPr>
              <a:t>AO5 - Communication and Organisation</a:t>
            </a:r>
            <a:endParaRPr b="1" sz="30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0"/>
          <p:cNvSpPr txBox="1"/>
          <p:nvPr>
            <p:ph type="title"/>
          </p:nvPr>
        </p:nvSpPr>
        <p:spPr>
          <a:xfrm>
            <a:off x="215900" y="257376"/>
            <a:ext cx="10355700" cy="116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1" i="0" lang="en-GB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Demonstrate - use this formula</a:t>
            </a:r>
            <a:r>
              <a:rPr b="1" lang="en-GB" sz="4800">
                <a:latin typeface="Arial"/>
                <a:ea typeface="Arial"/>
                <a:cs typeface="Arial"/>
                <a:sym typeface="Arial"/>
              </a:rPr>
              <a:t>: </a:t>
            </a:r>
            <a:endParaRPr b="1" i="0" sz="4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20"/>
          <p:cNvSpPr txBox="1"/>
          <p:nvPr>
            <p:ph idx="1" type="body"/>
          </p:nvPr>
        </p:nvSpPr>
        <p:spPr>
          <a:xfrm>
            <a:off x="244500" y="1525750"/>
            <a:ext cx="5747100" cy="41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334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Char char="•"/>
            </a:pPr>
            <a:r>
              <a:rPr lang="en-GB" sz="4800">
                <a:latin typeface="Arial"/>
                <a:ea typeface="Arial"/>
                <a:cs typeface="Arial"/>
                <a:sym typeface="Arial"/>
              </a:rPr>
              <a:t>D - description</a:t>
            </a:r>
            <a:endParaRPr sz="4800">
              <a:latin typeface="Arial"/>
              <a:ea typeface="Arial"/>
              <a:cs typeface="Arial"/>
              <a:sym typeface="Arial"/>
            </a:endParaRPr>
          </a:p>
          <a:p>
            <a:pPr indent="-5334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Char char="•"/>
            </a:pPr>
            <a:r>
              <a:rPr lang="en-GB" sz="4800">
                <a:latin typeface="Arial"/>
                <a:ea typeface="Arial"/>
                <a:cs typeface="Arial"/>
                <a:sym typeface="Arial"/>
              </a:rPr>
              <a:t>A - action</a:t>
            </a:r>
            <a:endParaRPr sz="4800">
              <a:latin typeface="Arial"/>
              <a:ea typeface="Arial"/>
              <a:cs typeface="Arial"/>
              <a:sym typeface="Arial"/>
            </a:endParaRPr>
          </a:p>
          <a:p>
            <a:pPr indent="-5334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Char char="•"/>
            </a:pPr>
            <a:r>
              <a:rPr lang="en-GB" sz="4800">
                <a:latin typeface="Arial"/>
                <a:ea typeface="Arial"/>
                <a:cs typeface="Arial"/>
                <a:sym typeface="Arial"/>
              </a:rPr>
              <a:t>D - dialogue</a:t>
            </a:r>
            <a:endParaRPr sz="4800">
              <a:latin typeface="Arial"/>
              <a:ea typeface="Arial"/>
              <a:cs typeface="Arial"/>
              <a:sym typeface="Arial"/>
            </a:endParaRPr>
          </a:p>
          <a:p>
            <a:pPr indent="-5334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Char char="•"/>
            </a:pPr>
            <a:r>
              <a:rPr lang="en-GB" sz="4800">
                <a:latin typeface="Arial"/>
                <a:ea typeface="Arial"/>
                <a:cs typeface="Arial"/>
                <a:sym typeface="Arial"/>
              </a:rPr>
              <a:t>W - where</a:t>
            </a:r>
            <a:endParaRPr sz="4800">
              <a:latin typeface="Arial"/>
              <a:ea typeface="Arial"/>
              <a:cs typeface="Arial"/>
              <a:sym typeface="Arial"/>
            </a:endParaRPr>
          </a:p>
          <a:p>
            <a:pPr indent="-5334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Char char="•"/>
            </a:pPr>
            <a:r>
              <a:rPr lang="en-GB" sz="4800">
                <a:latin typeface="Arial"/>
                <a:ea typeface="Arial"/>
                <a:cs typeface="Arial"/>
                <a:sym typeface="Arial"/>
              </a:rPr>
              <a:t>A - adverb</a:t>
            </a:r>
            <a:endParaRPr sz="48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6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20"/>
          <p:cNvSpPr/>
          <p:nvPr/>
        </p:nvSpPr>
        <p:spPr>
          <a:xfrm>
            <a:off x="-12700" y="5740425"/>
            <a:ext cx="3337800" cy="1117500"/>
          </a:xfrm>
          <a:prstGeom prst="rightArrowCallout">
            <a:avLst>
              <a:gd fmla="val 32017" name="adj1"/>
              <a:gd fmla="val 23246" name="adj2"/>
              <a:gd fmla="val 36404" name="adj3"/>
              <a:gd fmla="val 70676" name="adj4"/>
            </a:avLst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2400" u="none" cap="none" strike="noStrike">
                <a:solidFill>
                  <a:srgbClr val="000000"/>
                </a:solidFill>
              </a:rPr>
              <a:t>Learning Aim</a:t>
            </a:r>
            <a:endParaRPr sz="24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2400" u="none" cap="none" strike="noStrike">
                <a:solidFill>
                  <a:srgbClr val="000000"/>
                </a:solidFill>
              </a:rPr>
              <a:t>(what?)</a:t>
            </a:r>
            <a:endParaRPr b="1" i="0" sz="2400" u="none" cap="none" strike="noStrike">
              <a:solidFill>
                <a:srgbClr val="000000"/>
              </a:solidFill>
            </a:endParaRPr>
          </a:p>
        </p:txBody>
      </p:sp>
      <p:sp>
        <p:nvSpPr>
          <p:cNvPr id="151" name="Google Shape;151;p20"/>
          <p:cNvSpPr txBox="1"/>
          <p:nvPr>
            <p:ph idx="1" type="body"/>
          </p:nvPr>
        </p:nvSpPr>
        <p:spPr>
          <a:xfrm>
            <a:off x="5159325" y="1568375"/>
            <a:ext cx="6912000" cy="41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334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Char char="•"/>
            </a:pPr>
            <a:r>
              <a:rPr lang="en-GB" sz="4800">
                <a:latin typeface="Arial"/>
                <a:ea typeface="Arial"/>
                <a:cs typeface="Arial"/>
                <a:sym typeface="Arial"/>
              </a:rPr>
              <a:t>V - verb</a:t>
            </a:r>
            <a:endParaRPr sz="4800">
              <a:latin typeface="Arial"/>
              <a:ea typeface="Arial"/>
              <a:cs typeface="Arial"/>
              <a:sym typeface="Arial"/>
            </a:endParaRPr>
          </a:p>
          <a:p>
            <a:pPr indent="-5334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Char char="•"/>
            </a:pPr>
            <a:r>
              <a:rPr lang="en-GB" sz="4800">
                <a:latin typeface="Arial"/>
                <a:ea typeface="Arial"/>
                <a:cs typeface="Arial"/>
                <a:sym typeface="Arial"/>
              </a:rPr>
              <a:t>E - estimation of time</a:t>
            </a:r>
            <a:endParaRPr sz="4800">
              <a:latin typeface="Arial"/>
              <a:ea typeface="Arial"/>
              <a:cs typeface="Arial"/>
              <a:sym typeface="Arial"/>
            </a:endParaRPr>
          </a:p>
          <a:p>
            <a:pPr indent="-5334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Char char="•"/>
            </a:pPr>
            <a:r>
              <a:rPr lang="en-GB" sz="4800">
                <a:latin typeface="Arial"/>
                <a:ea typeface="Arial"/>
                <a:cs typeface="Arial"/>
                <a:sym typeface="Arial"/>
              </a:rPr>
              <a:t>R - rhetorical question</a:t>
            </a:r>
            <a:endParaRPr sz="4800">
              <a:latin typeface="Arial"/>
              <a:ea typeface="Arial"/>
              <a:cs typeface="Arial"/>
              <a:sym typeface="Arial"/>
            </a:endParaRPr>
          </a:p>
          <a:p>
            <a:pPr indent="-5334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Char char="•"/>
            </a:pPr>
            <a:r>
              <a:rPr lang="en-GB" sz="4800">
                <a:latin typeface="Arial"/>
                <a:ea typeface="Arial"/>
                <a:cs typeface="Arial"/>
                <a:sym typeface="Arial"/>
              </a:rPr>
              <a:t>S - simile or metaphor</a:t>
            </a:r>
            <a:endParaRPr sz="48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4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0"/>
          <p:cNvSpPr txBox="1"/>
          <p:nvPr/>
        </p:nvSpPr>
        <p:spPr>
          <a:xfrm>
            <a:off x="2231450" y="6073775"/>
            <a:ext cx="9725700" cy="77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-GB" sz="3000">
                <a:solidFill>
                  <a:srgbClr val="000000"/>
                </a:solidFill>
                <a:latin typeface="Hammersmith One"/>
                <a:ea typeface="Hammersmith One"/>
                <a:cs typeface="Hammersmith One"/>
                <a:sym typeface="Hammersmith One"/>
              </a:rPr>
              <a:t>AO5 - Communication and Organisation</a:t>
            </a:r>
            <a:endParaRPr b="1" sz="30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Google Shape;15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803235" y="152400"/>
            <a:ext cx="2236365" cy="1677274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21"/>
          <p:cNvSpPr/>
          <p:nvPr/>
        </p:nvSpPr>
        <p:spPr>
          <a:xfrm>
            <a:off x="222275" y="82300"/>
            <a:ext cx="11326608" cy="6679692"/>
          </a:xfrm>
          <a:prstGeom prst="irregularSeal1">
            <a:avLst/>
          </a:prstGeom>
          <a:solidFill>
            <a:srgbClr val="DDEAF6"/>
          </a:solidFill>
          <a:ln cap="flat" cmpd="sng" w="38100">
            <a:solidFill>
              <a:srgbClr val="2E75B5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chemeClr val="dk1"/>
              </a:solidFill>
              <a:latin typeface="Hammersmith One"/>
              <a:ea typeface="Hammersmith One"/>
              <a:cs typeface="Hammersmith One"/>
              <a:sym typeface="Hammersmith One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3000" u="none" cap="none" strike="noStrike">
                <a:solidFill>
                  <a:schemeClr val="dk1"/>
                </a:solidFill>
              </a:rPr>
              <a:t>Share, Reflect, Respond</a:t>
            </a:r>
            <a:endParaRPr sz="30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400">
                <a:solidFill>
                  <a:schemeClr val="dk1"/>
                </a:solidFill>
              </a:rPr>
              <a:t>Swap books and purple pen – </a:t>
            </a:r>
            <a:br>
              <a:rPr lang="en-GB" sz="2400">
                <a:solidFill>
                  <a:schemeClr val="dk1"/>
                </a:solidFill>
              </a:rPr>
            </a:br>
            <a:r>
              <a:rPr lang="en-GB" sz="2400">
                <a:solidFill>
                  <a:schemeClr val="dk1"/>
                </a:solidFill>
              </a:rPr>
              <a:t>circle any errors and write in any </a:t>
            </a:r>
            <a:br>
              <a:rPr lang="en-GB" sz="2400">
                <a:solidFill>
                  <a:schemeClr val="dk1"/>
                </a:solidFill>
              </a:rPr>
            </a:br>
            <a:r>
              <a:rPr lang="en-GB" sz="2400">
                <a:solidFill>
                  <a:schemeClr val="dk1"/>
                </a:solidFill>
              </a:rPr>
              <a:t>misspelled words for them to copy.</a:t>
            </a:r>
            <a:endParaRPr sz="24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sz="4000">
              <a:solidFill>
                <a:schemeClr val="dk1"/>
              </a:solidFill>
              <a:latin typeface="Hammersmith One"/>
              <a:ea typeface="Hammersmith One"/>
              <a:cs typeface="Hammersmith One"/>
              <a:sym typeface="Hammersmith One"/>
            </a:endParaRPr>
          </a:p>
        </p:txBody>
      </p:sp>
      <p:pic>
        <p:nvPicPr>
          <p:cNvPr id="159" name="Google Shape;159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2266" y="6054651"/>
            <a:ext cx="1188600" cy="498600"/>
          </a:xfrm>
          <a:prstGeom prst="rect">
            <a:avLst/>
          </a:prstGeom>
          <a:noFill/>
          <a:ln cap="flat" cmpd="sng" w="9525">
            <a:solidFill>
              <a:srgbClr val="8DA9DB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