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70" r:id="rId3"/>
    <p:sldId id="383" r:id="rId4"/>
    <p:sldId id="271" r:id="rId5"/>
    <p:sldId id="272" r:id="rId6"/>
    <p:sldId id="273" r:id="rId7"/>
    <p:sldId id="290" r:id="rId8"/>
    <p:sldId id="275" r:id="rId9"/>
    <p:sldId id="291" r:id="rId10"/>
    <p:sldId id="274" r:id="rId11"/>
    <p:sldId id="287" r:id="rId12"/>
    <p:sldId id="288" r:id="rId13"/>
    <p:sldId id="28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68BDB-20D2-4C76-8561-BAA050E5B907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31428-4926-4F66-969B-DB79D943DA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783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vocab 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89118-8ABA-4968-A84A-F5A3314EB0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5394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0453E-70FF-4F06-B3A2-FA825EA0C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CB7CB-FE48-4C8B-8ED8-1F4E3AFEE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FB4B9-D192-4C69-808A-21FE01D77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EDCE0-64A5-4025-8744-31E278003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95CC2-0A6F-499E-8835-22E1498CF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7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56583-3535-440C-8AD3-5CCF207C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B45831-AF74-4A30-BA89-2532A7AF1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F591F-0C80-4818-BF91-3EFBEB25B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29DBD-5676-46BF-9E2B-7F4DFCA2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08428-86EF-48E4-9DB9-B6DC2610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13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4A5378-1918-4B82-98F7-B025ADA2E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BFD5E2-D17D-41CE-9EAE-5B9192BFC1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BFB35-F941-49B3-AC6D-74902B48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AC501-8899-4E79-A4DF-658DF9719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5C172-D829-4474-8A1F-46B737D83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550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27FCB-D233-4987-91E4-449CBE079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E26993-FB4E-46DD-9EA9-27BAD88B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0282F-1F11-426A-992E-1FCEF7165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F3859-AF22-4C2B-92E8-DD43DAFD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B0947-57CD-4D78-AA00-5FB6CE00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350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A4679-909D-4167-9849-0B094760C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3173A-8970-450B-9B73-74F7D3C01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0B5B6-1BE4-4E06-9922-3E723CDD9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66D4F-5FEA-43DD-9DB2-704EEA5CE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CFE5E-7C79-4BBC-A83C-FFDE41219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000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79E52-2AAF-4D75-99C3-4884B2D5D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79FD1-46F0-4A8A-895B-51507E678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09CF9-2ECE-434C-B070-2B85E1928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764A5-2604-4F45-8254-9BEC42381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95EA6-2CB9-450D-98DD-22FA7FBE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41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0E219-2468-479F-A3F1-56436203B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236F9-C0BD-40E5-B37C-05248FDB4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37E754-53A4-45BB-9400-CF8A0771F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05B47-B3C7-4402-90DD-B2ABA28B6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BB6E7-6C4F-436F-B9E8-7579F086F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9445F-D910-4D6B-91A0-2E81AFD6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203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A1625-BD07-41B5-AE25-67E10F194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04CA7-BF2C-4EFE-901D-0AE9F7028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7D2F6-0104-4A71-ADA3-C6EAF91FC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709C68-8E37-4E10-AC4A-EF8BACC478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76E10F-1347-4370-BDF0-8BEC06D5AD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239D18-DDDD-412F-847A-A3C0E289D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7B6C35-2CD9-4567-9102-2F2EC413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195E61-4B60-4543-BD65-6DFAD011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323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E00C5-6265-488C-9C2E-C45324DA0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F0BBF-012A-44FA-B58A-6D76D781F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E6EC42-FB99-4037-89DA-6CB2A8E01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9A2E2-65A7-4252-9FC0-7346312B4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05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EA34B3-1252-4E90-8AE4-238F9C8FB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C6D9C6-0650-49B8-B648-75272145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8A9FBE-D644-495F-BC84-B85B62FD1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408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29661-6C2D-4FF6-BB0D-A62A6A863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FA4AC-264E-46BC-9317-6AE00A7BD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B2056-8036-4FC0-BECE-48C09E4FA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24BBD-737B-4D09-925C-0D0D23AF2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1FD37-853B-4F32-978C-F858FA830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7DFEA-A953-428A-B15D-E33330A5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31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EE17E-D8BE-425D-80B8-6CD49E602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975E6-A070-402B-9474-01752ABD9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0F327-70A2-4656-AF88-0534D0E4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4B2E9-2902-42F7-893E-FECEDD16C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F9F57-3CA7-4983-86C0-F69EBC70D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38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8B828-9F6B-437D-AA71-AC7597FF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45E4DB-A21E-46D5-94E7-4384474FB9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212723-CBBF-4CD3-A30F-DD9B4CDB7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17B662-F6A5-41BD-8167-D0F3AF59C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1E14E-73CB-43FD-BC3A-0DFBE4DE3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7AC2D6-E123-410F-B3F8-C2176BB24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82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77BCD-C09F-4C5E-9CBB-C9E08954E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CBB927-1E10-45D4-8171-2F91C01F7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2C904-79E3-49D4-837F-C0B874398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81405-A25F-46CD-B4B6-BAF698E56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EA637-FEDC-4B18-AD8E-F9C3910E7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177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6B0FB7-5453-407B-AEEB-450D720D4F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0E27E-D735-4818-8FA2-003C4B679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DDB77-72A4-4610-AC95-8D395D35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CB61A-173D-4C8F-B3F0-ABD9CBA9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32FB9-F573-4205-ACA3-CCC1594AB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48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A10DF-FE96-45E7-989E-793286CBA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AC89F-DB68-4B20-946E-2E6EC9874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3D121-0BDB-4117-9A16-B7085AFF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7347F-DCD5-465D-8DA7-A7B3AE97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9DFE8-D403-4D99-836F-F68258A14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5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AB12-4559-4C98-B198-6DA882C1D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87083-9A89-45B8-BF34-BB838FD6B1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D0E0A-668E-430D-81EC-9ED292537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566F-2483-4A19-B523-A17EB10FC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CF5ED-E2A9-4EB4-9965-02F75D691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6AB1E-17E7-4408-842A-2A90F6C64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0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B278-AFA2-4DD8-9A3A-297EF146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FCCD4-487D-4A70-A530-A7872A1B4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7D9FF-5F07-4DA1-A8A2-92D34F641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5970E4-47CC-42EB-BB1B-9D5F6D6F5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17EA2C-B506-4795-A55D-1D99AFEF9B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CAABC9-AEF6-4FFD-90CF-6262B623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0E047F-A30F-4F0D-84BC-5DC3613F4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24A5AF-DDAC-4254-9111-EF8F1E19E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98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C29A-EFCB-440B-8261-7571C3858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5C45E-69BF-4C34-AF94-28A93BFA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B2E1C-35AA-4733-8E2F-E770FE67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71761-911F-4C66-B9DA-945C50462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93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A6685B-AFB7-44D4-AC27-37A2E687A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DEB37B-5882-48A9-87E6-0BC33331F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052B6-6E1A-4286-9C24-DAF8D2641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08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3890D-9E42-4CC3-8AFF-84ABD0190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EA90E-4F07-49BB-8A5D-F78688C14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D8F2B-9F76-460C-B185-D94D0F62DD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26C68-4BB3-456F-8B83-1B6CB68F0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4ABAB-E0CC-43F9-A808-A0D56B363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91DFD-4D06-45D9-AA67-3B17FC9B1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716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62CAA-59F0-42DC-9E82-962DB11C4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473CC-A105-42DB-AAE6-B8EA8421D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056888-D4D8-42BE-810C-56F4F6B62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5787D6-A4A5-4223-91B4-D14AFB3A0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4ECCD-5959-4569-BCA1-82A127FDE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3DF3D-D87D-41FE-9180-81E0965D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21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B331CA-F7FA-4121-82B4-815A98108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146F4-2009-44EC-997D-22794F2BC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41A47-E60C-4C38-AEAB-CE343589D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2F181-2196-40A1-A688-B5A65FCEBF5D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DE1ED-0D2B-4B42-956C-0DB566E2C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80380-9A1D-431C-92AB-1DBEFD848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9AD2-F4CE-45AB-BF24-0AFF976E5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12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E386C0-33D4-4BD7-8159-06B0672F1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29764-D77D-430A-89FC-5338E3AE6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6C71A-EE23-4766-B759-BDA4FEFFCC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622C7-AF97-4764-83DF-2447FEE10691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29C3E-6165-4361-8ABE-B70D2BEFF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D1A8F-E585-4D5B-A1F1-DA50F2E2F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AC817-12F1-40A8-824E-AC72A4963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10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7E7E1A-DB75-40EB-9F08-D69D342A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0662"/>
            <a:ext cx="4178300" cy="64166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5CDFA3-36E5-44DE-BE71-FF6D01DD7592}"/>
              </a:ext>
            </a:extLst>
          </p:cNvPr>
          <p:cNvSpPr/>
          <p:nvPr/>
        </p:nvSpPr>
        <p:spPr>
          <a:xfrm>
            <a:off x="6565902" y="134937"/>
            <a:ext cx="4178300" cy="650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Lesson</a:t>
            </a:r>
            <a:r>
              <a:rPr kumimoji="0" lang="en-GB" sz="115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r>
              <a:rPr kumimoji="0" lang="en-GB" sz="34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5</a:t>
            </a:r>
            <a:endParaRPr kumimoji="0" lang="en-GB" sz="115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264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7E7E1A-DB75-40EB-9F08-D69D342A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0662"/>
            <a:ext cx="4178300" cy="64166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5CDFA3-36E5-44DE-BE71-FF6D01DD7592}"/>
              </a:ext>
            </a:extLst>
          </p:cNvPr>
          <p:cNvSpPr/>
          <p:nvPr/>
        </p:nvSpPr>
        <p:spPr>
          <a:xfrm>
            <a:off x="6565902" y="134937"/>
            <a:ext cx="4178300" cy="650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Lesson</a:t>
            </a:r>
            <a:r>
              <a:rPr kumimoji="0" lang="en-GB" sz="115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r>
              <a:rPr kumimoji="0" lang="en-GB" sz="34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8</a:t>
            </a:r>
            <a:endParaRPr kumimoji="0" lang="en-GB" sz="115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9ED198-D7CC-4144-9809-CAB45DF3068A}"/>
              </a:ext>
            </a:extLst>
          </p:cNvPr>
          <p:cNvSpPr/>
          <p:nvPr/>
        </p:nvSpPr>
        <p:spPr>
          <a:xfrm>
            <a:off x="6454938" y="1557090"/>
            <a:ext cx="4400228" cy="1077218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WRITING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t>LESSON 1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140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7E7E1A-DB75-40EB-9F08-D69D342A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100" y="2040690"/>
            <a:ext cx="1981200" cy="30425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4D17B7-6270-4E1D-97D8-7CED10F20B45}"/>
              </a:ext>
            </a:extLst>
          </p:cNvPr>
          <p:cNvSpPr txBox="1"/>
          <p:nvPr/>
        </p:nvSpPr>
        <p:spPr>
          <a:xfrm>
            <a:off x="2317750" y="1486692"/>
            <a:ext cx="7556500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 can we use action and pace to make our </a:t>
            </a:r>
            <a:r>
              <a:rPr kumimoji="0" lang="en-US" sz="44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writing</a:t>
            </a:r>
            <a:r>
              <a:rPr kumimoji="0" lang="en-US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interesting? 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465455-A00A-4709-B840-D9DD247C68A8}"/>
              </a:ext>
            </a:extLst>
          </p:cNvPr>
          <p:cNvSpPr txBox="1"/>
          <p:nvPr/>
        </p:nvSpPr>
        <p:spPr>
          <a:xfrm>
            <a:off x="5511800" y="140492"/>
            <a:ext cx="6299200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15</a:t>
            </a:r>
            <a:r>
              <a:rPr kumimoji="0" lang="en-GB" sz="4400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th</a:t>
            </a:r>
            <a:r>
              <a:rPr kumimoji="0" lang="en-GB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October 2020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9C556-210B-46B0-9750-FF336E3C9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040690"/>
            <a:ext cx="1981200" cy="30425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36B46-1923-44BB-9279-D0314B02D2ED}"/>
              </a:ext>
            </a:extLst>
          </p:cNvPr>
          <p:cNvSpPr txBox="1"/>
          <p:nvPr/>
        </p:nvSpPr>
        <p:spPr>
          <a:xfrm>
            <a:off x="2317750" y="3759806"/>
            <a:ext cx="7556500" cy="15388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LI: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use structure to create pace and tension</a:t>
            </a:r>
            <a:endParaRPr kumimoji="0" lang="en-GB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0149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48D178-D154-42C0-A2AD-A37B5378E364}"/>
              </a:ext>
            </a:extLst>
          </p:cNvPr>
          <p:cNvSpPr/>
          <p:nvPr/>
        </p:nvSpPr>
        <p:spPr>
          <a:xfrm>
            <a:off x="247669" y="356065"/>
            <a:ext cx="907081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Re-read p3-6 + p19-21: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focus on structure: pace and action, character and motivation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A10949-A92D-4E1C-A0E6-D63B5B7FC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5186" y="378958"/>
            <a:ext cx="2509145" cy="3849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46B682-B378-40C2-979A-9BEED6819282}"/>
              </a:ext>
            </a:extLst>
          </p:cNvPr>
          <p:cNvSpPr txBox="1"/>
          <p:nvPr/>
        </p:nvSpPr>
        <p:spPr>
          <a:xfrm>
            <a:off x="120669" y="1689100"/>
            <a:ext cx="1111883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does the writer do with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structure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impact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does it have?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does it have that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impact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Why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does the writer want to create that impact?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can you use similar techniques in your writing? </a:t>
            </a:r>
          </a:p>
        </p:txBody>
      </p:sp>
    </p:spTree>
    <p:extLst>
      <p:ext uri="{BB962C8B-B14F-4D97-AF65-F5344CB8AC3E}">
        <p14:creationId xmlns:p14="http://schemas.microsoft.com/office/powerpoint/2010/main" val="4043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9D62A7E-0CA3-4856-A6E8-790A84E95FD2}"/>
              </a:ext>
            </a:extLst>
          </p:cNvPr>
          <p:cNvSpPr/>
          <p:nvPr/>
        </p:nvSpPr>
        <p:spPr>
          <a:xfrm>
            <a:off x="6935189" y="133983"/>
            <a:ext cx="4975761" cy="2755075"/>
          </a:xfrm>
          <a:prstGeom prst="roundRect">
            <a:avLst/>
          </a:prstGeom>
          <a:solidFill>
            <a:schemeClr val="accent2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DO_IT_NOW_ARNOLD_SCHWARZENEGGER">
            <a:hlinkClick r:id="" action="ppaction://media"/>
            <a:extLst>
              <a:ext uri="{FF2B5EF4-FFF2-40B4-BE49-F238E27FC236}">
                <a16:creationId xmlns:a16="http://schemas.microsoft.com/office/drawing/2014/main" id="{9F6B1FFC-CB1D-4770-A529-7F98B11EDA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40036" y="190002"/>
            <a:ext cx="3524047" cy="264303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0E8DF7-F153-4D85-B4D7-93286B26565E}"/>
              </a:ext>
            </a:extLst>
          </p:cNvPr>
          <p:cNvSpPr/>
          <p:nvPr/>
        </p:nvSpPr>
        <p:spPr>
          <a:xfrm>
            <a:off x="235527" y="2972236"/>
            <a:ext cx="11794177" cy="3672015"/>
          </a:xfrm>
          <a:prstGeom prst="roundRect">
            <a:avLst/>
          </a:prstGeom>
          <a:solidFill>
            <a:schemeClr val="accent2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Write a definition for each of these words in the front of your book: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dialect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stereotype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sympathy / antipathy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784665A-758D-4DA2-91BD-0166CE795E65}"/>
              </a:ext>
            </a:extLst>
          </p:cNvPr>
          <p:cNvSpPr/>
          <p:nvPr/>
        </p:nvSpPr>
        <p:spPr>
          <a:xfrm>
            <a:off x="235527" y="190002"/>
            <a:ext cx="4975761" cy="2755075"/>
          </a:xfrm>
          <a:prstGeom prst="roundRect">
            <a:avLst/>
          </a:prstGeom>
          <a:solidFill>
            <a:schemeClr val="accent2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YEAR 9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DO NOW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12E7AB2-8328-4A47-8FB8-85FD7D05F1B7}"/>
              </a:ext>
            </a:extLst>
          </p:cNvPr>
          <p:cNvSpPr/>
          <p:nvPr/>
        </p:nvSpPr>
        <p:spPr>
          <a:xfrm>
            <a:off x="4351965" y="106824"/>
            <a:ext cx="3247901" cy="1116716"/>
          </a:xfrm>
          <a:prstGeom prst="roundRect">
            <a:avLst/>
          </a:prstGeom>
          <a:solidFill>
            <a:schemeClr val="accent2"/>
          </a:solidFill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TUESDAY</a:t>
            </a:r>
          </a:p>
        </p:txBody>
      </p:sp>
    </p:spTree>
    <p:extLst>
      <p:ext uri="{BB962C8B-B14F-4D97-AF65-F5344CB8AC3E}">
        <p14:creationId xmlns:p14="http://schemas.microsoft.com/office/powerpoint/2010/main" val="60384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7E7E1A-DB75-40EB-9F08-D69D342A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4100" y="2040690"/>
            <a:ext cx="1981200" cy="30425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4D17B7-6270-4E1D-97D8-7CED10F20B45}"/>
              </a:ext>
            </a:extLst>
          </p:cNvPr>
          <p:cNvSpPr txBox="1"/>
          <p:nvPr/>
        </p:nvSpPr>
        <p:spPr>
          <a:xfrm>
            <a:off x="2317750" y="1486692"/>
            <a:ext cx="75565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 do writers use techniques and language to portray characters? 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465455-A00A-4709-B840-D9DD247C68A8}"/>
              </a:ext>
            </a:extLst>
          </p:cNvPr>
          <p:cNvSpPr txBox="1"/>
          <p:nvPr/>
        </p:nvSpPr>
        <p:spPr>
          <a:xfrm>
            <a:off x="5511800" y="140492"/>
            <a:ext cx="6299200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12th October 2020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9C556-210B-46B0-9750-FF336E3C9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040690"/>
            <a:ext cx="1981200" cy="30425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36B46-1923-44BB-9279-D0314B02D2ED}"/>
              </a:ext>
            </a:extLst>
          </p:cNvPr>
          <p:cNvSpPr txBox="1"/>
          <p:nvPr/>
        </p:nvSpPr>
        <p:spPr>
          <a:xfrm>
            <a:off x="2352675" y="4245228"/>
            <a:ext cx="7556500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LI: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Explain how writers use techniques and language to portray characters, using quotes and suitable verbs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67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77CA1A-D3B8-40C6-9886-5B9A0A076812}"/>
              </a:ext>
            </a:extLst>
          </p:cNvPr>
          <p:cNvSpPr txBox="1"/>
          <p:nvPr/>
        </p:nvSpPr>
        <p:spPr>
          <a:xfrm>
            <a:off x="152400" y="114475"/>
            <a:ext cx="3347156" cy="637745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Key vocab: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dialect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portray stereotype assumption sympathy antipathy establish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C1D1DD-5E7C-48A1-A364-38F65E040EB0}"/>
              </a:ext>
            </a:extLst>
          </p:cNvPr>
          <p:cNvSpPr txBox="1"/>
          <p:nvPr/>
        </p:nvSpPr>
        <p:spPr>
          <a:xfrm>
            <a:off x="8466669" y="114475"/>
            <a:ext cx="3725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Use your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Booster Booklet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for this vocab. </a:t>
            </a:r>
          </a:p>
        </p:txBody>
      </p:sp>
    </p:spTree>
    <p:extLst>
      <p:ext uri="{BB962C8B-B14F-4D97-AF65-F5344CB8AC3E}">
        <p14:creationId xmlns:p14="http://schemas.microsoft.com/office/powerpoint/2010/main" val="846406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8FE080-ACC1-486C-A91A-16B041E58A09}"/>
              </a:ext>
            </a:extLst>
          </p:cNvPr>
          <p:cNvSpPr/>
          <p:nvPr/>
        </p:nvSpPr>
        <p:spPr>
          <a:xfrm>
            <a:off x="139700" y="254541"/>
            <a:ext cx="11754556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does the writer use language and techniques to convey/portray/depict/suggest ___________?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54FBB-87C2-41F2-A6D3-36562E559338}"/>
              </a:ext>
            </a:extLst>
          </p:cNvPr>
          <p:cNvSpPr txBox="1"/>
          <p:nvPr/>
        </p:nvSpPr>
        <p:spPr>
          <a:xfrm>
            <a:off x="218722" y="1610806"/>
            <a:ext cx="11754556" cy="50783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HOW?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F805EC-49EF-4EE8-B652-8FB1AA5D1BEE}"/>
              </a:ext>
            </a:extLst>
          </p:cNvPr>
          <p:cNvSpPr txBox="1"/>
          <p:nvPr/>
        </p:nvSpPr>
        <p:spPr>
          <a:xfrm>
            <a:off x="1851378" y="1727200"/>
            <a:ext cx="96294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is the writer doing?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language and techniques are they using?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quote shows this?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53A195-1474-44C4-BEB3-968213858BD2}"/>
              </a:ext>
            </a:extLst>
          </p:cNvPr>
          <p:cNvSpPr txBox="1"/>
          <p:nvPr/>
        </p:nvSpPr>
        <p:spPr>
          <a:xfrm>
            <a:off x="1851378" y="3282211"/>
            <a:ext cx="96294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does the quote show this? &gt; Use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BECAUSE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do we see the character/situation?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0AE570-C7FD-4274-BACE-0E9AFF327F82}"/>
              </a:ext>
            </a:extLst>
          </p:cNvPr>
          <p:cNvSpPr txBox="1"/>
          <p:nvPr/>
        </p:nvSpPr>
        <p:spPr>
          <a:xfrm>
            <a:off x="1851378" y="4985665"/>
            <a:ext cx="10121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does the writer want us to see it in this way? &gt; Use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BECAUSE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do they want us to see them in this way </a:t>
            </a:r>
            <a:r>
              <a:rPr kumimoji="0" lang="en-GB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at this point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? &gt;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does it link to the rest of the text?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479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36D516-DE0A-49E0-AE07-A38FAF6ABB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241" r="80906" b="22452"/>
          <a:stretch/>
        </p:blipFill>
        <p:spPr>
          <a:xfrm>
            <a:off x="5091029" y="1840324"/>
            <a:ext cx="1851898" cy="45094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A8C5CC-6626-4E75-957F-A14E0A6B64A1}"/>
              </a:ext>
            </a:extLst>
          </p:cNvPr>
          <p:cNvSpPr txBox="1"/>
          <p:nvPr/>
        </p:nvSpPr>
        <p:spPr>
          <a:xfrm>
            <a:off x="4769556" y="993421"/>
            <a:ext cx="2494844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JESS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F8C732-B9C6-42BF-96DA-E4FBC29A4A22}"/>
              </a:ext>
            </a:extLst>
          </p:cNvPr>
          <p:cNvSpPr txBox="1"/>
          <p:nvPr/>
        </p:nvSpPr>
        <p:spPr>
          <a:xfrm>
            <a:off x="2585155" y="108305"/>
            <a:ext cx="8398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adjectives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could you use to describe Jess?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32353-277B-46C7-B361-BB94EDEDEC15}"/>
              </a:ext>
            </a:extLst>
          </p:cNvPr>
          <p:cNvSpPr txBox="1"/>
          <p:nvPr/>
        </p:nvSpPr>
        <p:spPr>
          <a:xfrm>
            <a:off x="248355" y="1547936"/>
            <a:ext cx="4312355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character (permanent)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8141F-72BA-4CA8-9B0A-EC6029C2E768}"/>
              </a:ext>
            </a:extLst>
          </p:cNvPr>
          <p:cNvSpPr txBox="1"/>
          <p:nvPr/>
        </p:nvSpPr>
        <p:spPr>
          <a:xfrm>
            <a:off x="7473246" y="1486380"/>
            <a:ext cx="4131732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mood (temporary)</a:t>
            </a:r>
          </a:p>
        </p:txBody>
      </p:sp>
    </p:spTree>
    <p:extLst>
      <p:ext uri="{BB962C8B-B14F-4D97-AF65-F5344CB8AC3E}">
        <p14:creationId xmlns:p14="http://schemas.microsoft.com/office/powerpoint/2010/main" val="1270881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8FE080-ACC1-486C-A91A-16B041E58A09}"/>
              </a:ext>
            </a:extLst>
          </p:cNvPr>
          <p:cNvSpPr/>
          <p:nvPr/>
        </p:nvSpPr>
        <p:spPr>
          <a:xfrm>
            <a:off x="139700" y="254541"/>
            <a:ext cx="11506200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does the writer Sarah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Crossan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use language and techniques to convey the character of Jess at the start of the novel?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93CEEF-BC0B-4228-9B80-16FD7F06C4AC}"/>
              </a:ext>
            </a:extLst>
          </p:cNvPr>
          <p:cNvSpPr txBox="1"/>
          <p:nvPr/>
        </p:nvSpPr>
        <p:spPr>
          <a:xfrm>
            <a:off x="368300" y="1997437"/>
            <a:ext cx="114554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    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MODEL – I DO: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One of the ways that the writer, Sarah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Crossan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, conveys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54FBB-87C2-41F2-A6D3-36562E559338}"/>
              </a:ext>
            </a:extLst>
          </p:cNvPr>
          <p:cNvSpPr txBox="1"/>
          <p:nvPr/>
        </p:nvSpPr>
        <p:spPr>
          <a:xfrm>
            <a:off x="7748411" y="1181829"/>
            <a:ext cx="430388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WHAT? 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HOW?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WHY?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3787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70F917-34BF-4519-AB9B-2D1DE523FD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769" t="1343" b="70627"/>
          <a:stretch/>
        </p:blipFill>
        <p:spPr>
          <a:xfrm>
            <a:off x="4549421" y="1038577"/>
            <a:ext cx="2506133" cy="38171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3FE0F6-3CA5-4135-8EA7-B67BA3781F4B}"/>
              </a:ext>
            </a:extLst>
          </p:cNvPr>
          <p:cNvSpPr txBox="1"/>
          <p:nvPr/>
        </p:nvSpPr>
        <p:spPr>
          <a:xfrm>
            <a:off x="5040488" y="245725"/>
            <a:ext cx="2111023" cy="64633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NICU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D59D44-18ED-49DF-9809-B5ED7AC43539}"/>
              </a:ext>
            </a:extLst>
          </p:cNvPr>
          <p:cNvSpPr txBox="1"/>
          <p:nvPr/>
        </p:nvSpPr>
        <p:spPr>
          <a:xfrm>
            <a:off x="7597420" y="634894"/>
            <a:ext cx="4131732" cy="58477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mood (temporary)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0D3509-D65E-455A-9D96-132FB307F9F2}"/>
              </a:ext>
            </a:extLst>
          </p:cNvPr>
          <p:cNvSpPr txBox="1"/>
          <p:nvPr/>
        </p:nvSpPr>
        <p:spPr>
          <a:xfrm>
            <a:off x="135466" y="599669"/>
            <a:ext cx="4312355" cy="58477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character (permanent)</a:t>
            </a:r>
          </a:p>
        </p:txBody>
      </p:sp>
    </p:spTree>
    <p:extLst>
      <p:ext uri="{BB962C8B-B14F-4D97-AF65-F5344CB8AC3E}">
        <p14:creationId xmlns:p14="http://schemas.microsoft.com/office/powerpoint/2010/main" val="113669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221B2A-6BE4-431B-883B-F14B76A2DA0C}"/>
              </a:ext>
            </a:extLst>
          </p:cNvPr>
          <p:cNvSpPr/>
          <p:nvPr/>
        </p:nvSpPr>
        <p:spPr>
          <a:xfrm>
            <a:off x="349250" y="248047"/>
            <a:ext cx="114935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Written paragraph to answer this Q: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does the writer Brian 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Conaghan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use language and techniques to convey the character of 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Nicu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at the start of the novel?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45D8F8-A720-4E18-9B37-93FC69529699}"/>
              </a:ext>
            </a:extLst>
          </p:cNvPr>
          <p:cNvSpPr txBox="1"/>
          <p:nvPr/>
        </p:nvSpPr>
        <p:spPr>
          <a:xfrm>
            <a:off x="349250" y="1746451"/>
            <a:ext cx="11402483" cy="158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WHAT?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[What does the writer do? What quote shows this?]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The writer, Brian </a:t>
            </a: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Crossan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, uses… to show </a:t>
            </a: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Nicu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is…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34034E-DBF4-4404-A997-F66510ED0536}"/>
              </a:ext>
            </a:extLst>
          </p:cNvPr>
          <p:cNvSpPr txBox="1"/>
          <p:nvPr/>
        </p:nvSpPr>
        <p:spPr>
          <a:xfrm>
            <a:off x="349250" y="3429000"/>
            <a:ext cx="11943644" cy="158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HOW? 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[How does the writer’s use of this word/technique show what you say?]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Crossan’s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use of… depicts/conveys </a:t>
            </a: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Nicu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as… </a:t>
            </a:r>
            <a:r>
              <a:rPr kumimoji="0" lang="en-GB" sz="3200" b="1" i="1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because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…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16988-5818-4482-B920-E2AAF1D48568}"/>
              </a:ext>
            </a:extLst>
          </p:cNvPr>
          <p:cNvSpPr txBox="1"/>
          <p:nvPr/>
        </p:nvSpPr>
        <p:spPr>
          <a:xfrm>
            <a:off x="349250" y="5037173"/>
            <a:ext cx="11943644" cy="158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WHY?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[Why does the author want us to see the character in this way? Links to themes? ]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By portraying </a:t>
            </a: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Nicu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in this way, </a:t>
            </a:r>
            <a:r>
              <a:rPr kumimoji="0" lang="en-GB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Crossan</a:t>
            </a:r>
            <a:r>
              <a:rPr kumimoji="0" lang="en-GB" sz="32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ndara" panose="020E0502030303020204"/>
                <a:ea typeface="+mn-ea"/>
                <a:cs typeface="+mn-cs"/>
              </a:rPr>
              <a:t> could be suggesting…</a:t>
            </a:r>
          </a:p>
        </p:txBody>
      </p:sp>
    </p:spTree>
    <p:extLst>
      <p:ext uri="{BB962C8B-B14F-4D97-AF65-F5344CB8AC3E}">
        <p14:creationId xmlns:p14="http://schemas.microsoft.com/office/powerpoint/2010/main" val="123745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11" ma:contentTypeDescription="Create a new document." ma:contentTypeScope="" ma:versionID="efb72d7788afccda1b9c906127963286">
  <xsd:schema xmlns:xsd="http://www.w3.org/2001/XMLSchema" xmlns:xs="http://www.w3.org/2001/XMLSchema" xmlns:p="http://schemas.microsoft.com/office/2006/metadata/properties" xmlns:ns2="a0a0298a-5b41-43c9-a8d1-c7da49ccfb31" xmlns:ns3="27d2fb29-d193-48d3-9e02-b6d6a078fca7" targetNamespace="http://schemas.microsoft.com/office/2006/metadata/properties" ma:root="true" ma:fieldsID="b98758cc1b513687947fc6abebadc3bf" ns2:_="" ns3:_="">
    <xsd:import namespace="a0a0298a-5b41-43c9-a8d1-c7da49ccfb31"/>
    <xsd:import namespace="27d2fb29-d193-48d3-9e02-b6d6a078fc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2fb29-d193-48d3-9e02-b6d6a078fc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F77541-70D0-4ACA-A455-07928672D343}"/>
</file>

<file path=customXml/itemProps2.xml><?xml version="1.0" encoding="utf-8"?>
<ds:datastoreItem xmlns:ds="http://schemas.openxmlformats.org/officeDocument/2006/customXml" ds:itemID="{E258EBB1-F5F8-4D87-86A6-637958084EC6}"/>
</file>

<file path=customXml/itemProps3.xml><?xml version="1.0" encoding="utf-8"?>
<ds:datastoreItem xmlns:ds="http://schemas.openxmlformats.org/officeDocument/2006/customXml" ds:itemID="{F8099D03-B8B8-4F5D-B2EC-0E298BB8C567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472</Words>
  <Application>Microsoft Office PowerPoint</Application>
  <PresentationFormat>Widescreen</PresentationFormat>
  <Paragraphs>68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Abadi</vt:lpstr>
      <vt:lpstr>Arial</vt:lpstr>
      <vt:lpstr>Calibri</vt:lpstr>
      <vt:lpstr>Calibri Light</vt:lpstr>
      <vt:lpstr>Candara</vt:lpstr>
      <vt:lpstr>Gill Sans MT</vt:lpstr>
      <vt:lpstr>Impact</vt:lpstr>
      <vt:lpstr>Times New Roman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Johns, D (SHS Teacher)</dc:creator>
  <cp:lastModifiedBy>Johns, D (SHS Teacher)</cp:lastModifiedBy>
  <cp:revision>1</cp:revision>
  <dcterms:created xsi:type="dcterms:W3CDTF">2020-10-14T13:38:46Z</dcterms:created>
  <dcterms:modified xsi:type="dcterms:W3CDTF">2020-10-14T13:40:51Z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