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65" r:id="rId5"/>
    <p:sldId id="397" r:id="rId6"/>
    <p:sldId id="549" r:id="rId7"/>
    <p:sldId id="366" r:id="rId8"/>
    <p:sldId id="550" r:id="rId9"/>
    <p:sldId id="368" r:id="rId10"/>
    <p:sldId id="370" r:id="rId11"/>
    <p:sldId id="373" r:id="rId12"/>
    <p:sldId id="378" r:id="rId13"/>
    <p:sldId id="380" r:id="rId14"/>
    <p:sldId id="376" r:id="rId15"/>
    <p:sldId id="384" r:id="rId16"/>
    <p:sldId id="552" r:id="rId17"/>
    <p:sldId id="388" r:id="rId18"/>
    <p:sldId id="554" r:id="rId19"/>
    <p:sldId id="555" r:id="rId20"/>
    <p:sldId id="387" r:id="rId21"/>
    <p:sldId id="55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8B355E-5B94-7989-563B-ECBD2DDCD62F}" v="10" dt="2020-11-13T12:04:02.8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dkin, R (SHS Teacher)" userId="S::rhodkin@stocksbridgehigh.sheffield.sch.uk::0e1045e5-6fe8-4837-b7a2-70b51147bede" providerId="AD" clId="Web-{C38B355E-5B94-7989-563B-ECBD2DDCD62F}"/>
    <pc:docChg chg="delSld modSld">
      <pc:chgData name="Hodkin, R (SHS Teacher)" userId="S::rhodkin@stocksbridgehigh.sheffield.sch.uk::0e1045e5-6fe8-4837-b7a2-70b51147bede" providerId="AD" clId="Web-{C38B355E-5B94-7989-563B-ECBD2DDCD62F}" dt="2020-11-13T12:04:02.887" v="9" actId="20577"/>
      <pc:docMkLst>
        <pc:docMk/>
      </pc:docMkLst>
      <pc:sldChg chg="del">
        <pc:chgData name="Hodkin, R (SHS Teacher)" userId="S::rhodkin@stocksbridgehigh.sheffield.sch.uk::0e1045e5-6fe8-4837-b7a2-70b51147bede" providerId="AD" clId="Web-{C38B355E-5B94-7989-563B-ECBD2DDCD62F}" dt="2020-11-13T12:03:38.214" v="0"/>
        <pc:sldMkLst>
          <pc:docMk/>
          <pc:sldMk cId="2181109598" sldId="256"/>
        </pc:sldMkLst>
      </pc:sldChg>
      <pc:sldChg chg="modSp">
        <pc:chgData name="Hodkin, R (SHS Teacher)" userId="S::rhodkin@stocksbridgehigh.sheffield.sch.uk::0e1045e5-6fe8-4837-b7a2-70b51147bede" providerId="AD" clId="Web-{C38B355E-5B94-7989-563B-ECBD2DDCD62F}" dt="2020-11-13T12:03:41.589" v="1" actId="20577"/>
        <pc:sldMkLst>
          <pc:docMk/>
          <pc:sldMk cId="2327044381" sldId="365"/>
        </pc:sldMkLst>
        <pc:spChg chg="mod">
          <ac:chgData name="Hodkin, R (SHS Teacher)" userId="S::rhodkin@stocksbridgehigh.sheffield.sch.uk::0e1045e5-6fe8-4837-b7a2-70b51147bede" providerId="AD" clId="Web-{C38B355E-5B94-7989-563B-ECBD2DDCD62F}" dt="2020-11-13T12:03:41.589" v="1" actId="20577"/>
          <ac:spMkLst>
            <pc:docMk/>
            <pc:sldMk cId="2327044381" sldId="365"/>
            <ac:spMk id="5" creationId="{00000000-0000-0000-0000-000000000000}"/>
          </ac:spMkLst>
        </pc:spChg>
      </pc:sldChg>
      <pc:sldChg chg="modSp">
        <pc:chgData name="Hodkin, R (SHS Teacher)" userId="S::rhodkin@stocksbridgehigh.sheffield.sch.uk::0e1045e5-6fe8-4837-b7a2-70b51147bede" providerId="AD" clId="Web-{C38B355E-5B94-7989-563B-ECBD2DDCD62F}" dt="2020-11-13T12:04:01.059" v="7" actId="20577"/>
        <pc:sldMkLst>
          <pc:docMk/>
          <pc:sldMk cId="2850292493" sldId="380"/>
        </pc:sldMkLst>
        <pc:spChg chg="mod">
          <ac:chgData name="Hodkin, R (SHS Teacher)" userId="S::rhodkin@stocksbridgehigh.sheffield.sch.uk::0e1045e5-6fe8-4837-b7a2-70b51147bede" providerId="AD" clId="Web-{C38B355E-5B94-7989-563B-ECBD2DDCD62F}" dt="2020-11-13T12:04:01.059" v="7" actId="20577"/>
          <ac:spMkLst>
            <pc:docMk/>
            <pc:sldMk cId="2850292493" sldId="380"/>
            <ac:spMk id="4" creationId="{00000000-0000-0000-0000-000000000000}"/>
          </ac:spMkLst>
        </pc:spChg>
      </pc:sldChg>
      <pc:sldChg chg="modSp">
        <pc:chgData name="Hodkin, R (SHS Teacher)" userId="S::rhodkin@stocksbridgehigh.sheffield.sch.uk::0e1045e5-6fe8-4837-b7a2-70b51147bede" providerId="AD" clId="Web-{C38B355E-5B94-7989-563B-ECBD2DDCD62F}" dt="2020-11-13T12:03:52.746" v="4" actId="20577"/>
        <pc:sldMkLst>
          <pc:docMk/>
          <pc:sldMk cId="2718227790" sldId="549"/>
        </pc:sldMkLst>
        <pc:spChg chg="mod">
          <ac:chgData name="Hodkin, R (SHS Teacher)" userId="S::rhodkin@stocksbridgehigh.sheffield.sch.uk::0e1045e5-6fe8-4837-b7a2-70b51147bede" providerId="AD" clId="Web-{C38B355E-5B94-7989-563B-ECBD2DDCD62F}" dt="2020-11-13T12:03:52.746" v="4" actId="20577"/>
          <ac:spMkLst>
            <pc:docMk/>
            <pc:sldMk cId="2718227790" sldId="549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F02A3-8DC5-412E-BEC3-BEE936C935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41AD45-78FC-471E-B0C7-A8207562E7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E183B-5AB2-49F1-9DA3-CCF116DF2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72DD-4836-4909-82D4-7209A83B2769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DF7F8-5A1F-43CE-A849-90E383F66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F4A11-D9F0-47D7-8803-6B3EF5184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954FC-8212-4C4B-AA0C-69277CA92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72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4E4B0-7EE1-468C-AF4E-93169331E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9A1F4F-EA84-4011-87C0-3322079699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6978E-CA41-4956-9651-2E74137E9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72DD-4836-4909-82D4-7209A83B2769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8D9C65-907B-456F-A9D5-CB2EA12AF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0729C-96B5-4078-8B81-F1960A6B7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954FC-8212-4C4B-AA0C-69277CA92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624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BBE39-19A0-4050-8542-F462C4373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A0A021-1E85-4703-A32D-FC6EB437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7BEB56-C736-472F-9897-4C67B7E56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72DD-4836-4909-82D4-7209A83B2769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A5069-0DDF-449E-9A55-C5DBF66E7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C0B62-7BD5-45D6-97F4-9B0A9E2A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954FC-8212-4C4B-AA0C-69277CA92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11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C0090-8151-4BB0-B9E2-35EFD2194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7EEE8-B869-44BE-8F5A-069A4ADFC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49739-6C83-4555-A62A-495ED5A00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72DD-4836-4909-82D4-7209A83B2769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2FFB1-F8C9-4D65-B69B-32D7E2F22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742E5-E4B7-45FF-AC7F-055C4FF3A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954FC-8212-4C4B-AA0C-69277CA92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977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ED687-FD3B-4528-8A89-B055C627E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B8B3BB-14BE-4FB1-863D-5E49FC52E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E6EFA-E8C1-4989-A13C-E3A318F81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72DD-4836-4909-82D4-7209A83B2769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F7A94-CD38-4520-9C37-71400E1EC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F1476-C3B1-45D6-AB62-A50D81B58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954FC-8212-4C4B-AA0C-69277CA92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326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54C8-8E35-4536-85F0-6278C8F68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A2B71-AF1A-4FCD-908A-07C385617A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D47A0E-8EDB-4205-8C20-A6741BF6DC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8D94A3-C730-4C3F-9C05-F7DBB8923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72DD-4836-4909-82D4-7209A83B2769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2A004-4555-49B0-BCB0-E94578DE2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CDF7-458C-49CF-AAE9-52749547B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954FC-8212-4C4B-AA0C-69277CA92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61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F18E2-4CA9-427E-92B1-3C23BB901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1BA67-83A4-433A-A878-B65DBBE1C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600292-3623-405F-A5F3-51D33B1157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933AD5-A439-4633-A066-E0FD20EA7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89F991-F9D4-4DE0-B051-DB777681FC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F2AFE6-639E-42A6-8326-17C20CF1B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72DD-4836-4909-82D4-7209A83B2769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5D0CB8-67C2-43F5-8D09-C6E5EA156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A22892-CEB2-40D1-8A42-D53305E24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954FC-8212-4C4B-AA0C-69277CA92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549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BA3D7-DFB3-470A-A31C-C57666E4C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BF922-4D08-4E58-8CDE-BBDC5ED25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72DD-4836-4909-82D4-7209A83B2769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26BE4-DDF9-4A23-9F05-C780DE6E6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F2BCB6-F6CB-4B53-A4E5-1768C9241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954FC-8212-4C4B-AA0C-69277CA92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234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AD5865-8A8F-4806-87AA-5D00E53C8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72DD-4836-4909-82D4-7209A83B2769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D6B50D-E05F-4C4C-8D1E-A1DA3898A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8962E-8233-49D4-863F-F52E0C089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954FC-8212-4C4B-AA0C-69277CA92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77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0FFA0-A3F6-4C7A-8D24-DC17A06B4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739AC-FBE9-4F37-AEDF-7F318893E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D6B0BC-E617-4693-BE40-94F527634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E69A33-ECDF-4648-8264-BAB309C17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72DD-4836-4909-82D4-7209A83B2769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1DFC11-FEBD-4A6C-9D5B-41C199FD2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B2B78-7FBC-49F5-8F36-C43038BB2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954FC-8212-4C4B-AA0C-69277CA92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49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42A97-B065-4ECD-BDE6-61565CF20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E9E1BE-1846-4756-8C6B-7EB160FFB2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5B25DA-3CAE-464B-A755-F1AD8DB35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0CD1EB-D7E1-4628-9EE9-F64434ABA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72DD-4836-4909-82D4-7209A83B2769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03B75-859D-484E-8A43-27C7903B9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283812-6619-4E31-9A57-551930902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954FC-8212-4C4B-AA0C-69277CA92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930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A6F5B0-4306-40CE-8928-20E939DA9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632944-AC91-4239-99DD-461957380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B6B93-31FD-41E2-B5CD-34553CF30D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672DD-4836-4909-82D4-7209A83B2769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D8991-6C56-4857-99FD-372FC79E68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F056A-AD98-4BB3-9B45-6FD8F16BCF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954FC-8212-4C4B-AA0C-69277CA92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31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istory.com/news/what-was-life-like-for-women-in-the-viking-ag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historylearning.com/medieval-england/medieval-women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pxIGTvKwO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JOddp-nlNv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u="sng" dirty="0"/>
              <a:t>Who were the Vikings?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7044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u="sng" dirty="0"/>
              <a:t>Thor’s Missing Hammer Pt.2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Highlight with foci: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What do we learn about </a:t>
            </a:r>
            <a:r>
              <a:rPr lang="en-GB" dirty="0">
                <a:solidFill>
                  <a:srgbClr val="7030A0"/>
                </a:solidFill>
              </a:rPr>
              <a:t>Thor?</a:t>
            </a:r>
          </a:p>
          <a:p>
            <a:pPr lvl="0"/>
            <a:r>
              <a:rPr lang="en-GB" dirty="0"/>
              <a:t>What do we learn about </a:t>
            </a:r>
            <a:r>
              <a:rPr lang="en-GB" dirty="0">
                <a:solidFill>
                  <a:srgbClr val="00B050"/>
                </a:solidFill>
              </a:rPr>
              <a:t>Loki?</a:t>
            </a:r>
          </a:p>
          <a:p>
            <a:pPr lvl="0"/>
            <a:r>
              <a:rPr lang="en-GB" dirty="0"/>
              <a:t>What do we learn about </a:t>
            </a:r>
            <a:r>
              <a:rPr lang="en-GB" dirty="0">
                <a:solidFill>
                  <a:srgbClr val="0070C0"/>
                </a:solidFill>
              </a:rPr>
              <a:t>Freya</a:t>
            </a:r>
            <a:r>
              <a:rPr lang="en-GB" dirty="0"/>
              <a:t>?</a:t>
            </a:r>
          </a:p>
          <a:p>
            <a:pPr lvl="0"/>
            <a:r>
              <a:rPr lang="en-GB" dirty="0"/>
              <a:t>What do we learn about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Thim</a:t>
            </a:r>
            <a:r>
              <a:rPr lang="en-GB" dirty="0"/>
              <a:t>? </a:t>
            </a:r>
          </a:p>
          <a:p>
            <a:pPr lvl="0"/>
            <a:endParaRPr lang="en-GB" dirty="0"/>
          </a:p>
          <a:p>
            <a:pPr lvl="0"/>
            <a:r>
              <a:rPr lang="en-GB" dirty="0">
                <a:solidFill>
                  <a:srgbClr val="FF0000"/>
                </a:solidFill>
              </a:rPr>
              <a:t>Aspire: What do we learn about the relationship between Thor and Loki? 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823158" y="577516"/>
            <a:ext cx="303195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2000" u="sng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0292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b="1" dirty="0"/>
              <a:t>How does the writer present the character of Thor?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en-GB" dirty="0"/>
              <a:t>The writer presents Thor as…</a:t>
            </a:r>
          </a:p>
          <a:p>
            <a:pPr lvl="0"/>
            <a:r>
              <a:rPr lang="en-GB" dirty="0"/>
              <a:t>This is illustrated when he says …</a:t>
            </a:r>
          </a:p>
          <a:p>
            <a:pPr lvl="0"/>
            <a:r>
              <a:rPr lang="en-GB" dirty="0"/>
              <a:t>This suggests that…because…</a:t>
            </a:r>
          </a:p>
          <a:p>
            <a:pPr lvl="0"/>
            <a:r>
              <a:rPr lang="en-GB" dirty="0"/>
              <a:t>This may also suggest that…because…</a:t>
            </a:r>
          </a:p>
        </p:txBody>
      </p:sp>
    </p:spTree>
    <p:extLst>
      <p:ext uri="{BB962C8B-B14F-4D97-AF65-F5344CB8AC3E}">
        <p14:creationId xmlns:p14="http://schemas.microsoft.com/office/powerpoint/2010/main" val="1018193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Freya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LI: To explore the roles of women in mythology 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CB7D2EE4-C1AC-49DD-B07B-E2F0914E4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7484" y="4659312"/>
            <a:ext cx="1407246" cy="18266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F5CE5B-056E-43EB-A64C-3319D5030B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706" y="4569187"/>
            <a:ext cx="1424460" cy="18266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649F2D-3B04-4E88-8542-DD60E2490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967" y="4695755"/>
            <a:ext cx="2428875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750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Freyja – Goddess of Love and Beauty 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731034" cy="435133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In Norse mythology, Freyja is a goddess associated with love, beauty, fertility, gold, war, and death. </a:t>
            </a:r>
          </a:p>
          <a:p>
            <a:pPr marL="0" indent="0">
              <a:buNone/>
            </a:pPr>
            <a:r>
              <a:rPr lang="en-US" dirty="0"/>
              <a:t>She has the finest of all jewels called </a:t>
            </a:r>
            <a:r>
              <a:rPr lang="en-US" dirty="0" err="1"/>
              <a:t>Brisingarmen</a:t>
            </a:r>
            <a:r>
              <a:rPr lang="en-US" dirty="0"/>
              <a:t>. Her husband is </a:t>
            </a:r>
            <a:r>
              <a:rPr lang="en-US" dirty="0" err="1"/>
              <a:t>Odur</a:t>
            </a:r>
            <a:r>
              <a:rPr lang="en-US" dirty="0"/>
              <a:t> (in Old Norse, who later became known as Odin). Her husband left a long time ago and she has travelled to many lands to look for him, but not managed to find him. </a:t>
            </a:r>
          </a:p>
          <a:p>
            <a:pPr marL="0" indent="0">
              <a:buNone/>
            </a:pPr>
            <a:r>
              <a:rPr lang="en-US" dirty="0"/>
              <a:t>Freyja has ever since wept for him. Her tears are of gold.</a:t>
            </a:r>
          </a:p>
          <a:p>
            <a:pPr marL="0" indent="0">
              <a:buNone/>
            </a:pPr>
            <a:r>
              <a:rPr lang="en-US" dirty="0"/>
              <a:t>When she travels she goes about in a chariot that is pulled by cats. She likes the music of humans and it is good to worship her when it comes to matters of love.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1228" y="1825625"/>
            <a:ext cx="2592572" cy="253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041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TEXT 19 - What Was Life Like for Women in the Viking Age?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u="sng" dirty="0">
                <a:hlinkClick r:id="rId2"/>
              </a:rPr>
              <a:t>https://www.history.com/news/what-was-life-like-for-women-in-the-viking-age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Challenge: Summarise the life of women in Viking society in your words.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Aspire: Can you use quotations to support the ideas in your summary?</a:t>
            </a:r>
          </a:p>
        </p:txBody>
      </p:sp>
    </p:spTree>
    <p:extLst>
      <p:ext uri="{BB962C8B-B14F-4D97-AF65-F5344CB8AC3E}">
        <p14:creationId xmlns:p14="http://schemas.microsoft.com/office/powerpoint/2010/main" val="2462664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Reduce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/>
              <a:t>Write what you have learnt about Viking women today…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4800"/>
              <a:t>IN JUST 5 WORDS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890010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u="sng" dirty="0"/>
              <a:t>Comparing women in different eras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7662" y="1825625"/>
            <a:ext cx="5386137" cy="435133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/>
              <a:t>On whiteboard:</a:t>
            </a:r>
          </a:p>
          <a:p>
            <a:pPr marL="0" indent="0">
              <a:buNone/>
            </a:pPr>
            <a:endParaRPr lang="en-US" sz="4800" dirty="0"/>
          </a:p>
          <a:p>
            <a:pPr marL="0" indent="0">
              <a:buNone/>
            </a:pPr>
            <a:r>
              <a:rPr lang="en-US" sz="4800" dirty="0"/>
              <a:t>What can you recall about Freya?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712925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TEXT 18 – </a:t>
            </a:r>
            <a:r>
              <a:rPr lang="en-GB" u="sng" dirty="0"/>
              <a:t>Women in Medieval England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u="sng" dirty="0">
                <a:hlinkClick r:id="rId2"/>
              </a:rPr>
              <a:t>https://historylearning.com/medieval-england/medieval-women/</a:t>
            </a:r>
            <a:r>
              <a:rPr lang="en-GB" dirty="0"/>
              <a:t>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Challenge: Summarise the life of women in Medieval society in your words.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Aspire: Can you use quotations to support the ideas in your summary?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693" y="347478"/>
            <a:ext cx="7008628" cy="374417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/>
              <a:t>Comparison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93" y="2258762"/>
            <a:ext cx="7008628" cy="435133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Challenge: </a:t>
            </a:r>
            <a:r>
              <a:rPr lang="en-GB" b="1" dirty="0"/>
              <a:t>What are the differences between being a Viking woman and a Medieval woman. Write at least 3 sentences using comparative vocabulary.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/>
              <a:t>Aspire: Can you use quotations to support the ideas in your comparisons?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Would you prefer to be a Viking/Medieval woman and why?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3DD853-F6AF-45B1-B490-BC796403D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3480" y="365125"/>
            <a:ext cx="4366254" cy="58118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693" y="866274"/>
            <a:ext cx="70086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Viking women were allowed to get divorced </a:t>
            </a:r>
            <a:r>
              <a:rPr lang="en-US" sz="2800" b="1" i="1" dirty="0">
                <a:solidFill>
                  <a:srgbClr val="FF0000"/>
                </a:solidFill>
              </a:rPr>
              <a:t>WHILE</a:t>
            </a:r>
            <a:r>
              <a:rPr lang="en-US" sz="2800" i="1" dirty="0"/>
              <a:t> Medieval women had to stay married no matter what.</a:t>
            </a:r>
            <a:endParaRPr lang="en-GB" sz="2800" i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6192253" y="1860884"/>
            <a:ext cx="786063" cy="1556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1435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Who were the Vikings?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en-GB" dirty="0"/>
          </a:p>
          <a:p>
            <a:r>
              <a:rPr lang="en-GB" dirty="0"/>
              <a:t> </a:t>
            </a:r>
            <a:r>
              <a:rPr lang="en-GB" dirty="0">
                <a:hlinkClick r:id="rId2"/>
              </a:rPr>
              <a:t>https://www.youtube.com/watch?v=UpxIGTvKwOE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Watch the video and write what you learn about their: </a:t>
            </a:r>
          </a:p>
          <a:p>
            <a:pPr>
              <a:buFontTx/>
              <a:buChar char="-"/>
            </a:pPr>
            <a:r>
              <a:rPr lang="en-GB" dirty="0"/>
              <a:t>History</a:t>
            </a:r>
          </a:p>
          <a:p>
            <a:pPr>
              <a:buFontTx/>
              <a:buChar char="-"/>
            </a:pPr>
            <a:r>
              <a:rPr lang="en-GB" dirty="0"/>
              <a:t>Education systems </a:t>
            </a:r>
          </a:p>
          <a:p>
            <a:pPr>
              <a:buFontTx/>
              <a:buChar char="-"/>
            </a:pPr>
            <a:r>
              <a:rPr lang="en-GB" dirty="0"/>
              <a:t>Family life</a:t>
            </a:r>
          </a:p>
        </p:txBody>
      </p:sp>
    </p:spTree>
    <p:extLst>
      <p:ext uri="{BB962C8B-B14F-4D97-AF65-F5344CB8AC3E}">
        <p14:creationId xmlns:p14="http://schemas.microsoft.com/office/powerpoint/2010/main" val="345479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u="sng" dirty="0"/>
              <a:t>Norse Mythology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8227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76451"/>
            <a:ext cx="10515600" cy="34005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GB" u="sng" dirty="0">
                <a:hlinkClick r:id="rId2"/>
              </a:rPr>
              <a:t>https://www.youtube.com/watch?v=JOddp-nlNvQ</a:t>
            </a:r>
            <a:endParaRPr lang="en-GB" u="sng" dirty="0"/>
          </a:p>
          <a:p>
            <a:endParaRPr lang="en-GB" u="sng" dirty="0"/>
          </a:p>
          <a:p>
            <a:r>
              <a:rPr lang="en-GB" b="1" dirty="0"/>
              <a:t>What do you infer about Thor, Loki and Odin from this clip?</a:t>
            </a:r>
          </a:p>
          <a:p>
            <a:endParaRPr lang="en-GB" b="1" dirty="0"/>
          </a:p>
          <a:p>
            <a:endParaRPr lang="en-GB" b="1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754BF2-6430-4AC2-B80F-30CF7E1930E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585" y="365125"/>
            <a:ext cx="1524000" cy="17049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5BD6EE-D873-4382-82E4-5B834DDA8A5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090" y="374650"/>
            <a:ext cx="1514475" cy="1690370"/>
          </a:xfrm>
          <a:prstGeom prst="rect">
            <a:avLst/>
          </a:prstGeom>
        </p:spPr>
      </p:pic>
      <p:pic>
        <p:nvPicPr>
          <p:cNvPr id="6" name="Picture 5" descr="C:\Users\lcharlton\AppData\Local\Microsoft\Windows\INetCache\Content.MSO\2BB01FD4.tmp">
            <a:extLst>
              <a:ext uri="{FF2B5EF4-FFF2-40B4-BE49-F238E27FC236}">
                <a16:creationId xmlns:a16="http://schemas.microsoft.com/office/drawing/2014/main" id="{CDE394D0-1B89-45EF-9E80-688DB30B9AC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160" y="365125"/>
            <a:ext cx="1533525" cy="16998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9139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2E84FA-4FD1-4A57-9094-707C70A8D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643" y="447949"/>
            <a:ext cx="6813633" cy="572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09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discussion question – what does this belief show us about Viking culture?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Valhalla info:</a:t>
            </a:r>
          </a:p>
          <a:p>
            <a:endParaRPr lang="en-GB" dirty="0"/>
          </a:p>
          <a:p>
            <a:pPr lvl="0"/>
            <a:r>
              <a:rPr lang="en-GB" dirty="0"/>
              <a:t>Viking’s aim of death was to reach Valhalla.</a:t>
            </a:r>
          </a:p>
          <a:p>
            <a:pPr lvl="0"/>
            <a:r>
              <a:rPr lang="en-GB" dirty="0"/>
              <a:t>Valhalla - a great hall in the afterlife where great warriors went.</a:t>
            </a:r>
          </a:p>
          <a:p>
            <a:pPr lvl="0"/>
            <a:r>
              <a:rPr lang="en-GB" dirty="0"/>
              <a:t>The only way to get there was dying in battle.</a:t>
            </a:r>
          </a:p>
          <a:p>
            <a:pPr lvl="0"/>
            <a:r>
              <a:rPr lang="en-GB" dirty="0"/>
              <a:t>Otherwise you could end up in the underworld.</a:t>
            </a:r>
          </a:p>
          <a:p>
            <a:pPr lvl="0"/>
            <a:r>
              <a:rPr lang="en-GB" dirty="0"/>
              <a:t>Warriors were brought to Valhalla by Odin’s warrior-maidens, the Valkyries.</a:t>
            </a:r>
          </a:p>
          <a:p>
            <a:pPr lvl="0"/>
            <a:r>
              <a:rPr lang="en-GB" dirty="0"/>
              <a:t>Dead people were buried or cremated with some of their belongings.</a:t>
            </a:r>
          </a:p>
          <a:p>
            <a:pPr lvl="0"/>
            <a:r>
              <a:rPr lang="en-GB" dirty="0"/>
              <a:t>Some Vikings chiefs were given ship-burials.</a:t>
            </a:r>
          </a:p>
          <a:p>
            <a:pPr lvl="0"/>
            <a:r>
              <a:rPr lang="en-GB" dirty="0"/>
              <a:t>Buried with weapons, animals, etc.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144001" y="5120640"/>
            <a:ext cx="2495005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– how does the information about Valhalla change the way we view some / all of them? </a:t>
            </a:r>
          </a:p>
        </p:txBody>
      </p:sp>
    </p:spTree>
    <p:extLst>
      <p:ext uri="{BB962C8B-B14F-4D97-AF65-F5344CB8AC3E}">
        <p14:creationId xmlns:p14="http://schemas.microsoft.com/office/powerpoint/2010/main" val="1966630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Thor’s Hammer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EEC16A-4FD1-43EE-805C-2EC1092E5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8767" y="3964608"/>
            <a:ext cx="1969233" cy="165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774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TEXT 16 – Thor’s Missing Hammer (Pt.1)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this is part of an important Norse myth – discuss prior learning; what do we expect to find in this story? (structure / morals / relatable characters / tragedy)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1155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Recall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dirty="0"/>
              <a:t>What can you remember about…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7869C87-F7E4-476D-BB93-D035EBDABECD}"/>
              </a:ext>
            </a:extLst>
          </p:cNvPr>
          <p:cNvGraphicFramePr>
            <a:graphicFrameLocks noGrp="1"/>
          </p:cNvGraphicFramePr>
          <p:nvPr/>
        </p:nvGraphicFramePr>
        <p:xfrm>
          <a:off x="2522330" y="2812574"/>
          <a:ext cx="8128000" cy="31089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3309858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7738248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Century Gothic" panose="020B0502020202020204" pitchFamily="34" charset="0"/>
                        </a:rPr>
                        <a:t>Thor</a:t>
                      </a:r>
                    </a:p>
                    <a:p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Century Gothic" panose="020B0502020202020204" pitchFamily="34" charset="0"/>
                        </a:rPr>
                        <a:t>Loki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082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Century Gothic" panose="020B0502020202020204" pitchFamily="34" charset="0"/>
                        </a:rPr>
                        <a:t>Freyja</a:t>
                      </a:r>
                    </a:p>
                    <a:p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Century Gothic" panose="020B0502020202020204" pitchFamily="34" charset="0"/>
                        </a:rPr>
                        <a:t>Giants of </a:t>
                      </a:r>
                      <a:r>
                        <a:rPr lang="en-GB" sz="2400" b="1" dirty="0" err="1">
                          <a:latin typeface="Century Gothic" panose="020B0502020202020204" pitchFamily="34" charset="0"/>
                        </a:rPr>
                        <a:t>Asgard</a:t>
                      </a:r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0093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315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11" ma:contentTypeDescription="Create a new document." ma:contentTypeScope="" ma:versionID="efb72d7788afccda1b9c906127963286">
  <xsd:schema xmlns:xsd="http://www.w3.org/2001/XMLSchema" xmlns:xs="http://www.w3.org/2001/XMLSchema" xmlns:p="http://schemas.microsoft.com/office/2006/metadata/properties" xmlns:ns2="a0a0298a-5b41-43c9-a8d1-c7da49ccfb31" xmlns:ns3="27d2fb29-d193-48d3-9e02-b6d6a078fca7" targetNamespace="http://schemas.microsoft.com/office/2006/metadata/properties" ma:root="true" ma:fieldsID="b98758cc1b513687947fc6abebadc3bf" ns2:_="" ns3:_="">
    <xsd:import namespace="a0a0298a-5b41-43c9-a8d1-c7da49ccfb31"/>
    <xsd:import namespace="27d2fb29-d193-48d3-9e02-b6d6a078fc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d2fb29-d193-48d3-9e02-b6d6a078fc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446A96-3E95-4619-8733-D11F7CAE17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27d2fb29-d193-48d3-9e02-b6d6a078fc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46E8CF9-0E79-4D34-8575-3C304F2E2B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B74DDB8-DA44-4F52-BC54-FF439725581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686</Words>
  <Application>Microsoft Office PowerPoint</Application>
  <PresentationFormat>Widescreen</PresentationFormat>
  <Paragraphs>91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Who were the Vikings?</vt:lpstr>
      <vt:lpstr>Who were the Vikings?</vt:lpstr>
      <vt:lpstr>Norse Mythology</vt:lpstr>
      <vt:lpstr>PowerPoint Presentation</vt:lpstr>
      <vt:lpstr>PowerPoint Presentation</vt:lpstr>
      <vt:lpstr> discussion question – what does this belief show us about Viking culture?  </vt:lpstr>
      <vt:lpstr>Thor’s Hammer</vt:lpstr>
      <vt:lpstr>TEXT 16 – Thor’s Missing Hammer (Pt.1) </vt:lpstr>
      <vt:lpstr>Recall </vt:lpstr>
      <vt:lpstr>Thor’s Missing Hammer Pt.2</vt:lpstr>
      <vt:lpstr>How does the writer present the character of Thor?</vt:lpstr>
      <vt:lpstr>Freya</vt:lpstr>
      <vt:lpstr>Freyja – Goddess of Love and Beauty  </vt:lpstr>
      <vt:lpstr>TEXT 19 - What Was Life Like for Women in the Viking Age? </vt:lpstr>
      <vt:lpstr>Reduce </vt:lpstr>
      <vt:lpstr>Comparing women in different eras</vt:lpstr>
      <vt:lpstr>TEXT 18 – Women in Medieval England </vt:lpstr>
      <vt:lpstr>Comparison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Charlton, L (SHS Teacher)</dc:creator>
  <cp:lastModifiedBy>Charlton, L (SHS Teacher)</cp:lastModifiedBy>
  <cp:revision>7</cp:revision>
  <dcterms:created xsi:type="dcterms:W3CDTF">2020-11-12T07:12:53Z</dcterms:created>
  <dcterms:modified xsi:type="dcterms:W3CDTF">2020-11-13T12:04:03Z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