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ink/ink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257" r:id="rId2"/>
    <p:sldId id="319"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320" r:id="rId33"/>
    <p:sldId id="288" r:id="rId34"/>
    <p:sldId id="287" r:id="rId35"/>
    <p:sldId id="290" r:id="rId36"/>
    <p:sldId id="291" r:id="rId37"/>
    <p:sldId id="321" r:id="rId38"/>
    <p:sldId id="322" r:id="rId39"/>
    <p:sldId id="292" r:id="rId40"/>
    <p:sldId id="293" r:id="rId41"/>
    <p:sldId id="294" r:id="rId42"/>
    <p:sldId id="295" r:id="rId43"/>
    <p:sldId id="323"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18" r:id="rId66"/>
    <p:sldId id="256"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ink/ink1.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28.31858" units="1/cm"/>
          <inkml:channelProperty channel="Y" name="resolution" value="28.36565" units="1/cm"/>
          <inkml:channelProperty channel="T" name="resolution" value="1" units="1/dev"/>
        </inkml:channelProperties>
      </inkml:inkSource>
      <inkml:timestamp xml:id="ts0" timeString="2018-02-13T14:43:40.338"/>
    </inkml:context>
    <inkml:brush xml:id="br0">
      <inkml:brushProperty name="width" value="0.05292" units="cm"/>
      <inkml:brushProperty name="height" value="0.05292" units="cm"/>
      <inkml:brushProperty name="color" value="#00B0F0"/>
    </inkml:brush>
  </inkml:definitions>
  <inkml:trace contextRef="#ctx0" brushRef="#br0">6165 12356 0,'-80'-27'0,"27"1"16,-26-1-16,26 27 0,0-26 16,-26-1-16,26 27 15,-26 0-15,-1 0 16,1 0-16,0 0 15,-27 0-15,26 0 0,1 0 16,-27 27-16,27-54 16,-27 27-16,26 0 15,-25-26-15,-1 26 16,26 0-16,-25-27 0,-1 27 15,0 0-15,0 0 16,0 0-16,0 0 16,1 27-16,-1-27 15,26 26-15,-25 1 0,-1-1 16,0-26-16,27 27 15,-27-1-15,26 1 16,1 26-16,-27-27 16,27 1-16,-1-1 0,1 0 15,-27 27-15,27-26 16,26 26-16,-27 0 15,1 0-15,26 0 16,0-1-16,-26 1 16,26 0-16,0 27 0,0-27 15,27-1-15,-27 28 16,26-27-16,1 26 15,26-26-15,-27 26 0,27-26 16,0 27-16,27-1 16,-1 0-16,1-26 15,-1 27-15,1-27 16,26 26-16,0-26 15,-1 0-15,1 0 0,0 0 16,27 0-16,-1 0 16,0-27-16,1 27 15,-1-27-15,27 27 0,0-26 16,0-1-16,0 1 15,-1-1-15,28-26 16,-28 27-16,28-1 16,25 0-16,-52-26 15,27 27-15,25-27 0,-25 26 16,-1-26-16,0 0 15,1 0-15,25-26 16,-25 26-16,-1-27 16,0 1-16,0 0 0,1-1 15,-1-26-15,-26 0 16,26-26-16,-26 26 15,26-26-15,-26-1 16,0 27-16,-27-26 0,27 0 16,-26-1-16,-1 1 15,-26-1-15,0 1 16,0 0-16,0-1 15,-53 1-15,26 0 0,-26-1 16,0 1-16,-26-1 16,-1 1-16,-26-27 15,27 27-15,-54-27 16,27 27-16,-26-27 0,0 26 15,-27 1-15,0 0 16,-26-1-16,-1 27 16,1 0-16,-27 1 15</inkml:trace>
</inkml:ink>
</file>

<file path=ppt/ink/ink2.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4.04255" units="1/cm"/>
          <inkml:channelProperty channel="Y" name="resolution" value="34.01993" units="1/cm"/>
          <inkml:channelProperty channel="T" name="resolution" value="1" units="1/dev"/>
        </inkml:channelProperties>
      </inkml:inkSource>
      <inkml:timestamp xml:id="ts0" timeString="2020-02-06T13:47:04.840"/>
    </inkml:context>
    <inkml:brush xml:id="br0">
      <inkml:brushProperty name="width" value="0.05292" units="cm"/>
      <inkml:brushProperty name="height" value="0.05292" units="cm"/>
      <inkml:brushProperty name="color" value="#FF0000"/>
    </inkml:brush>
  </inkml:definitions>
  <inkml:trace contextRef="#ctx0" brushRef="#br0">25903 13996 0,'0'0'0,"26"-26"32,-26-27-32</inkml:trace>
  <inkml:trace contextRef="#ctx0" brushRef="#br0" timeOffset="834.082">25956 13811 0,'0'0'0,"26"0"47,1 26-31,-1-26-1,0-26 1,27 26-1,-26 26 1,-1-26-16,27 0 16,-26 0-16,-1 0 15,1 0-15,-1 0 16,0 0-16,27 0 16,-26 0-16,26 0 0,-27 27 15,1-27-15,26 0 16,0 0-16,-27 26 15,27-26-15,0 0 16,-27 27-16,27-27 0,0 26 16,0-26-16,0 0 15,0 0-15,0 27 16,0-27-16,0 26 16,0-26-16,26 0 0,-26 27 15,0-27-15,0 26 16,26-26-16,-26 0 15,26 0-15,-26 27 16,27-27-16,-27 0 0,26 0 16,0 26-16,1-26 15,-27 0-15,26 0 16,0 0-16,1-26 16,-1 26-16,0 26 0,1-26 15,-1-26-15,1 26 16,-1 0-16,0 0 15,1 0-15,-1 0 16,0 0-16,1 26 0,-1-26 16,1 0-16,-1 0 15,0 0-15,1 0 16,-1 0-16,0 0 16,1 0-16,26 0 0,-27 0 15,0 0-15,1 0 16,-1-26-16,1 26 15,-1 0-15,0 0 16,1 0-16,-1-27 0,-26 27 16,26 0-16,-26 0 15,27 0-15,-27-26 16,-1 26-16,-25 0 16,26 0-16,-27-27 0,1 27 15,-1 0 1,-52 0-1</inkml:trace>
  <inkml:trace contextRef="#ctx0" brushRef="#br0" timeOffset="1849.019">27173 15372 0,'0'0'0,"-27"-26"31,1-1-15,-1 27 15,1-26-15,-27-1-1,27 1 1,-27-1 0,0 1-1,26 26-15,1-27 0,-1 27 16,1-26-16,-1 26 15,-26-27-15,27 27 16,0 0-16,-27-26 16,26-1-16,-26 27 0,27 0 15,-27-26-15,0 26 16,26-26-16,-25 26 16,-1 0-16,0-27 15,0 27-15,0 0 0,-26 0 16,26-26-16,0 26 15,0 0-15,-27 0 16,28 0-16,-1 0 0,0-27 16,-27 27-16,27 0 15,-26 0-15,26 0 16,-26 0-16,26 0 16,-27 0-16,27 27 15,-26-27-15,26 0 0,-26 26 16,26-26-16,-26 0 15,26 0-15,-27 27 16,27-27-16,-26 0 16,0 0-16,26 26 0,-27-26 15,27 0-15,-26 0 16,26 0-16,0 26 16,-26-26-16,26 0 15,0 0-15,0 0 0,0 0 16,27 0-16,-27 0 15,26 27-15,1-54 16</inkml:trace>
  <inkml:trace contextRef="#ctx0" brushRef="#br0" timeOffset="3297.239">23707 16933 0,'0'0'0,"0"53"16,0 0-16,-27-27 16,27 54-16,0-27 15,0-1-15,0 28 16,0-27-16,-26 0 0,52 0 15,-52 0-15,26-27 16,0 0-16,0 27 16,0-26-16,0-1 15,-27 1-15,27 26 16,-26-80 0</inkml:trace>
  <inkml:trace contextRef="#ctx0" brushRef="#br0" timeOffset="3546.694">23363 17436 0,'0'0'0,"53"0"16,-27 26-1,1-26-15,25 0 0,1-26 16,-26 26-16,26 0 16,-27-27-16,1 27 15,-1-26-15,27 26 16,-27-27-16,1 1 0,-1 26 16,27-27-16</inkml:trace>
  <inkml:trace contextRef="#ctx0" brushRef="#br0" timeOffset="4161.9709">24606 17118 0,'0'0'0,"-53"0"16,27 0-16,-27 27 16,27-1-16,-1 1 0,1 25 15,-1 1-15,1 0 16,-1 27-16,27-1 15,0 0-15,0-26 16,0 27-16,0-1 0,27-26 16,-1 0-16,1-27 15,26-78 1,-27 25 0,0-26-16,1 0 0,-1 0 15,1-26-15,-27 0 16,26-1-16,1 1 15,-1-1-15,-26 1 16,27 26-16,-27-26 0,26 52 16,-26 1-16,0 79 47,-26 0-47,26 26 15,0 0-15,0-26 0,0 27 16,26-27-16,1 26 15,-27-53-15,26 1 16,27-27 0,-27-27-16,27-25 15,-26-1-15,-1-27 16,1 27-16,-1-26 16</inkml:trace>
  <inkml:trace contextRef="#ctx0" brushRef="#br0" timeOffset="4580.458">25109 16933 0,'-27'79'16,"27"-26"-16,0 27 15,-26-27-15,26 26 16,0 0-16,0 1 16,26-1-16,-26-26 15,0 0-15,0 0 16,0-106 15,27 0-31,-27 0 16,0-26-16,0-1 15,26 1-15,1 0 0,-27-27 16,53 26-16,-27 27 16,1-26-16,-1 53 15,1-27-15,-1 53 16,-26 53-16,27-27 15,-27 27-15,0 26 16,0 27-16,0-26 16,0 25-16,0 1 15,0-53-15,26 0 0,-26-26 16,0 25-16,26-25 16,1-54-1,-1-25 1</inkml:trace>
  <inkml:trace contextRef="#ctx0" brushRef="#br0" timeOffset="4956.076">25718 16959 0,'0'0'0,"0"27"0,0 52 16,0 1-16,0-27 0,-27 26 15,27 0-15,0 1 16,0-27-16,0 0 16,27-1-16,-27-25 15,26-106 32,-26 26-47,26-27 16,1-26-16,-1 27 0,1 0 15,-1-1-15,1 1 16,-1 79-16,27-27 16,-53 54-1,27 26 1,-27 0-16,0 26 0,0 0 16,26 27-16,-26-26 15,0 26-15,26-27 16,-26-26-16,27-27 0</inkml:trace>
  <inkml:trace contextRef="#ctx0" brushRef="#br0" timeOffset="5317.0729">26247 17303 0,'0'0'0,"0"27"0,0 52 15,0-26-15,0 27 0,0-28 16,0 28-16,26-27 16,-26 0-16,27-27 15,-1-26 1,0-26-16,1-1 16,-27 1-16,26-27 15,-26 0-15,27 0 16,-27 0-16,0 0 0,0 0 15,0 27-15,-27-27 16,27 26-16,-26 1 16,-1 26-1,1 26-15,0 1 16,26 26-16,-27 0 0,27 26 16,-26-26-16,26 0 15,0 0-15,26-53 16</inkml:trace>
  <inkml:trace contextRef="#ctx0" brushRef="#br0" timeOffset="5554.609">26538 16907 0,'0'0'0,"0"105"16,0-25-1,0-1-15,26 27 0,-26-27 16,0 27-16,27-26 16,-27-1-16,26-26 15,-26 0-15,27-27 16,-27 1-16</inkml:trace>
  <inkml:trace contextRef="#ctx0" brushRef="#br0" timeOffset="5708.124">26432 17436 0,'0'0'0,"53"-27"0,-27-26 15,27 27-15,0-27 16,0 0-16,0 27 15</inkml:trace>
  <inkml:trace contextRef="#ctx0" brushRef="#br0" timeOffset="6292.103">26988 17118 0,'0'0'0,"-27"0"15,1 27-15,-27 52 16,53-26 0,-27 26-16,1-26 15,-1 53-15,54-27 16,-27-26-16,0 27 0,26-54 16,27-26-1,-26-26 1,-1-1-16,-26-26 15,27 0-15,-1 1 0,-26-1 16,26 0-16,-26-27 16,0 27-16,0 0 15,0 27-15,0 0 16,0 52 0,0 53-1,27-26-15,-27 0 16,26 27-16,-26-27 15,27-1-15,-1 1 0,1-26 16,-1-54 0,1 1-16,-1-1 15,1-25-15,-27 25 16,26-52-16,-26 26 0,0-27 16,0 1-16,0 0 15,0-1-15,0 1 16,0 26-16,0 159 31,0-27-15,26 1-16,-26 25 15,27-25-15,-27 26 16,26-27-16,-26-26 0,0 0 16</inkml:trace>
  <inkml:trace contextRef="#ctx0" brushRef="#br0" timeOffset="6709.514">27199 17383 0,'80'0'16,"-28"0"-16,-25-27 15,26 1-15,0 26 0,-27-27 16,27 1-16,-26-1 16,-1 1-16,0 0 15,1-1-15,-27 1 16,26-1-16,1 1 16,-27-1-16,26-26 0,-26 0 15,-26 27 1,-27 0-1,26 52 1,1 0-16,0 27 0,26 27 16,-27-1-16,27 27 15,0-27-15,0 1 16,0-27-16,27 0 0,-1-27 16,0 27-16,1-27 15,26-26-15,-27 0 16,27 0-16,0-26 15</inkml:trace>
  <inkml:trace contextRef="#ctx0" brushRef="#br0" timeOffset="7471.791">28310 16959 0,'0'27'0,"0"-54"0,0 133 16,0-26-16,0-1 0,0 27 15,0 0-15,0-27 16,27 0-16,-27 1 16,0-54-16,0 1 15,26-80 1,1 0-1,-27 26-15,26-52 16,-26 26-16,27 0 0,-27 0 16,53 0-1,-27 53 1,1 27-16,-27-1 16,26 27-16,-26 0 0,26 27 15,1-28-15,-27 1 16,26 27-16,-26-54 31,27-52-15,-1-27-16,-26 0 15,0-26-15,0-27 16,27 0-16,-27 0 16,26 0-16,1 0 0,-1 27 15,-26 0-15,27 26 16,-1 0-16,0 26 15,1 107 1,-54-27 0,27 52-16,0-25 15,0 26-15,0-1 16,27 1-16,-27 0 16,0-26-16,0-1 0,0-26 15,0 0-15,0 0 16,26-106 15,1 26-31,-27-52 0,26 26 16,-26-53-16,27 0 15,26 27-15,-27 26 16,1 0-16,-27 27 16,53 52-16,-27 1 15,-26 25-15,0 28 16,26-27-16,-26 53 15,0-27-15,27 0 16</inkml:trace>
  <inkml:trace contextRef="#ctx0" brushRef="#br0" timeOffset="7931.111">29448 17171 0,'27'53'31,"-1"0"-31,-26 0 0,0 26 16,0-26-16,0-26 15,27 26 1,-1-53 0,0-27-16,1 1 15,-1-1 1,-26 1-16,27-27 15,-27 0-15,0-27 16,0 28-16,0-1 0,0-27 16,26 27-16,-26 0 15,0 27-15,27 0 16,-1 52 0,1 27-16,-27 0 0,26 53 15,-26-1-15,0 28 16,0 26-16,0-54 15,-26 28-15,26-54 16,-53 0-16,53-26 16,-53-26-16,26-1 0,-26 1 15,1-54-15,-1 1 16,-27-27-16,1 26 16,-1-25-16,1-1 0,0 0 15</inkml:trace>
  <inkml:trace contextRef="#ctx0" brushRef="#br0" timeOffset="8851.092">23627 18124 0,'0'0'16,"0"53"15,0-27-31,0 27 0,0 0 15,0 0-15,0 26 16,0 0-16,0 1 16,0-1-16,0 1 0,-26-27 15,26-1-15,0-25 16,0-1-16,0 27 16,26-79 30,-52-1-46,26-26 16</inkml:trace>
  <inkml:trace contextRef="#ctx0" brushRef="#br0" timeOffset="9088.064">23389 18653 0,'0'0'0,"80"-27"16,-28 1-16,1-1 15,27 1-15,-27-1 0,0 1 16,-1 26-16,-25-26 16,-1-1-16,27 27 15,-26 0 1,-1 0-1</inkml:trace>
  <inkml:trace contextRef="#ctx0" brushRef="#br0" timeOffset="9980.072">24262 18600 0,'0'0'0,"53"-106"15,-26 27 1,-1 26-16,1 0 0,-1 26 16,1 1-16,-1-1 15,0 27 1,1 53 0,-27-26-16,0-1 0,0 27 15,0 0-15,-27 0 16,27 0-16,0 26 15,0-52-15,0-1 16,27-26 15,26-26-15,-27-1 0,1 1-16,-1 26 0,1-27 15,-1 27-15,1 0 16,-1 27-16,27 26 15,-53-27 1,0 1-16,0-1 0,0 27 16,0 0-16,-27-27 15,27 27-15,-26-26 16,0-1-16,-1 1 16,-26-27-16,27 0 0,-1 0 15,1-27-15,-1 1 16,1-1-16,52 1 15,-26-1-15,27 1 16,-1-27-16</inkml:trace>
  <inkml:trace contextRef="#ctx0" brushRef="#br0" timeOffset="10496.449">25400 18229 0,'0'0'0,"26"-79"32,-52 53-32,0-1 15,-27 27 1,26 27-1,1-1-15,26 27 16,-27 0-16,27 26 16,0 1-16,27-1 0,-27-26 15,26 0-15,1-27 16,26-79 0,-27 0-1,0 1-15,-26-1 0,27 0 16,-1 0-16,-26 0 15,0 26-15,0-25 16,0 25-16,0 1 16,0 52-1,27 1-15,-27 52 16,0-26-16,0 26 16,0 1-16,26 25 15,-26 1-15,27-26 0,-1 25 16,-26-25-16,27-1 15,-1-26-15,-26 0 16,27-26 0,-1-54-16</inkml:trace>
  <inkml:trace contextRef="#ctx0" brushRef="#br0" timeOffset="11040.814">25744 18203 0,'0'0'0,"0"53"15,0 0-15,26 26 0,-26 1 16,0-1-16,0 0 16,27 27-16,-27-53 15,26 0-15,27 0 16,-26-80-1,-1 1-15,1-27 16,-1 27-16,-26-27 16,27 0-16,-1-27 15,-26 54-15,26-27 0,1 27 16,-1 78 15,1-25-31,-27 26 16,26-27-16,1 27 15,-1-26-15,1-1 0,-1 1 16,1-27-16,25-27 16,-25 1-1,-1-27 1,-26 26-16,0 1 16,0-27-16,0 26 15,-26-25-15,26-1 16,-27 0-16,1 26 0,26 1 15,-53 26 1,0 26 0,53 27-16,0 0 15,-26 0-15,26 0 16,0-27-16,26 1 0</inkml:trace>
  <inkml:trace contextRef="#ctx0" brushRef="#br0" timeOffset="11250.373">26432 18044 0,'0'53'16,"26"-26"-16,-26 52 16,27 27-16,-27-27 15,26 27-15,1 0 16,-27-27-16,26-26 15,1-26-15,-1 26 16,1-80 0</inkml:trace>
  <inkml:trace contextRef="#ctx0" brushRef="#br0" timeOffset="11668.101">26511 18547 0,'0'0'16,"53"0"-1,-26 0-15,26 0 16,-27-27-16,0 27 16,1-26-16,-1 0 0,1-1 15,26 27-15,-27-26 16,1 26-16,-1-27 15,1 1 1,-1-1-16,1 1 16,-27-1-1,0 1 1,-27-27 0,-26 27-1,27 26 1,-1 79-1,27-26-15,0 26 16,0 1-16,0-28 0,27 28 16,-27-27-16,26 0 15,27-27-15,-26 1 16,25-27-16,-25 0 16,26-27-16</inkml:trace>
  <inkml:trace contextRef="#ctx0" brushRef="#br0" timeOffset="11988.11">27199 18044 0,'0'0'0,"0"106"31,0-53-31,0-27 0,0 1 15,27-1-15,26 27 16,-1-53 0,-25 27-16,26-27 0,-27 26 15,27 1-15,-26-1 16,-1 1-16,-26-1 16,27 0-16,-27 1 15,0 26-15,0-27 0,-53 1 16,0-27-1,0-53 1,26 26-16,1-26 16</inkml:trace>
  <inkml:trace contextRef="#ctx0" brushRef="#br0" timeOffset="13815.039">28178 18388 0,'0'0'0,"0"27"0,0 26 15,27-1-15,-27 1 16,0 27-16,26-27 16,-26 0-16,0 0 15,0-27-15,0-79 47,0 0-47,0 27 16,0-54-16,0 27 15,0-26-15,27 26 0,-1-26 16,0-1-16,-26 27 16,53 1-16,-26-1 15,-1 26-15,27 1 0</inkml:trace>
  <inkml:trace contextRef="#ctx0" brushRef="#br0" timeOffset="14150.064">28681 18626 0,'0'0'0,"26"0"31,-26-26-16,27-27-15,-27 26 16,0-25-16,0-1 16,0 0-16,0 0 15,0 0-15,0 0 0,-27 27 16,27-1-16,-26 54 31,-1 25-15,1-25-16,26 52 0,0 1 15,0-1-15,0 0 16,26 1-16,-26-27 16,27 0-16,-1-27 15,1-26-15,-1 27 0,27-54 16</inkml:trace>
  <inkml:trace contextRef="#ctx0" brushRef="#br0" timeOffset="14414.912">28919 18097 0,'0'0'0,"-27"27"31,27-1-31,0 1 0,0 25 16,0 1-16,27 0 15,-27-26-15,26 26 16,1-27-16,26 27 0,-27-27 15,1 27-15,-1 0 16,1-26-16,-27 26 16,0-27-16,0 1 15,0-1-15,-27 1 16,-26-1 0</inkml:trace>
  <inkml:trace contextRef="#ctx0" brushRef="#br0" timeOffset="14610.751">29051 18203 0,'0'0'0,"53"0"32,-26 79-32,-1-26 0,1 0 15,-27 0-15,26 26 16,0-26-16,-26 0 15,27 0-15,-1 0 16</inkml:trace>
  <inkml:trace contextRef="#ctx0" brushRef="#br0" timeOffset="14735.0549">29210 18520 0,'26'-52'15,"1"-1"1,-1 26-16,1 1 0</inkml:trace>
  <inkml:trace contextRef="#ctx0" brushRef="#br0" timeOffset="15307.021">29766 18203 0,'0'0'0,"-27"0"16,1 0-1,-1 0-15,1 79 16,-1-52 0,1 52-16,52-26 0,-26 0 15,0 0-15,27 0 16,-1-27-16,1-26 15,-1 27-15,1-54 16,-1 1-16,27-1 0,-27-26 16,1 1-16,-27-1 15,26 0-15,1 0 16,-27 0-16,0 0 16,0 0-16,-27 0 15,27 0-15,-26 0 0,-1 0 16,1 27-16,-27-27 15,27 53 1,-1 27-16,27 52 16,27-53-1,-1 54-15,1-27 16,25 26-16,-25 0 16,26 1-16,0-1 15,-27 0-15,27 27 0,-26-26 16,-1-1-16,0 0 15,-26 1-15,27-27 16,-54 0-16,27-27 16,0 1-16,-52-1 15,25-52-15,1-27 16,26 0-16,-27 0 16,27-27-16,27-25 15,-1 25-15</inkml:trace>
  <inkml:trace contextRef="#ctx0" brushRef="#br0" timeOffset="15753.059">30401 18309 0,'0'0'0,"26"53"15,27 211 1,-27-211-16,-26 27 15,27-27-15,-27-1 16,26 1-16,-26 0 16,0-106 15,0 27-31,-26-27 16,-1 0-16,27-26 15,-26-1-15,0-26 0,26 1 16,0 25-16,0 1 15,0-27-15,26 80 16,0-27-16,27 26 16,-26 27-16,-1 27 15,1-1-15,-1 27 16,1 0-16,-27 0 16,26 26-16,-26-26 15,0 0-15,0 26 16,0-52-16,-26 26 0,-1-27 15,1-52 1,-1-27 0,1 0-16,26-26 0</inkml:trace>
  <inkml:trace contextRef="#ctx0" brushRef="#br0" timeOffset="15961.474">30771 17621 0,'0'0'0,"53"26"16,-53 54 0,26-27-16,-26 26 0,0 0 15,0 27-15,27-26 16,-27 25-16,26 1 16,-26-26-16,27-1 15,-27-26-15,26 0 16,1 0-16,-1-80 15</inkml:trace>
  <inkml:trace contextRef="#ctx0" brushRef="#br0" timeOffset="16337.07">31194 18044 0,'0'0'0,"-26"-26"31,-1 52-31,1 27 16,0 0-16,26 26 16,0 1-16,0-1 15,0 1-15,0-1 0,0-26 16,26-53 0,27-53-1,-53 26 1,26-25-16,1-28 0,-1 27 15,-26 0-15,0-26 16,27 26-16,-27 27 16,0-27-16,26 79 31,1 54-31,-27-1 16,0 0-16,0 1 15,0 25-15,0-25 16,0-27-16,26-27 0</inkml:trace>
  <inkml:trace contextRef="#ctx0" brushRef="#br0" timeOffset="16767.741">31432 18150 0,'53'79'31,"-53"-26"-31,27 0 15,-27 27-15,26-27 16,1-1-16,-27-25 16,26-1-16,1-52 15,-1-1 1,-26-25-16,0 25 16,27-26-16,-27 0 15,-27 0-15,27 0 16,0 1-16,0-1 0,0 26 15,0 1-15,27 105 32,-27-52-32,26 78 15,1-25-15,-1 26 0,0 26 16,1 0-16,-27-26 16,26 0-16,-26 0 15,0-27-15,0 27 16,0-80-16,-26 27 0,-27-26 15,27-54 1,-1 1-16,-26-1 16,27-26-16,-1 1 15,1-1-15,26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6AB894-971E-4629-A350-0A3E5E77EAF2}" type="datetimeFigureOut">
              <a:rPr lang="en-GB" smtClean="0"/>
              <a:t>27/09/2020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171A5B-89F6-4754-AD4C-843856E5FF87}" type="slidenum">
              <a:rPr lang="en-GB" smtClean="0"/>
              <a:t>‹#›</a:t>
            </a:fld>
            <a:endParaRPr lang="en-GB"/>
          </a:p>
        </p:txBody>
      </p:sp>
    </p:spTree>
    <p:extLst>
      <p:ext uri="{BB962C8B-B14F-4D97-AF65-F5344CB8AC3E}">
        <p14:creationId xmlns:p14="http://schemas.microsoft.com/office/powerpoint/2010/main" val="3308775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the starting slide</a:t>
            </a:r>
          </a:p>
        </p:txBody>
      </p:sp>
      <p:sp>
        <p:nvSpPr>
          <p:cNvPr id="4" name="Slide Number Placeholder 3"/>
          <p:cNvSpPr>
            <a:spLocks noGrp="1"/>
          </p:cNvSpPr>
          <p:nvPr>
            <p:ph type="sldNum" sz="quarter" idx="5"/>
          </p:nvPr>
        </p:nvSpPr>
        <p:spPr/>
        <p:txBody>
          <a:bodyPr/>
          <a:lstStyle/>
          <a:p>
            <a:fld id="{CA427C8A-926C-4E43-99A3-90DBC2822356}" type="slidenum">
              <a:rPr lang="en-GB" smtClean="0"/>
              <a:t>8</a:t>
            </a:fld>
            <a:endParaRPr lang="en-GB"/>
          </a:p>
        </p:txBody>
      </p:sp>
    </p:spTree>
    <p:extLst>
      <p:ext uri="{BB962C8B-B14F-4D97-AF65-F5344CB8AC3E}">
        <p14:creationId xmlns:p14="http://schemas.microsoft.com/office/powerpoint/2010/main" val="14036145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Should be red – act 2 scene 6</a:t>
            </a:r>
          </a:p>
        </p:txBody>
      </p:sp>
      <p:sp>
        <p:nvSpPr>
          <p:cNvPr id="4" name="Slide Number Placeholder 3"/>
          <p:cNvSpPr>
            <a:spLocks noGrp="1"/>
          </p:cNvSpPr>
          <p:nvPr>
            <p:ph type="sldNum" sz="quarter" idx="5"/>
          </p:nvPr>
        </p:nvSpPr>
        <p:spPr/>
        <p:txBody>
          <a:bodyPr/>
          <a:lstStyle/>
          <a:p>
            <a:fld id="{CA427C8A-926C-4E43-99A3-90DBC2822356}" type="slidenum">
              <a:rPr lang="en-GB" smtClean="0"/>
              <a:t>17</a:t>
            </a:fld>
            <a:endParaRPr lang="en-GB"/>
          </a:p>
        </p:txBody>
      </p:sp>
    </p:spTree>
    <p:extLst>
      <p:ext uri="{BB962C8B-B14F-4D97-AF65-F5344CB8AC3E}">
        <p14:creationId xmlns:p14="http://schemas.microsoft.com/office/powerpoint/2010/main" val="13625208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Should be red – Act 5 scene 3</a:t>
            </a:r>
          </a:p>
        </p:txBody>
      </p:sp>
      <p:sp>
        <p:nvSpPr>
          <p:cNvPr id="4" name="Slide Number Placeholder 3"/>
          <p:cNvSpPr>
            <a:spLocks noGrp="1"/>
          </p:cNvSpPr>
          <p:nvPr>
            <p:ph type="sldNum" sz="quarter" idx="5"/>
          </p:nvPr>
        </p:nvSpPr>
        <p:spPr/>
        <p:txBody>
          <a:bodyPr/>
          <a:lstStyle/>
          <a:p>
            <a:fld id="{CA427C8A-926C-4E43-99A3-90DBC2822356}" type="slidenum">
              <a:rPr lang="en-GB" smtClean="0"/>
              <a:t>18</a:t>
            </a:fld>
            <a:endParaRPr lang="en-GB"/>
          </a:p>
        </p:txBody>
      </p:sp>
    </p:spTree>
    <p:extLst>
      <p:ext uri="{BB962C8B-B14F-4D97-AF65-F5344CB8AC3E}">
        <p14:creationId xmlns:p14="http://schemas.microsoft.com/office/powerpoint/2010/main" val="14452494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Should be green – Act 3 Scene 1</a:t>
            </a:r>
          </a:p>
        </p:txBody>
      </p:sp>
      <p:sp>
        <p:nvSpPr>
          <p:cNvPr id="4" name="Slide Number Placeholder 3"/>
          <p:cNvSpPr>
            <a:spLocks noGrp="1"/>
          </p:cNvSpPr>
          <p:nvPr>
            <p:ph type="sldNum" sz="quarter" idx="5"/>
          </p:nvPr>
        </p:nvSpPr>
        <p:spPr/>
        <p:txBody>
          <a:bodyPr/>
          <a:lstStyle/>
          <a:p>
            <a:fld id="{CA427C8A-926C-4E43-99A3-90DBC2822356}" type="slidenum">
              <a:rPr lang="en-GB" smtClean="0"/>
              <a:t>19</a:t>
            </a:fld>
            <a:endParaRPr lang="en-GB"/>
          </a:p>
        </p:txBody>
      </p:sp>
    </p:spTree>
    <p:extLst>
      <p:ext uri="{BB962C8B-B14F-4D97-AF65-F5344CB8AC3E}">
        <p14:creationId xmlns:p14="http://schemas.microsoft.com/office/powerpoint/2010/main" val="14715078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Same act as previous - amber</a:t>
            </a:r>
          </a:p>
        </p:txBody>
      </p:sp>
      <p:sp>
        <p:nvSpPr>
          <p:cNvPr id="4" name="Slide Number Placeholder 3"/>
          <p:cNvSpPr>
            <a:spLocks noGrp="1"/>
          </p:cNvSpPr>
          <p:nvPr>
            <p:ph type="sldNum" sz="quarter" idx="5"/>
          </p:nvPr>
        </p:nvSpPr>
        <p:spPr/>
        <p:txBody>
          <a:bodyPr/>
          <a:lstStyle/>
          <a:p>
            <a:fld id="{CA427C8A-926C-4E43-99A3-90DBC2822356}" type="slidenum">
              <a:rPr lang="en-GB" smtClean="0"/>
              <a:t>20</a:t>
            </a:fld>
            <a:endParaRPr lang="en-GB"/>
          </a:p>
        </p:txBody>
      </p:sp>
    </p:spTree>
    <p:extLst>
      <p:ext uri="{BB962C8B-B14F-4D97-AF65-F5344CB8AC3E}">
        <p14:creationId xmlns:p14="http://schemas.microsoft.com/office/powerpoint/2010/main" val="25849366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Should be green – Act 4 Scene 5</a:t>
            </a:r>
          </a:p>
        </p:txBody>
      </p:sp>
      <p:sp>
        <p:nvSpPr>
          <p:cNvPr id="4" name="Slide Number Placeholder 3"/>
          <p:cNvSpPr>
            <a:spLocks noGrp="1"/>
          </p:cNvSpPr>
          <p:nvPr>
            <p:ph type="sldNum" sz="quarter" idx="5"/>
          </p:nvPr>
        </p:nvSpPr>
        <p:spPr/>
        <p:txBody>
          <a:bodyPr/>
          <a:lstStyle/>
          <a:p>
            <a:fld id="{CA427C8A-926C-4E43-99A3-90DBC2822356}" type="slidenum">
              <a:rPr lang="en-GB" smtClean="0"/>
              <a:t>21</a:t>
            </a:fld>
            <a:endParaRPr lang="en-GB"/>
          </a:p>
        </p:txBody>
      </p:sp>
    </p:spTree>
    <p:extLst>
      <p:ext uri="{BB962C8B-B14F-4D97-AF65-F5344CB8AC3E}">
        <p14:creationId xmlns:p14="http://schemas.microsoft.com/office/powerpoint/2010/main" val="13290749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Should be green – Act 3 scene 1</a:t>
            </a:r>
          </a:p>
        </p:txBody>
      </p:sp>
      <p:sp>
        <p:nvSpPr>
          <p:cNvPr id="4" name="Slide Number Placeholder 3"/>
          <p:cNvSpPr>
            <a:spLocks noGrp="1"/>
          </p:cNvSpPr>
          <p:nvPr>
            <p:ph type="sldNum" sz="quarter" idx="5"/>
          </p:nvPr>
        </p:nvSpPr>
        <p:spPr/>
        <p:txBody>
          <a:bodyPr/>
          <a:lstStyle/>
          <a:p>
            <a:fld id="{CA427C8A-926C-4E43-99A3-90DBC2822356}" type="slidenum">
              <a:rPr lang="en-GB" smtClean="0"/>
              <a:t>22</a:t>
            </a:fld>
            <a:endParaRPr lang="en-GB"/>
          </a:p>
        </p:txBody>
      </p:sp>
    </p:spTree>
    <p:extLst>
      <p:ext uri="{BB962C8B-B14F-4D97-AF65-F5344CB8AC3E}">
        <p14:creationId xmlns:p14="http://schemas.microsoft.com/office/powerpoint/2010/main" val="20874007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Should be red – Act 3 scene 5</a:t>
            </a:r>
          </a:p>
        </p:txBody>
      </p:sp>
      <p:sp>
        <p:nvSpPr>
          <p:cNvPr id="4" name="Slide Number Placeholder 3"/>
          <p:cNvSpPr>
            <a:spLocks noGrp="1"/>
          </p:cNvSpPr>
          <p:nvPr>
            <p:ph type="sldNum" sz="quarter" idx="5"/>
          </p:nvPr>
        </p:nvSpPr>
        <p:spPr/>
        <p:txBody>
          <a:bodyPr/>
          <a:lstStyle/>
          <a:p>
            <a:fld id="{CA427C8A-926C-4E43-99A3-90DBC2822356}" type="slidenum">
              <a:rPr lang="en-GB" smtClean="0"/>
              <a:t>23</a:t>
            </a:fld>
            <a:endParaRPr lang="en-GB"/>
          </a:p>
        </p:txBody>
      </p:sp>
    </p:spTree>
    <p:extLst>
      <p:ext uri="{BB962C8B-B14F-4D97-AF65-F5344CB8AC3E}">
        <p14:creationId xmlns:p14="http://schemas.microsoft.com/office/powerpoint/2010/main" val="6885686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Should be green – act 3 scene 2</a:t>
            </a:r>
          </a:p>
        </p:txBody>
      </p:sp>
      <p:sp>
        <p:nvSpPr>
          <p:cNvPr id="4" name="Slide Number Placeholder 3"/>
          <p:cNvSpPr>
            <a:spLocks noGrp="1"/>
          </p:cNvSpPr>
          <p:nvPr>
            <p:ph type="sldNum" sz="quarter" idx="5"/>
          </p:nvPr>
        </p:nvSpPr>
        <p:spPr/>
        <p:txBody>
          <a:bodyPr/>
          <a:lstStyle/>
          <a:p>
            <a:fld id="{CA427C8A-926C-4E43-99A3-90DBC2822356}" type="slidenum">
              <a:rPr lang="en-GB" smtClean="0"/>
              <a:t>24</a:t>
            </a:fld>
            <a:endParaRPr lang="en-GB"/>
          </a:p>
        </p:txBody>
      </p:sp>
    </p:spTree>
    <p:extLst>
      <p:ext uri="{BB962C8B-B14F-4D97-AF65-F5344CB8AC3E}">
        <p14:creationId xmlns:p14="http://schemas.microsoft.com/office/powerpoint/2010/main" val="39239945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Should be green – act 2 scene 2</a:t>
            </a:r>
          </a:p>
        </p:txBody>
      </p:sp>
      <p:sp>
        <p:nvSpPr>
          <p:cNvPr id="4" name="Slide Number Placeholder 3"/>
          <p:cNvSpPr>
            <a:spLocks noGrp="1"/>
          </p:cNvSpPr>
          <p:nvPr>
            <p:ph type="sldNum" sz="quarter" idx="5"/>
          </p:nvPr>
        </p:nvSpPr>
        <p:spPr/>
        <p:txBody>
          <a:bodyPr/>
          <a:lstStyle/>
          <a:p>
            <a:fld id="{CA427C8A-926C-4E43-99A3-90DBC2822356}" type="slidenum">
              <a:rPr lang="en-GB" smtClean="0"/>
              <a:t>25</a:t>
            </a:fld>
            <a:endParaRPr lang="en-GB"/>
          </a:p>
        </p:txBody>
      </p:sp>
    </p:spTree>
    <p:extLst>
      <p:ext uri="{BB962C8B-B14F-4D97-AF65-F5344CB8AC3E}">
        <p14:creationId xmlns:p14="http://schemas.microsoft.com/office/powerpoint/2010/main" val="26157533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Should be red – act 5 scene 3</a:t>
            </a:r>
          </a:p>
        </p:txBody>
      </p:sp>
      <p:sp>
        <p:nvSpPr>
          <p:cNvPr id="4" name="Slide Number Placeholder 3"/>
          <p:cNvSpPr>
            <a:spLocks noGrp="1"/>
          </p:cNvSpPr>
          <p:nvPr>
            <p:ph type="sldNum" sz="quarter" idx="5"/>
          </p:nvPr>
        </p:nvSpPr>
        <p:spPr/>
        <p:txBody>
          <a:bodyPr/>
          <a:lstStyle/>
          <a:p>
            <a:fld id="{CA427C8A-926C-4E43-99A3-90DBC2822356}" type="slidenum">
              <a:rPr lang="en-GB" smtClean="0"/>
              <a:t>26</a:t>
            </a:fld>
            <a:endParaRPr lang="en-GB"/>
          </a:p>
        </p:txBody>
      </p:sp>
    </p:spTree>
    <p:extLst>
      <p:ext uri="{BB962C8B-B14F-4D97-AF65-F5344CB8AC3E}">
        <p14:creationId xmlns:p14="http://schemas.microsoft.com/office/powerpoint/2010/main" val="2205933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Should be showing red – this is Act 1 Scene 1</a:t>
            </a:r>
          </a:p>
        </p:txBody>
      </p:sp>
      <p:sp>
        <p:nvSpPr>
          <p:cNvPr id="4" name="Slide Number Placeholder 3"/>
          <p:cNvSpPr>
            <a:spLocks noGrp="1"/>
          </p:cNvSpPr>
          <p:nvPr>
            <p:ph type="sldNum" sz="quarter" idx="5"/>
          </p:nvPr>
        </p:nvSpPr>
        <p:spPr/>
        <p:txBody>
          <a:bodyPr/>
          <a:lstStyle/>
          <a:p>
            <a:fld id="{CA427C8A-926C-4E43-99A3-90DBC2822356}" type="slidenum">
              <a:rPr lang="en-GB" smtClean="0"/>
              <a:t>9</a:t>
            </a:fld>
            <a:endParaRPr lang="en-GB"/>
          </a:p>
        </p:txBody>
      </p:sp>
    </p:spTree>
    <p:extLst>
      <p:ext uri="{BB962C8B-B14F-4D97-AF65-F5344CB8AC3E}">
        <p14:creationId xmlns:p14="http://schemas.microsoft.com/office/powerpoint/2010/main" val="26010094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Technically amber, but you may want to challenge higher ability to whose death was first – R or J (it is R, so this would </a:t>
            </a:r>
            <a:r>
              <a:rPr lang="en-GB"/>
              <a:t>be green)</a:t>
            </a:r>
            <a:endParaRPr lang="en-GB" dirty="0"/>
          </a:p>
        </p:txBody>
      </p:sp>
      <p:sp>
        <p:nvSpPr>
          <p:cNvPr id="4" name="Slide Number Placeholder 3"/>
          <p:cNvSpPr>
            <a:spLocks noGrp="1"/>
          </p:cNvSpPr>
          <p:nvPr>
            <p:ph type="sldNum" sz="quarter" idx="5"/>
          </p:nvPr>
        </p:nvSpPr>
        <p:spPr/>
        <p:txBody>
          <a:bodyPr/>
          <a:lstStyle/>
          <a:p>
            <a:fld id="{CA427C8A-926C-4E43-99A3-90DBC2822356}" type="slidenum">
              <a:rPr lang="en-GB" smtClean="0"/>
              <a:t>27</a:t>
            </a:fld>
            <a:endParaRPr lang="en-GB"/>
          </a:p>
        </p:txBody>
      </p:sp>
    </p:spTree>
    <p:extLst>
      <p:ext uri="{BB962C8B-B14F-4D97-AF65-F5344CB8AC3E}">
        <p14:creationId xmlns:p14="http://schemas.microsoft.com/office/powerpoint/2010/main" val="3713892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Should be showing red – this is act 1 scene 5</a:t>
            </a:r>
          </a:p>
        </p:txBody>
      </p:sp>
      <p:sp>
        <p:nvSpPr>
          <p:cNvPr id="4" name="Slide Number Placeholder 3"/>
          <p:cNvSpPr>
            <a:spLocks noGrp="1"/>
          </p:cNvSpPr>
          <p:nvPr>
            <p:ph type="sldNum" sz="quarter" idx="5"/>
          </p:nvPr>
        </p:nvSpPr>
        <p:spPr/>
        <p:txBody>
          <a:bodyPr/>
          <a:lstStyle/>
          <a:p>
            <a:fld id="{CA427C8A-926C-4E43-99A3-90DBC2822356}" type="slidenum">
              <a:rPr lang="en-GB" smtClean="0"/>
              <a:t>10</a:t>
            </a:fld>
            <a:endParaRPr lang="en-GB"/>
          </a:p>
        </p:txBody>
      </p:sp>
    </p:spTree>
    <p:extLst>
      <p:ext uri="{BB962C8B-B14F-4D97-AF65-F5344CB8AC3E}">
        <p14:creationId xmlns:p14="http://schemas.microsoft.com/office/powerpoint/2010/main" val="29866691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Should be showing green – this is act 1 scene 1</a:t>
            </a:r>
          </a:p>
        </p:txBody>
      </p:sp>
      <p:sp>
        <p:nvSpPr>
          <p:cNvPr id="4" name="Slide Number Placeholder 3"/>
          <p:cNvSpPr>
            <a:spLocks noGrp="1"/>
          </p:cNvSpPr>
          <p:nvPr>
            <p:ph type="sldNum" sz="quarter" idx="5"/>
          </p:nvPr>
        </p:nvSpPr>
        <p:spPr/>
        <p:txBody>
          <a:bodyPr/>
          <a:lstStyle/>
          <a:p>
            <a:fld id="{CA427C8A-926C-4E43-99A3-90DBC2822356}" type="slidenum">
              <a:rPr lang="en-GB" smtClean="0"/>
              <a:t>11</a:t>
            </a:fld>
            <a:endParaRPr lang="en-GB"/>
          </a:p>
        </p:txBody>
      </p:sp>
    </p:spTree>
    <p:extLst>
      <p:ext uri="{BB962C8B-B14F-4D97-AF65-F5344CB8AC3E}">
        <p14:creationId xmlns:p14="http://schemas.microsoft.com/office/powerpoint/2010/main" val="766141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Should be red – act 1 scene 5</a:t>
            </a:r>
          </a:p>
        </p:txBody>
      </p:sp>
      <p:sp>
        <p:nvSpPr>
          <p:cNvPr id="4" name="Slide Number Placeholder 3"/>
          <p:cNvSpPr>
            <a:spLocks noGrp="1"/>
          </p:cNvSpPr>
          <p:nvPr>
            <p:ph type="sldNum" sz="quarter" idx="5"/>
          </p:nvPr>
        </p:nvSpPr>
        <p:spPr/>
        <p:txBody>
          <a:bodyPr/>
          <a:lstStyle/>
          <a:p>
            <a:fld id="{CA427C8A-926C-4E43-99A3-90DBC2822356}" type="slidenum">
              <a:rPr lang="en-GB" smtClean="0"/>
              <a:t>12</a:t>
            </a:fld>
            <a:endParaRPr lang="en-GB"/>
          </a:p>
        </p:txBody>
      </p:sp>
    </p:spTree>
    <p:extLst>
      <p:ext uri="{BB962C8B-B14F-4D97-AF65-F5344CB8AC3E}">
        <p14:creationId xmlns:p14="http://schemas.microsoft.com/office/powerpoint/2010/main" val="15214008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Should be red – act 2 scene 3</a:t>
            </a:r>
          </a:p>
        </p:txBody>
      </p:sp>
      <p:sp>
        <p:nvSpPr>
          <p:cNvPr id="4" name="Slide Number Placeholder 3"/>
          <p:cNvSpPr>
            <a:spLocks noGrp="1"/>
          </p:cNvSpPr>
          <p:nvPr>
            <p:ph type="sldNum" sz="quarter" idx="5"/>
          </p:nvPr>
        </p:nvSpPr>
        <p:spPr/>
        <p:txBody>
          <a:bodyPr/>
          <a:lstStyle/>
          <a:p>
            <a:fld id="{CA427C8A-926C-4E43-99A3-90DBC2822356}" type="slidenum">
              <a:rPr lang="en-GB" smtClean="0"/>
              <a:t>13</a:t>
            </a:fld>
            <a:endParaRPr lang="en-GB"/>
          </a:p>
        </p:txBody>
      </p:sp>
    </p:spTree>
    <p:extLst>
      <p:ext uri="{BB962C8B-B14F-4D97-AF65-F5344CB8AC3E}">
        <p14:creationId xmlns:p14="http://schemas.microsoft.com/office/powerpoint/2010/main" val="6327004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Should be green – act 1 scene 1</a:t>
            </a:r>
          </a:p>
        </p:txBody>
      </p:sp>
      <p:sp>
        <p:nvSpPr>
          <p:cNvPr id="4" name="Slide Number Placeholder 3"/>
          <p:cNvSpPr>
            <a:spLocks noGrp="1"/>
          </p:cNvSpPr>
          <p:nvPr>
            <p:ph type="sldNum" sz="quarter" idx="5"/>
          </p:nvPr>
        </p:nvSpPr>
        <p:spPr/>
        <p:txBody>
          <a:bodyPr/>
          <a:lstStyle/>
          <a:p>
            <a:fld id="{CA427C8A-926C-4E43-99A3-90DBC2822356}" type="slidenum">
              <a:rPr lang="en-GB" smtClean="0"/>
              <a:t>14</a:t>
            </a:fld>
            <a:endParaRPr lang="en-GB"/>
          </a:p>
        </p:txBody>
      </p:sp>
    </p:spTree>
    <p:extLst>
      <p:ext uri="{BB962C8B-B14F-4D97-AF65-F5344CB8AC3E}">
        <p14:creationId xmlns:p14="http://schemas.microsoft.com/office/powerpoint/2010/main" val="3882903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Should be red – act 3 scene 1</a:t>
            </a:r>
          </a:p>
        </p:txBody>
      </p:sp>
      <p:sp>
        <p:nvSpPr>
          <p:cNvPr id="4" name="Slide Number Placeholder 3"/>
          <p:cNvSpPr>
            <a:spLocks noGrp="1"/>
          </p:cNvSpPr>
          <p:nvPr>
            <p:ph type="sldNum" sz="quarter" idx="5"/>
          </p:nvPr>
        </p:nvSpPr>
        <p:spPr/>
        <p:txBody>
          <a:bodyPr/>
          <a:lstStyle/>
          <a:p>
            <a:fld id="{CA427C8A-926C-4E43-99A3-90DBC2822356}" type="slidenum">
              <a:rPr lang="en-GB" smtClean="0"/>
              <a:t>15</a:t>
            </a:fld>
            <a:endParaRPr lang="en-GB"/>
          </a:p>
        </p:txBody>
      </p:sp>
    </p:spTree>
    <p:extLst>
      <p:ext uri="{BB962C8B-B14F-4D97-AF65-F5344CB8AC3E}">
        <p14:creationId xmlns:p14="http://schemas.microsoft.com/office/powerpoint/2010/main" val="10429723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Should be green – act 2 scene 2</a:t>
            </a:r>
          </a:p>
        </p:txBody>
      </p:sp>
      <p:sp>
        <p:nvSpPr>
          <p:cNvPr id="4" name="Slide Number Placeholder 3"/>
          <p:cNvSpPr>
            <a:spLocks noGrp="1"/>
          </p:cNvSpPr>
          <p:nvPr>
            <p:ph type="sldNum" sz="quarter" idx="5"/>
          </p:nvPr>
        </p:nvSpPr>
        <p:spPr/>
        <p:txBody>
          <a:bodyPr/>
          <a:lstStyle/>
          <a:p>
            <a:fld id="{CA427C8A-926C-4E43-99A3-90DBC2822356}" type="slidenum">
              <a:rPr lang="en-GB" smtClean="0"/>
              <a:t>16</a:t>
            </a:fld>
            <a:endParaRPr lang="en-GB"/>
          </a:p>
        </p:txBody>
      </p:sp>
    </p:spTree>
    <p:extLst>
      <p:ext uri="{BB962C8B-B14F-4D97-AF65-F5344CB8AC3E}">
        <p14:creationId xmlns:p14="http://schemas.microsoft.com/office/powerpoint/2010/main" val="34760410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8A6EB87-6B0C-4E21-9017-1DF28ED04562}" type="datetimeFigureOut">
              <a:rPr lang="en-GB" smtClean="0"/>
              <a:t>27/09/2020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B1D04D-7297-4BDF-8C18-C33C19761F3D}" type="slidenum">
              <a:rPr lang="en-GB" smtClean="0"/>
              <a:t>‹#›</a:t>
            </a:fld>
            <a:endParaRPr lang="en-GB"/>
          </a:p>
        </p:txBody>
      </p:sp>
    </p:spTree>
    <p:extLst>
      <p:ext uri="{BB962C8B-B14F-4D97-AF65-F5344CB8AC3E}">
        <p14:creationId xmlns:p14="http://schemas.microsoft.com/office/powerpoint/2010/main" val="1855713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8A6EB87-6B0C-4E21-9017-1DF28ED04562}" type="datetimeFigureOut">
              <a:rPr lang="en-GB" smtClean="0"/>
              <a:t>27/09/2020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B1D04D-7297-4BDF-8C18-C33C19761F3D}" type="slidenum">
              <a:rPr lang="en-GB" smtClean="0"/>
              <a:t>‹#›</a:t>
            </a:fld>
            <a:endParaRPr lang="en-GB"/>
          </a:p>
        </p:txBody>
      </p:sp>
    </p:spTree>
    <p:extLst>
      <p:ext uri="{BB962C8B-B14F-4D97-AF65-F5344CB8AC3E}">
        <p14:creationId xmlns:p14="http://schemas.microsoft.com/office/powerpoint/2010/main" val="3213690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8A6EB87-6B0C-4E21-9017-1DF28ED04562}" type="datetimeFigureOut">
              <a:rPr lang="en-GB" smtClean="0"/>
              <a:t>27/09/2020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B1D04D-7297-4BDF-8C18-C33C19761F3D}" type="slidenum">
              <a:rPr lang="en-GB" smtClean="0"/>
              <a:t>‹#›</a:t>
            </a:fld>
            <a:endParaRPr lang="en-GB"/>
          </a:p>
        </p:txBody>
      </p:sp>
    </p:spTree>
    <p:extLst>
      <p:ext uri="{BB962C8B-B14F-4D97-AF65-F5344CB8AC3E}">
        <p14:creationId xmlns:p14="http://schemas.microsoft.com/office/powerpoint/2010/main" val="2453775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8A6EB87-6B0C-4E21-9017-1DF28ED04562}" type="datetimeFigureOut">
              <a:rPr lang="en-GB" smtClean="0"/>
              <a:t>27/09/2020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B1D04D-7297-4BDF-8C18-C33C19761F3D}" type="slidenum">
              <a:rPr lang="en-GB" smtClean="0"/>
              <a:t>‹#›</a:t>
            </a:fld>
            <a:endParaRPr lang="en-GB"/>
          </a:p>
        </p:txBody>
      </p:sp>
    </p:spTree>
    <p:extLst>
      <p:ext uri="{BB962C8B-B14F-4D97-AF65-F5344CB8AC3E}">
        <p14:creationId xmlns:p14="http://schemas.microsoft.com/office/powerpoint/2010/main" val="1690074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8A6EB87-6B0C-4E21-9017-1DF28ED04562}" type="datetimeFigureOut">
              <a:rPr lang="en-GB" smtClean="0"/>
              <a:t>27/09/2020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B1D04D-7297-4BDF-8C18-C33C19761F3D}" type="slidenum">
              <a:rPr lang="en-GB" smtClean="0"/>
              <a:t>‹#›</a:t>
            </a:fld>
            <a:endParaRPr lang="en-GB"/>
          </a:p>
        </p:txBody>
      </p:sp>
    </p:spTree>
    <p:extLst>
      <p:ext uri="{BB962C8B-B14F-4D97-AF65-F5344CB8AC3E}">
        <p14:creationId xmlns:p14="http://schemas.microsoft.com/office/powerpoint/2010/main" val="3654086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8A6EB87-6B0C-4E21-9017-1DF28ED04562}" type="datetimeFigureOut">
              <a:rPr lang="en-GB" smtClean="0"/>
              <a:t>27/09/2020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B1D04D-7297-4BDF-8C18-C33C19761F3D}" type="slidenum">
              <a:rPr lang="en-GB" smtClean="0"/>
              <a:t>‹#›</a:t>
            </a:fld>
            <a:endParaRPr lang="en-GB"/>
          </a:p>
        </p:txBody>
      </p:sp>
    </p:spTree>
    <p:extLst>
      <p:ext uri="{BB962C8B-B14F-4D97-AF65-F5344CB8AC3E}">
        <p14:creationId xmlns:p14="http://schemas.microsoft.com/office/powerpoint/2010/main" val="1047668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8A6EB87-6B0C-4E21-9017-1DF28ED04562}" type="datetimeFigureOut">
              <a:rPr lang="en-GB" smtClean="0"/>
              <a:t>27/09/2020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4B1D04D-7297-4BDF-8C18-C33C19761F3D}" type="slidenum">
              <a:rPr lang="en-GB" smtClean="0"/>
              <a:t>‹#›</a:t>
            </a:fld>
            <a:endParaRPr lang="en-GB"/>
          </a:p>
        </p:txBody>
      </p:sp>
    </p:spTree>
    <p:extLst>
      <p:ext uri="{BB962C8B-B14F-4D97-AF65-F5344CB8AC3E}">
        <p14:creationId xmlns:p14="http://schemas.microsoft.com/office/powerpoint/2010/main" val="1062933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8A6EB87-6B0C-4E21-9017-1DF28ED04562}" type="datetimeFigureOut">
              <a:rPr lang="en-GB" smtClean="0"/>
              <a:t>27/09/2020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4B1D04D-7297-4BDF-8C18-C33C19761F3D}" type="slidenum">
              <a:rPr lang="en-GB" smtClean="0"/>
              <a:t>‹#›</a:t>
            </a:fld>
            <a:endParaRPr lang="en-GB"/>
          </a:p>
        </p:txBody>
      </p:sp>
    </p:spTree>
    <p:extLst>
      <p:ext uri="{BB962C8B-B14F-4D97-AF65-F5344CB8AC3E}">
        <p14:creationId xmlns:p14="http://schemas.microsoft.com/office/powerpoint/2010/main" val="1870559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A6EB87-6B0C-4E21-9017-1DF28ED04562}" type="datetimeFigureOut">
              <a:rPr lang="en-GB" smtClean="0"/>
              <a:t>27/09/2020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4B1D04D-7297-4BDF-8C18-C33C19761F3D}" type="slidenum">
              <a:rPr lang="en-GB" smtClean="0"/>
              <a:t>‹#›</a:t>
            </a:fld>
            <a:endParaRPr lang="en-GB"/>
          </a:p>
        </p:txBody>
      </p:sp>
    </p:spTree>
    <p:extLst>
      <p:ext uri="{BB962C8B-B14F-4D97-AF65-F5344CB8AC3E}">
        <p14:creationId xmlns:p14="http://schemas.microsoft.com/office/powerpoint/2010/main" val="280768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8A6EB87-6B0C-4E21-9017-1DF28ED04562}" type="datetimeFigureOut">
              <a:rPr lang="en-GB" smtClean="0"/>
              <a:t>27/09/2020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B1D04D-7297-4BDF-8C18-C33C19761F3D}" type="slidenum">
              <a:rPr lang="en-GB" smtClean="0"/>
              <a:t>‹#›</a:t>
            </a:fld>
            <a:endParaRPr lang="en-GB"/>
          </a:p>
        </p:txBody>
      </p:sp>
    </p:spTree>
    <p:extLst>
      <p:ext uri="{BB962C8B-B14F-4D97-AF65-F5344CB8AC3E}">
        <p14:creationId xmlns:p14="http://schemas.microsoft.com/office/powerpoint/2010/main" val="1991202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8A6EB87-6B0C-4E21-9017-1DF28ED04562}" type="datetimeFigureOut">
              <a:rPr lang="en-GB" smtClean="0"/>
              <a:t>27/09/2020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B1D04D-7297-4BDF-8C18-C33C19761F3D}" type="slidenum">
              <a:rPr lang="en-GB" smtClean="0"/>
              <a:t>‹#›</a:t>
            </a:fld>
            <a:endParaRPr lang="en-GB"/>
          </a:p>
        </p:txBody>
      </p:sp>
    </p:spTree>
    <p:extLst>
      <p:ext uri="{BB962C8B-B14F-4D97-AF65-F5344CB8AC3E}">
        <p14:creationId xmlns:p14="http://schemas.microsoft.com/office/powerpoint/2010/main" val="1090894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A6EB87-6B0C-4E21-9017-1DF28ED04562}" type="datetimeFigureOut">
              <a:rPr lang="en-GB" smtClean="0"/>
              <a:t>27/09/2020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B1D04D-7297-4BDF-8C18-C33C19761F3D}" type="slidenum">
              <a:rPr lang="en-GB" smtClean="0"/>
              <a:t>‹#›</a:t>
            </a:fld>
            <a:endParaRPr lang="en-GB"/>
          </a:p>
        </p:txBody>
      </p:sp>
    </p:spTree>
    <p:extLst>
      <p:ext uri="{BB962C8B-B14F-4D97-AF65-F5344CB8AC3E}">
        <p14:creationId xmlns:p14="http://schemas.microsoft.com/office/powerpoint/2010/main" val="26046647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e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4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18" Type="http://schemas.openxmlformats.org/officeDocument/2006/relationships/image" Target="../media/image3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17" Type="http://schemas.openxmlformats.org/officeDocument/2006/relationships/image" Target="../media/image32.png"/><Relationship Id="rId2" Type="http://schemas.openxmlformats.org/officeDocument/2006/relationships/image" Target="../media/image17.png"/><Relationship Id="rId16" Type="http://schemas.openxmlformats.org/officeDocument/2006/relationships/image" Target="../media/image31.png"/><Relationship Id="rId20"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0.png"/><Relationship Id="rId10" Type="http://schemas.openxmlformats.org/officeDocument/2006/relationships/image" Target="../media/image25.png"/><Relationship Id="rId19" Type="http://schemas.openxmlformats.org/officeDocument/2006/relationships/image" Target="../media/image34.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s://www.youtube.com/watch?v=dRrvQ1vZxcg"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40.png"/><Relationship Id="rId2" Type="http://schemas.openxmlformats.org/officeDocument/2006/relationships/customXml" Target="../ink/ink2.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5.png"/><Relationship Id="rId4" Type="http://schemas.openxmlformats.org/officeDocument/2006/relationships/image" Target="../media/image44.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6" name="Content Placeholder 5"/>
          <p:cNvGraphicFramePr>
            <a:graphicFrameLocks noGrp="1"/>
          </p:cNvGraphicFramePr>
          <p:nvPr>
            <p:ph idx="1"/>
            <p:extLst/>
          </p:nvPr>
        </p:nvGraphicFramePr>
        <p:xfrm>
          <a:off x="544284" y="47012"/>
          <a:ext cx="11103431" cy="7096411"/>
        </p:xfrm>
        <a:graphic>
          <a:graphicData uri="http://schemas.openxmlformats.org/drawingml/2006/table">
            <a:tbl>
              <a:tblPr firstRow="1" firstCol="1" bandRow="1"/>
              <a:tblGrid>
                <a:gridCol w="1371600">
                  <a:extLst>
                    <a:ext uri="{9D8B030D-6E8A-4147-A177-3AD203B41FA5}">
                      <a16:colId xmlns:a16="http://schemas.microsoft.com/office/drawing/2014/main" val="3595422404"/>
                    </a:ext>
                  </a:extLst>
                </a:gridCol>
                <a:gridCol w="444137">
                  <a:extLst>
                    <a:ext uri="{9D8B030D-6E8A-4147-A177-3AD203B41FA5}">
                      <a16:colId xmlns:a16="http://schemas.microsoft.com/office/drawing/2014/main" val="670093548"/>
                    </a:ext>
                  </a:extLst>
                </a:gridCol>
                <a:gridCol w="8629123">
                  <a:extLst>
                    <a:ext uri="{9D8B030D-6E8A-4147-A177-3AD203B41FA5}">
                      <a16:colId xmlns:a16="http://schemas.microsoft.com/office/drawing/2014/main" val="1094432278"/>
                    </a:ext>
                  </a:extLst>
                </a:gridCol>
                <a:gridCol w="658571">
                  <a:extLst>
                    <a:ext uri="{9D8B030D-6E8A-4147-A177-3AD203B41FA5}">
                      <a16:colId xmlns:a16="http://schemas.microsoft.com/office/drawing/2014/main" val="3864586413"/>
                    </a:ext>
                  </a:extLst>
                </a:gridCol>
              </a:tblGrid>
              <a:tr h="134553">
                <a:tc>
                  <a:txBody>
                    <a:bodyPr/>
                    <a:lstStyle/>
                    <a:p>
                      <a:pPr algn="l">
                        <a:lnSpc>
                          <a:spcPct val="107000"/>
                        </a:lnSpc>
                        <a:spcAft>
                          <a:spcPts val="0"/>
                        </a:spcAft>
                      </a:pPr>
                      <a:r>
                        <a:rPr lang="en-GB" sz="1200" b="1" dirty="0">
                          <a:effectLst/>
                          <a:latin typeface="Century Gothic" panose="020B0502020202020204" pitchFamily="34" charset="0"/>
                          <a:ea typeface="Calibri" panose="020F0502020204030204" pitchFamily="34" charset="0"/>
                          <a:cs typeface="Times New Roman" panose="02020603050405020304" pitchFamily="18" charset="0"/>
                        </a:rPr>
                        <a:t>Mark/ Level</a:t>
                      </a:r>
                      <a:endParaRPr lang="en-GB"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23575" marR="23575"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l">
                        <a:lnSpc>
                          <a:spcPct val="107000"/>
                        </a:lnSpc>
                        <a:spcAft>
                          <a:spcPts val="0"/>
                        </a:spcAft>
                      </a:pPr>
                      <a:r>
                        <a:rPr lang="en-GB" sz="1200" b="1" dirty="0">
                          <a:effectLst/>
                          <a:latin typeface="Century Gothic" panose="020B0502020202020204" pitchFamily="34" charset="0"/>
                          <a:ea typeface="Calibri" panose="020F0502020204030204" pitchFamily="34" charset="0"/>
                          <a:cs typeface="Times New Roman" panose="02020603050405020304" pitchFamily="18" charset="0"/>
                        </a:rPr>
                        <a:t>A0</a:t>
                      </a:r>
                      <a:endParaRPr lang="en-GB"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23575" marR="23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l">
                        <a:lnSpc>
                          <a:spcPct val="107000"/>
                        </a:lnSpc>
                        <a:spcAft>
                          <a:spcPts val="0"/>
                        </a:spcAft>
                      </a:pPr>
                      <a:r>
                        <a:rPr lang="en-GB" sz="1200" b="1" dirty="0">
                          <a:effectLst/>
                          <a:latin typeface="Century Gothic" panose="020B0502020202020204" pitchFamily="34" charset="0"/>
                          <a:ea typeface="Calibri" panose="020F0502020204030204" pitchFamily="34" charset="0"/>
                          <a:cs typeface="Times New Roman" panose="02020603050405020304" pitchFamily="18" charset="0"/>
                        </a:rPr>
                        <a:t>Typical Features </a:t>
                      </a:r>
                      <a:endParaRPr lang="en-GB"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23575" marR="23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GB" sz="1200" dirty="0">
                          <a:solidFill>
                            <a:srgbClr val="222222"/>
                          </a:solidFill>
                          <a:effectLst/>
                          <a:latin typeface="Century Gothic" panose="020B0502020202020204" pitchFamily="34" charset="0"/>
                          <a:ea typeface="Calibri" panose="020F0502020204030204" pitchFamily="34" charset="0"/>
                          <a:cs typeface="Segoe UI Symbol" panose="020B0502040204020203" pitchFamily="34" charset="0"/>
                        </a:rPr>
                        <a:t>✔</a:t>
                      </a:r>
                      <a:endParaRPr lang="en-GB"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23575" marR="23575"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20368692"/>
                  </a:ext>
                </a:extLst>
              </a:tr>
              <a:tr h="246666">
                <a:tc rowSpan="3">
                  <a:txBody>
                    <a:bodyPr/>
                    <a:lstStyle/>
                    <a:p>
                      <a:pPr algn="l">
                        <a:lnSpc>
                          <a:spcPct val="107000"/>
                        </a:lnSpc>
                        <a:spcAft>
                          <a:spcPts val="0"/>
                        </a:spcAft>
                      </a:pPr>
                      <a:r>
                        <a:rPr lang="en-GB" sz="1200" u="sng" dirty="0">
                          <a:effectLst/>
                          <a:latin typeface="Century Gothic" panose="020B0502020202020204" pitchFamily="34" charset="0"/>
                          <a:ea typeface="Calibri" panose="020F0502020204030204" pitchFamily="34" charset="0"/>
                          <a:cs typeface="Times New Roman" panose="02020603050405020304" pitchFamily="18" charset="0"/>
                        </a:rPr>
                        <a:t>Level 6</a:t>
                      </a:r>
                      <a:endParaRPr lang="en-GB" sz="1200" dirty="0">
                        <a:effectLst/>
                        <a:latin typeface="Century Gothic" panose="020B050202020202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1200" i="1" dirty="0">
                          <a:effectLst/>
                          <a:latin typeface="Century Gothic" panose="020B0502020202020204" pitchFamily="34" charset="0"/>
                          <a:ea typeface="Calibri" panose="020F0502020204030204" pitchFamily="34" charset="0"/>
                          <a:cs typeface="Times New Roman" panose="02020603050405020304" pitchFamily="18" charset="0"/>
                        </a:rPr>
                        <a:t>Convincing critical analysis and exploration </a:t>
                      </a:r>
                      <a:endParaRPr lang="en-GB" sz="1200" dirty="0">
                        <a:effectLst/>
                        <a:latin typeface="Century Gothic" panose="020B050202020202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1200" b="1" dirty="0">
                          <a:effectLst/>
                          <a:latin typeface="Century Gothic" panose="020B0502020202020204" pitchFamily="34" charset="0"/>
                          <a:ea typeface="Calibri" panose="020F0502020204030204" pitchFamily="34" charset="0"/>
                          <a:cs typeface="Times New Roman" panose="02020603050405020304" pitchFamily="18" charset="0"/>
                        </a:rPr>
                        <a:t>26 – 30 marks</a:t>
                      </a:r>
                      <a:endParaRPr lang="en-GB"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23575" marR="23575"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07000"/>
                        </a:lnSpc>
                        <a:spcAft>
                          <a:spcPts val="0"/>
                        </a:spcAft>
                      </a:pPr>
                      <a:r>
                        <a:rPr lang="en-GB" sz="1200" dirty="0">
                          <a:effectLst/>
                          <a:latin typeface="Century Gothic" panose="020B0502020202020204" pitchFamily="34" charset="0"/>
                          <a:ea typeface="Calibri" panose="020F0502020204030204" pitchFamily="34" charset="0"/>
                          <a:cs typeface="Times New Roman" panose="02020603050405020304" pitchFamily="18" charset="0"/>
                        </a:rPr>
                        <a:t>A01</a:t>
                      </a:r>
                    </a:p>
                  </a:txBody>
                  <a:tcPr marL="23575" marR="23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42900" lvl="0" indent="-342900" algn="l">
                        <a:lnSpc>
                          <a:spcPct val="107000"/>
                        </a:lnSpc>
                        <a:spcAft>
                          <a:spcPts val="0"/>
                        </a:spcAft>
                        <a:buFont typeface="Wingdings" panose="05000000000000000000" pitchFamily="2" charset="2"/>
                        <a:buChar char=""/>
                      </a:pPr>
                      <a:r>
                        <a:rPr lang="en-GB" sz="1200" dirty="0">
                          <a:effectLst/>
                          <a:latin typeface="Century Gothic" panose="020B0502020202020204" pitchFamily="34" charset="0"/>
                          <a:ea typeface="Calibri" panose="020F0502020204030204" pitchFamily="34" charset="0"/>
                          <a:cs typeface="Times New Roman" panose="02020603050405020304" pitchFamily="18" charset="0"/>
                        </a:rPr>
                        <a:t>Critical, exploratory, conceptualised response to task and whole text </a:t>
                      </a:r>
                    </a:p>
                    <a:p>
                      <a:pPr marL="342900" lvl="0" indent="-342900" algn="l">
                        <a:lnSpc>
                          <a:spcPct val="107000"/>
                        </a:lnSpc>
                        <a:spcAft>
                          <a:spcPts val="0"/>
                        </a:spcAft>
                        <a:buFont typeface="Wingdings" panose="05000000000000000000" pitchFamily="2" charset="2"/>
                        <a:buChar char=""/>
                      </a:pPr>
                      <a:r>
                        <a:rPr lang="en-GB" sz="1200" dirty="0">
                          <a:effectLst/>
                          <a:latin typeface="Century Gothic" panose="020B0502020202020204" pitchFamily="34" charset="0"/>
                          <a:ea typeface="Calibri" panose="020F0502020204030204" pitchFamily="34" charset="0"/>
                          <a:cs typeface="Times New Roman" panose="02020603050405020304" pitchFamily="18" charset="0"/>
                        </a:rPr>
                        <a:t>Judicious use of precise references to support interpretation(s)</a:t>
                      </a:r>
                    </a:p>
                  </a:txBody>
                  <a:tcPr marL="23575" marR="23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28600" algn="l">
                        <a:lnSpc>
                          <a:spcPct val="107000"/>
                        </a:lnSpc>
                        <a:spcAft>
                          <a:spcPts val="0"/>
                        </a:spcAft>
                      </a:pPr>
                      <a:r>
                        <a:rPr lang="en-GB" sz="1200" dirty="0">
                          <a:effectLst/>
                          <a:latin typeface="Century Gothic" panose="020B0502020202020204" pitchFamily="34" charset="0"/>
                          <a:ea typeface="Calibri" panose="020F0502020204030204" pitchFamily="34" charset="0"/>
                          <a:cs typeface="Times New Roman" panose="02020603050405020304" pitchFamily="18" charset="0"/>
                        </a:rPr>
                        <a:t> </a:t>
                      </a:r>
                    </a:p>
                  </a:txBody>
                  <a:tcPr marL="23575" marR="23575"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59469116"/>
                  </a:ext>
                </a:extLst>
              </a:tr>
              <a:tr h="246666">
                <a:tc vMerge="1">
                  <a:txBody>
                    <a:bodyPr/>
                    <a:lstStyle/>
                    <a:p>
                      <a:endParaRPr lang="en-GB"/>
                    </a:p>
                  </a:txBody>
                  <a:tcPr/>
                </a:tc>
                <a:tc>
                  <a:txBody>
                    <a:bodyPr/>
                    <a:lstStyle/>
                    <a:p>
                      <a:pPr algn="l">
                        <a:lnSpc>
                          <a:spcPct val="107000"/>
                        </a:lnSpc>
                        <a:spcAft>
                          <a:spcPts val="0"/>
                        </a:spcAft>
                      </a:pPr>
                      <a:r>
                        <a:rPr lang="en-GB" sz="1200" dirty="0">
                          <a:effectLst/>
                          <a:latin typeface="Century Gothic" panose="020B0502020202020204" pitchFamily="34" charset="0"/>
                          <a:ea typeface="Calibri" panose="020F0502020204030204" pitchFamily="34" charset="0"/>
                          <a:cs typeface="Times New Roman" panose="02020603050405020304" pitchFamily="18" charset="0"/>
                        </a:rPr>
                        <a:t>A02</a:t>
                      </a:r>
                    </a:p>
                  </a:txBody>
                  <a:tcPr marL="23575" marR="23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42900" lvl="0" indent="-342900" algn="l">
                        <a:lnSpc>
                          <a:spcPct val="107000"/>
                        </a:lnSpc>
                        <a:spcAft>
                          <a:spcPts val="0"/>
                        </a:spcAft>
                        <a:buFont typeface="Wingdings" panose="05000000000000000000" pitchFamily="2" charset="2"/>
                        <a:buChar char=""/>
                      </a:pPr>
                      <a:r>
                        <a:rPr lang="en-GB" sz="1200" dirty="0">
                          <a:effectLst/>
                          <a:latin typeface="Century Gothic" panose="020B0502020202020204" pitchFamily="34" charset="0"/>
                          <a:ea typeface="Calibri" panose="020F0502020204030204" pitchFamily="34" charset="0"/>
                          <a:cs typeface="Times New Roman" panose="02020603050405020304" pitchFamily="18" charset="0"/>
                        </a:rPr>
                        <a:t>Analysis of writer’s methods with subject terminology used judiciously</a:t>
                      </a:r>
                    </a:p>
                    <a:p>
                      <a:pPr marL="342900" lvl="0" indent="-342900" algn="l">
                        <a:lnSpc>
                          <a:spcPct val="107000"/>
                        </a:lnSpc>
                        <a:spcAft>
                          <a:spcPts val="0"/>
                        </a:spcAft>
                        <a:buFont typeface="Wingdings" panose="05000000000000000000" pitchFamily="2" charset="2"/>
                        <a:buChar char=""/>
                      </a:pPr>
                      <a:r>
                        <a:rPr lang="en-GB" sz="1200" dirty="0">
                          <a:effectLst/>
                          <a:latin typeface="Century Gothic" panose="020B0502020202020204" pitchFamily="34" charset="0"/>
                          <a:ea typeface="Calibri" panose="020F0502020204030204" pitchFamily="34" charset="0"/>
                          <a:cs typeface="Times New Roman" panose="02020603050405020304" pitchFamily="18" charset="0"/>
                        </a:rPr>
                        <a:t>Exploration of effects of writer’s methods to create meanings</a:t>
                      </a:r>
                    </a:p>
                  </a:txBody>
                  <a:tcPr marL="23575" marR="23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28600" algn="l">
                        <a:lnSpc>
                          <a:spcPct val="107000"/>
                        </a:lnSpc>
                        <a:spcAft>
                          <a:spcPts val="0"/>
                        </a:spcAft>
                      </a:pPr>
                      <a:r>
                        <a:rPr lang="en-GB" sz="1200" dirty="0">
                          <a:effectLst/>
                          <a:latin typeface="Century Gothic" panose="020B0502020202020204" pitchFamily="34" charset="0"/>
                          <a:ea typeface="Calibri" panose="020F0502020204030204" pitchFamily="34" charset="0"/>
                          <a:cs typeface="Times New Roman" panose="02020603050405020304" pitchFamily="18" charset="0"/>
                        </a:rPr>
                        <a:t> </a:t>
                      </a:r>
                    </a:p>
                  </a:txBody>
                  <a:tcPr marL="23575" marR="23575"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42373152"/>
                  </a:ext>
                </a:extLst>
              </a:tr>
              <a:tr h="246666">
                <a:tc vMerge="1">
                  <a:txBody>
                    <a:bodyPr/>
                    <a:lstStyle/>
                    <a:p>
                      <a:endParaRPr lang="en-GB"/>
                    </a:p>
                  </a:txBody>
                  <a:tcPr/>
                </a:tc>
                <a:tc>
                  <a:txBody>
                    <a:bodyPr/>
                    <a:lstStyle/>
                    <a:p>
                      <a:pPr algn="l">
                        <a:lnSpc>
                          <a:spcPct val="107000"/>
                        </a:lnSpc>
                        <a:spcAft>
                          <a:spcPts val="0"/>
                        </a:spcAft>
                      </a:pPr>
                      <a:r>
                        <a:rPr lang="en-GB" sz="1200" dirty="0">
                          <a:effectLst/>
                          <a:latin typeface="Century Gothic" panose="020B0502020202020204" pitchFamily="34" charset="0"/>
                          <a:ea typeface="Calibri" panose="020F0502020204030204" pitchFamily="34" charset="0"/>
                          <a:cs typeface="Times New Roman" panose="02020603050405020304" pitchFamily="18" charset="0"/>
                        </a:rPr>
                        <a:t>A03</a:t>
                      </a:r>
                    </a:p>
                  </a:txBody>
                  <a:tcPr marL="23575" marR="23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42900" lvl="0" indent="-342900" algn="l">
                        <a:lnSpc>
                          <a:spcPct val="107000"/>
                        </a:lnSpc>
                        <a:spcAft>
                          <a:spcPts val="0"/>
                        </a:spcAft>
                        <a:buFont typeface="Wingdings" panose="05000000000000000000" pitchFamily="2" charset="2"/>
                        <a:buChar char=""/>
                      </a:pPr>
                      <a:r>
                        <a:rPr lang="en-GB" sz="1200" dirty="0">
                          <a:effectLst/>
                          <a:latin typeface="Century Gothic" panose="020B0502020202020204" pitchFamily="34" charset="0"/>
                          <a:ea typeface="Calibri" panose="020F0502020204030204" pitchFamily="34" charset="0"/>
                          <a:cs typeface="Times New Roman" panose="02020603050405020304" pitchFamily="18" charset="0"/>
                        </a:rPr>
                        <a:t>Exploration of ideas/perspectives/contextual factors shown by specific, detailed links between context/text/task</a:t>
                      </a:r>
                    </a:p>
                  </a:txBody>
                  <a:tcPr marL="23575" marR="23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28600" algn="l">
                        <a:lnSpc>
                          <a:spcPct val="107000"/>
                        </a:lnSpc>
                        <a:spcAft>
                          <a:spcPts val="0"/>
                        </a:spcAft>
                      </a:pPr>
                      <a:r>
                        <a:rPr lang="en-GB" sz="1200" dirty="0">
                          <a:effectLst/>
                          <a:latin typeface="Century Gothic" panose="020B0502020202020204" pitchFamily="34" charset="0"/>
                          <a:ea typeface="Calibri" panose="020F0502020204030204" pitchFamily="34" charset="0"/>
                          <a:cs typeface="Times New Roman" panose="02020603050405020304" pitchFamily="18" charset="0"/>
                        </a:rPr>
                        <a:t> </a:t>
                      </a:r>
                    </a:p>
                  </a:txBody>
                  <a:tcPr marL="23575" marR="23575"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04401446"/>
                  </a:ext>
                </a:extLst>
              </a:tr>
              <a:tr h="246666">
                <a:tc rowSpan="3">
                  <a:txBody>
                    <a:bodyPr/>
                    <a:lstStyle/>
                    <a:p>
                      <a:pPr algn="l">
                        <a:lnSpc>
                          <a:spcPct val="107000"/>
                        </a:lnSpc>
                        <a:spcAft>
                          <a:spcPts val="0"/>
                        </a:spcAft>
                      </a:pPr>
                      <a:r>
                        <a:rPr lang="en-GB" sz="1200" u="sng" dirty="0">
                          <a:effectLst/>
                          <a:latin typeface="Century Gothic" panose="020B0502020202020204" pitchFamily="34" charset="0"/>
                          <a:ea typeface="Calibri" panose="020F0502020204030204" pitchFamily="34" charset="0"/>
                          <a:cs typeface="Times New Roman" panose="02020603050405020304" pitchFamily="18" charset="0"/>
                        </a:rPr>
                        <a:t>Level 5</a:t>
                      </a:r>
                      <a:endParaRPr lang="en-GB" sz="1200" dirty="0">
                        <a:effectLst/>
                        <a:latin typeface="Century Gothic" panose="020B050202020202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1200" i="1" dirty="0">
                          <a:effectLst/>
                          <a:latin typeface="Century Gothic" panose="020B0502020202020204" pitchFamily="34" charset="0"/>
                          <a:ea typeface="Calibri" panose="020F0502020204030204" pitchFamily="34" charset="0"/>
                          <a:cs typeface="Times New Roman" panose="02020603050405020304" pitchFamily="18" charset="0"/>
                        </a:rPr>
                        <a:t>Thoughtful, developed consideration</a:t>
                      </a:r>
                      <a:endParaRPr lang="en-GB" sz="1200" dirty="0">
                        <a:effectLst/>
                        <a:latin typeface="Century Gothic" panose="020B050202020202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1200" b="1" dirty="0">
                          <a:effectLst/>
                          <a:latin typeface="Century Gothic" panose="020B0502020202020204" pitchFamily="34" charset="0"/>
                          <a:ea typeface="Calibri" panose="020F0502020204030204" pitchFamily="34" charset="0"/>
                          <a:cs typeface="Times New Roman" panose="02020603050405020304" pitchFamily="18" charset="0"/>
                        </a:rPr>
                        <a:t>21 – 25 marks </a:t>
                      </a:r>
                      <a:endParaRPr lang="en-GB"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23575" marR="23575"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07000"/>
                        </a:lnSpc>
                        <a:spcAft>
                          <a:spcPts val="0"/>
                        </a:spcAft>
                      </a:pPr>
                      <a:r>
                        <a:rPr lang="en-GB" sz="1200" dirty="0">
                          <a:effectLst/>
                          <a:latin typeface="Century Gothic" panose="020B0502020202020204" pitchFamily="34" charset="0"/>
                          <a:ea typeface="Calibri" panose="020F0502020204030204" pitchFamily="34" charset="0"/>
                          <a:cs typeface="Times New Roman" panose="02020603050405020304" pitchFamily="18" charset="0"/>
                        </a:rPr>
                        <a:t>A01</a:t>
                      </a:r>
                    </a:p>
                  </a:txBody>
                  <a:tcPr marL="23575" marR="23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342900" lvl="0" indent="-342900" algn="l">
                        <a:lnSpc>
                          <a:spcPct val="107000"/>
                        </a:lnSpc>
                        <a:spcAft>
                          <a:spcPts val="0"/>
                        </a:spcAft>
                        <a:buFont typeface="Wingdings" panose="05000000000000000000" pitchFamily="2" charset="2"/>
                        <a:buChar char=""/>
                      </a:pPr>
                      <a:r>
                        <a:rPr lang="en-GB" sz="1200" dirty="0">
                          <a:effectLst/>
                          <a:latin typeface="Century Gothic" panose="020B0502020202020204" pitchFamily="34" charset="0"/>
                          <a:ea typeface="Calibri" panose="020F0502020204030204" pitchFamily="34" charset="0"/>
                          <a:cs typeface="Times New Roman" panose="02020603050405020304" pitchFamily="18" charset="0"/>
                        </a:rPr>
                        <a:t>Thoughtful, developed response to task and whole text</a:t>
                      </a:r>
                    </a:p>
                    <a:p>
                      <a:pPr marL="342900" lvl="0" indent="-342900" algn="l">
                        <a:lnSpc>
                          <a:spcPct val="107000"/>
                        </a:lnSpc>
                        <a:spcAft>
                          <a:spcPts val="0"/>
                        </a:spcAft>
                        <a:buFont typeface="Wingdings" panose="05000000000000000000" pitchFamily="2" charset="2"/>
                        <a:buChar char=""/>
                      </a:pPr>
                      <a:r>
                        <a:rPr lang="en-GB" sz="1200" dirty="0">
                          <a:effectLst/>
                          <a:latin typeface="Century Gothic" panose="020B0502020202020204" pitchFamily="34" charset="0"/>
                          <a:ea typeface="Calibri" panose="020F0502020204030204" pitchFamily="34" charset="0"/>
                          <a:cs typeface="Times New Roman" panose="02020603050405020304" pitchFamily="18" charset="0"/>
                        </a:rPr>
                        <a:t>Apt references integrated into interpretation(s)</a:t>
                      </a:r>
                    </a:p>
                  </a:txBody>
                  <a:tcPr marL="23575" marR="23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228600" algn="l">
                        <a:lnSpc>
                          <a:spcPct val="107000"/>
                        </a:lnSpc>
                        <a:spcAft>
                          <a:spcPts val="0"/>
                        </a:spcAft>
                      </a:pPr>
                      <a:r>
                        <a:rPr lang="en-GB" sz="1200" dirty="0">
                          <a:effectLst/>
                          <a:latin typeface="Century Gothic" panose="020B0502020202020204" pitchFamily="34" charset="0"/>
                          <a:ea typeface="Calibri" panose="020F0502020204030204" pitchFamily="34" charset="0"/>
                          <a:cs typeface="Times New Roman" panose="02020603050405020304" pitchFamily="18" charset="0"/>
                        </a:rPr>
                        <a:t> </a:t>
                      </a:r>
                    </a:p>
                  </a:txBody>
                  <a:tcPr marL="23575" marR="23575"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533269474"/>
                  </a:ext>
                </a:extLst>
              </a:tr>
              <a:tr h="308332">
                <a:tc vMerge="1">
                  <a:txBody>
                    <a:bodyPr/>
                    <a:lstStyle/>
                    <a:p>
                      <a:endParaRPr lang="en-GB"/>
                    </a:p>
                  </a:txBody>
                  <a:tcPr/>
                </a:tc>
                <a:tc>
                  <a:txBody>
                    <a:bodyPr/>
                    <a:lstStyle/>
                    <a:p>
                      <a:pPr algn="l">
                        <a:lnSpc>
                          <a:spcPct val="107000"/>
                        </a:lnSpc>
                        <a:spcAft>
                          <a:spcPts val="0"/>
                        </a:spcAft>
                      </a:pPr>
                      <a:r>
                        <a:rPr lang="en-GB" sz="1200" dirty="0">
                          <a:effectLst/>
                          <a:latin typeface="Century Gothic" panose="020B0502020202020204" pitchFamily="34" charset="0"/>
                          <a:ea typeface="Calibri" panose="020F0502020204030204" pitchFamily="34" charset="0"/>
                          <a:cs typeface="Times New Roman" panose="02020603050405020304" pitchFamily="18" charset="0"/>
                        </a:rPr>
                        <a:t>A02</a:t>
                      </a:r>
                    </a:p>
                  </a:txBody>
                  <a:tcPr marL="23575" marR="23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342900" lvl="0" indent="-342900" algn="l">
                        <a:lnSpc>
                          <a:spcPct val="107000"/>
                        </a:lnSpc>
                        <a:spcAft>
                          <a:spcPts val="0"/>
                        </a:spcAft>
                        <a:buFont typeface="Wingdings" panose="05000000000000000000" pitchFamily="2" charset="2"/>
                        <a:buChar char=""/>
                      </a:pPr>
                      <a:r>
                        <a:rPr lang="en-GB" sz="1200" dirty="0">
                          <a:effectLst/>
                          <a:latin typeface="Century Gothic" panose="020B0502020202020204" pitchFamily="34" charset="0"/>
                          <a:ea typeface="Calibri" panose="020F0502020204030204" pitchFamily="34" charset="0"/>
                          <a:cs typeface="Times New Roman" panose="02020603050405020304" pitchFamily="18" charset="0"/>
                        </a:rPr>
                        <a:t>Examination of writer’s methods with subject terminology used effectively to support consideration of methods</a:t>
                      </a:r>
                    </a:p>
                    <a:p>
                      <a:pPr marL="342900" lvl="0" indent="-342900" algn="l">
                        <a:lnSpc>
                          <a:spcPct val="107000"/>
                        </a:lnSpc>
                        <a:spcAft>
                          <a:spcPts val="0"/>
                        </a:spcAft>
                        <a:buFont typeface="Wingdings" panose="05000000000000000000" pitchFamily="2" charset="2"/>
                        <a:buChar char=""/>
                      </a:pPr>
                      <a:r>
                        <a:rPr lang="en-GB" sz="1200" dirty="0">
                          <a:effectLst/>
                          <a:latin typeface="Century Gothic" panose="020B0502020202020204" pitchFamily="34" charset="0"/>
                          <a:ea typeface="Calibri" panose="020F0502020204030204" pitchFamily="34" charset="0"/>
                          <a:cs typeface="Times New Roman" panose="02020603050405020304" pitchFamily="18" charset="0"/>
                        </a:rPr>
                        <a:t>Examination of effects of writer’s methods to create meanings</a:t>
                      </a:r>
                    </a:p>
                  </a:txBody>
                  <a:tcPr marL="23575" marR="23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228600" algn="l">
                        <a:lnSpc>
                          <a:spcPct val="107000"/>
                        </a:lnSpc>
                        <a:spcAft>
                          <a:spcPts val="0"/>
                        </a:spcAft>
                      </a:pPr>
                      <a:r>
                        <a:rPr lang="en-GB" sz="1200" dirty="0">
                          <a:effectLst/>
                          <a:latin typeface="Century Gothic" panose="020B0502020202020204" pitchFamily="34" charset="0"/>
                          <a:ea typeface="Calibri" panose="020F0502020204030204" pitchFamily="34" charset="0"/>
                          <a:cs typeface="Times New Roman" panose="02020603050405020304" pitchFamily="18" charset="0"/>
                        </a:rPr>
                        <a:t> </a:t>
                      </a:r>
                    </a:p>
                  </a:txBody>
                  <a:tcPr marL="23575" marR="23575"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257324922"/>
                  </a:ext>
                </a:extLst>
              </a:tr>
              <a:tr h="246666">
                <a:tc vMerge="1">
                  <a:txBody>
                    <a:bodyPr/>
                    <a:lstStyle/>
                    <a:p>
                      <a:endParaRPr lang="en-GB"/>
                    </a:p>
                  </a:txBody>
                  <a:tcPr/>
                </a:tc>
                <a:tc>
                  <a:txBody>
                    <a:bodyPr/>
                    <a:lstStyle/>
                    <a:p>
                      <a:pPr algn="l">
                        <a:lnSpc>
                          <a:spcPct val="107000"/>
                        </a:lnSpc>
                        <a:spcAft>
                          <a:spcPts val="0"/>
                        </a:spcAft>
                      </a:pPr>
                      <a:r>
                        <a:rPr lang="en-GB" sz="1200" dirty="0">
                          <a:effectLst/>
                          <a:latin typeface="Century Gothic" panose="020B0502020202020204" pitchFamily="34" charset="0"/>
                          <a:ea typeface="Calibri" panose="020F0502020204030204" pitchFamily="34" charset="0"/>
                          <a:cs typeface="Times New Roman" panose="02020603050405020304" pitchFamily="18" charset="0"/>
                        </a:rPr>
                        <a:t>A03</a:t>
                      </a:r>
                    </a:p>
                  </a:txBody>
                  <a:tcPr marL="23575" marR="23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342900" lvl="0" indent="-342900" algn="l">
                        <a:lnSpc>
                          <a:spcPct val="107000"/>
                        </a:lnSpc>
                        <a:spcAft>
                          <a:spcPts val="0"/>
                        </a:spcAft>
                        <a:buFont typeface="Wingdings" panose="05000000000000000000" pitchFamily="2" charset="2"/>
                        <a:buChar char=""/>
                      </a:pPr>
                      <a:r>
                        <a:rPr lang="en-GB" sz="1200" dirty="0">
                          <a:effectLst/>
                          <a:latin typeface="Century Gothic" panose="020B0502020202020204" pitchFamily="34" charset="0"/>
                          <a:ea typeface="Calibri" panose="020F0502020204030204" pitchFamily="34" charset="0"/>
                          <a:cs typeface="Times New Roman" panose="02020603050405020304" pitchFamily="18" charset="0"/>
                        </a:rPr>
                        <a:t>Thoughtful consideration of ideas/perspectives/contextual factors shown by examination of detailed links between context/text/task</a:t>
                      </a:r>
                    </a:p>
                  </a:txBody>
                  <a:tcPr marL="23575" marR="23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228600" algn="l">
                        <a:lnSpc>
                          <a:spcPct val="107000"/>
                        </a:lnSpc>
                        <a:spcAft>
                          <a:spcPts val="0"/>
                        </a:spcAft>
                      </a:pPr>
                      <a:r>
                        <a:rPr lang="en-GB" sz="1200" dirty="0">
                          <a:effectLst/>
                          <a:latin typeface="Century Gothic" panose="020B0502020202020204" pitchFamily="34" charset="0"/>
                          <a:ea typeface="Calibri" panose="020F0502020204030204" pitchFamily="34" charset="0"/>
                          <a:cs typeface="Times New Roman" panose="02020603050405020304" pitchFamily="18" charset="0"/>
                        </a:rPr>
                        <a:t> </a:t>
                      </a:r>
                    </a:p>
                  </a:txBody>
                  <a:tcPr marL="23575" marR="23575"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152740377"/>
                  </a:ext>
                </a:extLst>
              </a:tr>
              <a:tr h="246666">
                <a:tc rowSpan="3">
                  <a:txBody>
                    <a:bodyPr/>
                    <a:lstStyle/>
                    <a:p>
                      <a:pPr algn="l">
                        <a:lnSpc>
                          <a:spcPct val="107000"/>
                        </a:lnSpc>
                        <a:spcAft>
                          <a:spcPts val="0"/>
                        </a:spcAft>
                      </a:pPr>
                      <a:r>
                        <a:rPr lang="en-GB" sz="1200" u="sng" dirty="0">
                          <a:effectLst/>
                          <a:latin typeface="Century Gothic" panose="020B0502020202020204" pitchFamily="34" charset="0"/>
                          <a:ea typeface="Calibri" panose="020F0502020204030204" pitchFamily="34" charset="0"/>
                          <a:cs typeface="Times New Roman" panose="02020603050405020304" pitchFamily="18" charset="0"/>
                        </a:rPr>
                        <a:t>Level 4</a:t>
                      </a:r>
                      <a:endParaRPr lang="en-GB" sz="1200" dirty="0">
                        <a:effectLst/>
                        <a:latin typeface="Century Gothic" panose="020B050202020202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1200" i="1" dirty="0">
                          <a:effectLst/>
                          <a:latin typeface="Century Gothic" panose="020B0502020202020204" pitchFamily="34" charset="0"/>
                          <a:ea typeface="Calibri" panose="020F0502020204030204" pitchFamily="34" charset="0"/>
                          <a:cs typeface="Times New Roman" panose="02020603050405020304" pitchFamily="18" charset="0"/>
                        </a:rPr>
                        <a:t>Clear understanding</a:t>
                      </a:r>
                      <a:endParaRPr lang="en-GB" sz="1200" dirty="0">
                        <a:effectLst/>
                        <a:latin typeface="Century Gothic" panose="020B050202020202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1200" b="1" dirty="0">
                          <a:effectLst/>
                          <a:latin typeface="Century Gothic" panose="020B0502020202020204" pitchFamily="34" charset="0"/>
                          <a:ea typeface="Calibri" panose="020F0502020204030204" pitchFamily="34" charset="0"/>
                          <a:cs typeface="Times New Roman" panose="02020603050405020304" pitchFamily="18" charset="0"/>
                        </a:rPr>
                        <a:t>16 - 20 marks </a:t>
                      </a:r>
                      <a:endParaRPr lang="en-GB"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23575" marR="23575"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07000"/>
                        </a:lnSpc>
                        <a:spcAft>
                          <a:spcPts val="0"/>
                        </a:spcAft>
                      </a:pPr>
                      <a:r>
                        <a:rPr lang="en-GB" sz="1200" dirty="0">
                          <a:effectLst/>
                          <a:latin typeface="Century Gothic" panose="020B0502020202020204" pitchFamily="34" charset="0"/>
                          <a:ea typeface="Calibri" panose="020F0502020204030204" pitchFamily="34" charset="0"/>
                          <a:cs typeface="Times New Roman" panose="02020603050405020304" pitchFamily="18" charset="0"/>
                        </a:rPr>
                        <a:t>A01</a:t>
                      </a:r>
                    </a:p>
                  </a:txBody>
                  <a:tcPr marL="23575" marR="23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42900" lvl="0" indent="-342900" algn="l">
                        <a:lnSpc>
                          <a:spcPct val="107000"/>
                        </a:lnSpc>
                        <a:spcAft>
                          <a:spcPts val="0"/>
                        </a:spcAft>
                        <a:buFont typeface="Wingdings" panose="05000000000000000000" pitchFamily="2" charset="2"/>
                        <a:buChar char=""/>
                      </a:pPr>
                      <a:r>
                        <a:rPr lang="en-GB" sz="1200" dirty="0">
                          <a:effectLst/>
                          <a:latin typeface="Century Gothic" panose="020B0502020202020204" pitchFamily="34" charset="0"/>
                          <a:ea typeface="Calibri" panose="020F0502020204030204" pitchFamily="34" charset="0"/>
                          <a:cs typeface="Times New Roman" panose="02020603050405020304" pitchFamily="18" charset="0"/>
                        </a:rPr>
                        <a:t>Clear, explained response to task and whole text</a:t>
                      </a:r>
                    </a:p>
                    <a:p>
                      <a:pPr marL="342900" lvl="0" indent="-342900" algn="l">
                        <a:lnSpc>
                          <a:spcPct val="107000"/>
                        </a:lnSpc>
                        <a:spcAft>
                          <a:spcPts val="0"/>
                        </a:spcAft>
                        <a:buFont typeface="Wingdings" panose="05000000000000000000" pitchFamily="2" charset="2"/>
                        <a:buChar char=""/>
                      </a:pPr>
                      <a:r>
                        <a:rPr lang="en-GB" sz="1200" dirty="0">
                          <a:effectLst/>
                          <a:latin typeface="Century Gothic" panose="020B0502020202020204" pitchFamily="34" charset="0"/>
                          <a:ea typeface="Calibri" panose="020F0502020204030204" pitchFamily="34" charset="0"/>
                          <a:cs typeface="Times New Roman" panose="02020603050405020304" pitchFamily="18" charset="0"/>
                        </a:rPr>
                        <a:t>Effective use of references to support explanation</a:t>
                      </a:r>
                    </a:p>
                  </a:txBody>
                  <a:tcPr marL="23575" marR="23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28600" algn="l">
                        <a:lnSpc>
                          <a:spcPct val="107000"/>
                        </a:lnSpc>
                        <a:spcAft>
                          <a:spcPts val="0"/>
                        </a:spcAft>
                      </a:pPr>
                      <a:r>
                        <a:rPr lang="en-GB" sz="1200" dirty="0">
                          <a:effectLst/>
                          <a:latin typeface="Century Gothic" panose="020B0502020202020204" pitchFamily="34" charset="0"/>
                          <a:ea typeface="Calibri" panose="020F0502020204030204" pitchFamily="34" charset="0"/>
                          <a:cs typeface="Times New Roman" panose="02020603050405020304" pitchFamily="18" charset="0"/>
                        </a:rPr>
                        <a:t> </a:t>
                      </a:r>
                    </a:p>
                  </a:txBody>
                  <a:tcPr marL="23575" marR="23575"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68941279"/>
                  </a:ext>
                </a:extLst>
              </a:tr>
              <a:tr h="308332">
                <a:tc vMerge="1">
                  <a:txBody>
                    <a:bodyPr/>
                    <a:lstStyle/>
                    <a:p>
                      <a:endParaRPr lang="en-GB"/>
                    </a:p>
                  </a:txBody>
                  <a:tcPr/>
                </a:tc>
                <a:tc>
                  <a:txBody>
                    <a:bodyPr/>
                    <a:lstStyle/>
                    <a:p>
                      <a:pPr algn="l">
                        <a:lnSpc>
                          <a:spcPct val="107000"/>
                        </a:lnSpc>
                        <a:spcAft>
                          <a:spcPts val="0"/>
                        </a:spcAft>
                      </a:pPr>
                      <a:r>
                        <a:rPr lang="en-GB" sz="1200" dirty="0">
                          <a:effectLst/>
                          <a:latin typeface="Century Gothic" panose="020B0502020202020204" pitchFamily="34" charset="0"/>
                          <a:ea typeface="Calibri" panose="020F0502020204030204" pitchFamily="34" charset="0"/>
                          <a:cs typeface="Times New Roman" panose="02020603050405020304" pitchFamily="18" charset="0"/>
                        </a:rPr>
                        <a:t>A02</a:t>
                      </a:r>
                    </a:p>
                  </a:txBody>
                  <a:tcPr marL="23575" marR="23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42900" lvl="0" indent="-342900" algn="l">
                        <a:lnSpc>
                          <a:spcPct val="107000"/>
                        </a:lnSpc>
                        <a:spcAft>
                          <a:spcPts val="0"/>
                        </a:spcAft>
                        <a:buFont typeface="Wingdings" panose="05000000000000000000" pitchFamily="2" charset="2"/>
                        <a:buChar char=""/>
                      </a:pPr>
                      <a:r>
                        <a:rPr lang="en-GB" sz="1200" dirty="0">
                          <a:effectLst/>
                          <a:latin typeface="Century Gothic" panose="020B0502020202020204" pitchFamily="34" charset="0"/>
                          <a:ea typeface="Calibri" panose="020F0502020204030204" pitchFamily="34" charset="0"/>
                          <a:cs typeface="Times New Roman" panose="02020603050405020304" pitchFamily="18" charset="0"/>
                        </a:rPr>
                        <a:t>Clear explanation of writer’s methods with appropriate use of relevant subject terminology</a:t>
                      </a:r>
                    </a:p>
                    <a:p>
                      <a:pPr marL="342900" lvl="0" indent="-342900" algn="l">
                        <a:lnSpc>
                          <a:spcPct val="107000"/>
                        </a:lnSpc>
                        <a:spcAft>
                          <a:spcPts val="0"/>
                        </a:spcAft>
                        <a:buFont typeface="Wingdings" panose="05000000000000000000" pitchFamily="2" charset="2"/>
                        <a:buChar char=""/>
                      </a:pPr>
                      <a:r>
                        <a:rPr lang="en-GB" sz="1200" dirty="0">
                          <a:effectLst/>
                          <a:latin typeface="Century Gothic" panose="020B0502020202020204" pitchFamily="34" charset="0"/>
                          <a:ea typeface="Calibri" panose="020F0502020204030204" pitchFamily="34" charset="0"/>
                          <a:cs typeface="Times New Roman" panose="02020603050405020304" pitchFamily="18" charset="0"/>
                        </a:rPr>
                        <a:t>Understanding of effects of writer’s methods to create meanings</a:t>
                      </a:r>
                    </a:p>
                  </a:txBody>
                  <a:tcPr marL="23575" marR="23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28600" algn="l">
                        <a:lnSpc>
                          <a:spcPct val="107000"/>
                        </a:lnSpc>
                        <a:spcAft>
                          <a:spcPts val="0"/>
                        </a:spcAft>
                      </a:pPr>
                      <a:r>
                        <a:rPr lang="en-GB" sz="1200" dirty="0">
                          <a:effectLst/>
                          <a:latin typeface="Century Gothic" panose="020B0502020202020204" pitchFamily="34" charset="0"/>
                          <a:ea typeface="Calibri" panose="020F0502020204030204" pitchFamily="34" charset="0"/>
                          <a:cs typeface="Times New Roman" panose="02020603050405020304" pitchFamily="18" charset="0"/>
                        </a:rPr>
                        <a:t> </a:t>
                      </a:r>
                    </a:p>
                  </a:txBody>
                  <a:tcPr marL="23575" marR="23575"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97910526"/>
                  </a:ext>
                </a:extLst>
              </a:tr>
              <a:tr h="246666">
                <a:tc vMerge="1">
                  <a:txBody>
                    <a:bodyPr/>
                    <a:lstStyle/>
                    <a:p>
                      <a:endParaRPr lang="en-GB"/>
                    </a:p>
                  </a:txBody>
                  <a:tcPr/>
                </a:tc>
                <a:tc>
                  <a:txBody>
                    <a:bodyPr/>
                    <a:lstStyle/>
                    <a:p>
                      <a:pPr algn="l">
                        <a:lnSpc>
                          <a:spcPct val="107000"/>
                        </a:lnSpc>
                        <a:spcAft>
                          <a:spcPts val="0"/>
                        </a:spcAft>
                      </a:pPr>
                      <a:r>
                        <a:rPr lang="en-GB" sz="1200" dirty="0">
                          <a:effectLst/>
                          <a:latin typeface="Century Gothic" panose="020B0502020202020204" pitchFamily="34" charset="0"/>
                          <a:ea typeface="Calibri" panose="020F0502020204030204" pitchFamily="34" charset="0"/>
                          <a:cs typeface="Times New Roman" panose="02020603050405020304" pitchFamily="18" charset="0"/>
                        </a:rPr>
                        <a:t>A03</a:t>
                      </a:r>
                    </a:p>
                  </a:txBody>
                  <a:tcPr marL="23575" marR="23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42900" lvl="0" indent="-342900" algn="l">
                        <a:lnSpc>
                          <a:spcPct val="107000"/>
                        </a:lnSpc>
                        <a:spcAft>
                          <a:spcPts val="0"/>
                        </a:spcAft>
                        <a:buFont typeface="Wingdings" panose="05000000000000000000" pitchFamily="2" charset="2"/>
                        <a:buChar char=""/>
                      </a:pPr>
                      <a:r>
                        <a:rPr lang="en-GB" sz="1200" dirty="0">
                          <a:effectLst/>
                          <a:latin typeface="Century Gothic" panose="020B0502020202020204" pitchFamily="34" charset="0"/>
                          <a:ea typeface="Calibri" panose="020F0502020204030204" pitchFamily="34" charset="0"/>
                          <a:cs typeface="Times New Roman" panose="02020603050405020304" pitchFamily="18" charset="0"/>
                        </a:rPr>
                        <a:t>Clear understanding of ideas/perspectives/ contextual factors shown by specific links between context/text/task</a:t>
                      </a:r>
                    </a:p>
                  </a:txBody>
                  <a:tcPr marL="23575" marR="23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28600" algn="l">
                        <a:lnSpc>
                          <a:spcPct val="107000"/>
                        </a:lnSpc>
                        <a:spcAft>
                          <a:spcPts val="0"/>
                        </a:spcAft>
                      </a:pPr>
                      <a:r>
                        <a:rPr lang="en-GB" sz="1200" dirty="0">
                          <a:effectLst/>
                          <a:latin typeface="Century Gothic" panose="020B0502020202020204" pitchFamily="34" charset="0"/>
                          <a:ea typeface="Calibri" panose="020F0502020204030204" pitchFamily="34" charset="0"/>
                          <a:cs typeface="Times New Roman" panose="02020603050405020304" pitchFamily="18" charset="0"/>
                        </a:rPr>
                        <a:t> </a:t>
                      </a:r>
                    </a:p>
                  </a:txBody>
                  <a:tcPr marL="23575" marR="23575"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35769562"/>
                  </a:ext>
                </a:extLst>
              </a:tr>
              <a:tr h="246666">
                <a:tc rowSpan="3">
                  <a:txBody>
                    <a:bodyPr/>
                    <a:lstStyle/>
                    <a:p>
                      <a:pPr algn="l">
                        <a:lnSpc>
                          <a:spcPct val="107000"/>
                        </a:lnSpc>
                        <a:spcAft>
                          <a:spcPts val="0"/>
                        </a:spcAft>
                      </a:pPr>
                      <a:r>
                        <a:rPr lang="en-GB" sz="1200" u="sng" dirty="0">
                          <a:effectLst/>
                          <a:latin typeface="Century Gothic" panose="020B0502020202020204" pitchFamily="34" charset="0"/>
                          <a:ea typeface="Calibri" panose="020F0502020204030204" pitchFamily="34" charset="0"/>
                          <a:cs typeface="Times New Roman" panose="02020603050405020304" pitchFamily="18" charset="0"/>
                        </a:rPr>
                        <a:t>Level 3</a:t>
                      </a:r>
                      <a:endParaRPr lang="en-GB" sz="1200" dirty="0">
                        <a:effectLst/>
                        <a:latin typeface="Century Gothic" panose="020B050202020202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1200" i="1" dirty="0">
                          <a:effectLst/>
                          <a:latin typeface="Century Gothic" panose="020B0502020202020204" pitchFamily="34" charset="0"/>
                          <a:ea typeface="Calibri" panose="020F0502020204030204" pitchFamily="34" charset="0"/>
                          <a:cs typeface="Times New Roman" panose="02020603050405020304" pitchFamily="18" charset="0"/>
                        </a:rPr>
                        <a:t>Explained, structured comments</a:t>
                      </a:r>
                      <a:endParaRPr lang="en-GB" sz="1200" dirty="0">
                        <a:effectLst/>
                        <a:latin typeface="Century Gothic" panose="020B050202020202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1200" b="1" dirty="0">
                          <a:effectLst/>
                          <a:latin typeface="Century Gothic" panose="020B0502020202020204" pitchFamily="34" charset="0"/>
                          <a:ea typeface="Calibri" panose="020F0502020204030204" pitchFamily="34" charset="0"/>
                          <a:cs typeface="Times New Roman" panose="02020603050405020304" pitchFamily="18" charset="0"/>
                        </a:rPr>
                        <a:t>11 - 15 marks </a:t>
                      </a:r>
                      <a:endParaRPr lang="en-GB"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23575" marR="23575"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07000"/>
                        </a:lnSpc>
                        <a:spcAft>
                          <a:spcPts val="0"/>
                        </a:spcAft>
                      </a:pPr>
                      <a:r>
                        <a:rPr lang="en-GB" sz="1200" dirty="0">
                          <a:effectLst/>
                          <a:latin typeface="Century Gothic" panose="020B0502020202020204" pitchFamily="34" charset="0"/>
                          <a:ea typeface="Calibri" panose="020F0502020204030204" pitchFamily="34" charset="0"/>
                          <a:cs typeface="Times New Roman" panose="02020603050405020304" pitchFamily="18" charset="0"/>
                        </a:rPr>
                        <a:t>A01</a:t>
                      </a:r>
                    </a:p>
                  </a:txBody>
                  <a:tcPr marL="23575" marR="23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342900" lvl="0" indent="-342900" algn="l">
                        <a:lnSpc>
                          <a:spcPct val="107000"/>
                        </a:lnSpc>
                        <a:spcAft>
                          <a:spcPts val="0"/>
                        </a:spcAft>
                        <a:buFont typeface="Wingdings" panose="05000000000000000000" pitchFamily="2" charset="2"/>
                        <a:buChar char=""/>
                      </a:pPr>
                      <a:r>
                        <a:rPr lang="en-GB" sz="1200" dirty="0">
                          <a:effectLst/>
                          <a:latin typeface="Century Gothic" panose="020B0502020202020204" pitchFamily="34" charset="0"/>
                          <a:ea typeface="Calibri" panose="020F0502020204030204" pitchFamily="34" charset="0"/>
                          <a:cs typeface="Times New Roman" panose="02020603050405020304" pitchFamily="18" charset="0"/>
                        </a:rPr>
                        <a:t>Some explained response to task and whole text</a:t>
                      </a:r>
                    </a:p>
                    <a:p>
                      <a:pPr marL="342900" lvl="0" indent="-342900" algn="l">
                        <a:lnSpc>
                          <a:spcPct val="107000"/>
                        </a:lnSpc>
                        <a:spcAft>
                          <a:spcPts val="0"/>
                        </a:spcAft>
                        <a:buFont typeface="Wingdings" panose="05000000000000000000" pitchFamily="2" charset="2"/>
                        <a:buChar char=""/>
                      </a:pPr>
                      <a:r>
                        <a:rPr lang="en-GB" sz="1200" dirty="0">
                          <a:effectLst/>
                          <a:latin typeface="Century Gothic" panose="020B0502020202020204" pitchFamily="34" charset="0"/>
                          <a:ea typeface="Calibri" panose="020F0502020204030204" pitchFamily="34" charset="0"/>
                          <a:cs typeface="Times New Roman" panose="02020603050405020304" pitchFamily="18" charset="0"/>
                        </a:rPr>
                        <a:t>References used to support a range of relevant comments</a:t>
                      </a:r>
                    </a:p>
                  </a:txBody>
                  <a:tcPr marL="23575" marR="23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228600" algn="l">
                        <a:lnSpc>
                          <a:spcPct val="107000"/>
                        </a:lnSpc>
                        <a:spcAft>
                          <a:spcPts val="0"/>
                        </a:spcAft>
                      </a:pPr>
                      <a:r>
                        <a:rPr lang="en-GB" sz="1200" dirty="0">
                          <a:effectLst/>
                          <a:latin typeface="Century Gothic" panose="020B0502020202020204" pitchFamily="34" charset="0"/>
                          <a:ea typeface="Calibri" panose="020F0502020204030204" pitchFamily="34" charset="0"/>
                          <a:cs typeface="Times New Roman" panose="02020603050405020304" pitchFamily="18" charset="0"/>
                        </a:rPr>
                        <a:t> </a:t>
                      </a:r>
                    </a:p>
                  </a:txBody>
                  <a:tcPr marL="23575" marR="23575"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90455634"/>
                  </a:ext>
                </a:extLst>
              </a:tr>
              <a:tr h="308332">
                <a:tc vMerge="1">
                  <a:txBody>
                    <a:bodyPr/>
                    <a:lstStyle/>
                    <a:p>
                      <a:endParaRPr lang="en-GB"/>
                    </a:p>
                  </a:txBody>
                  <a:tcPr/>
                </a:tc>
                <a:tc>
                  <a:txBody>
                    <a:bodyPr/>
                    <a:lstStyle/>
                    <a:p>
                      <a:pPr algn="l">
                        <a:lnSpc>
                          <a:spcPct val="107000"/>
                        </a:lnSpc>
                        <a:spcAft>
                          <a:spcPts val="0"/>
                        </a:spcAft>
                      </a:pPr>
                      <a:r>
                        <a:rPr lang="en-GB" sz="1200" dirty="0">
                          <a:effectLst/>
                          <a:latin typeface="Century Gothic" panose="020B0502020202020204" pitchFamily="34" charset="0"/>
                          <a:ea typeface="Calibri" panose="020F0502020204030204" pitchFamily="34" charset="0"/>
                          <a:cs typeface="Times New Roman" panose="02020603050405020304" pitchFamily="18" charset="0"/>
                        </a:rPr>
                        <a:t>A02</a:t>
                      </a:r>
                    </a:p>
                  </a:txBody>
                  <a:tcPr marL="23575" marR="23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342900" lvl="0" indent="-342900" algn="l">
                        <a:lnSpc>
                          <a:spcPct val="107000"/>
                        </a:lnSpc>
                        <a:spcAft>
                          <a:spcPts val="0"/>
                        </a:spcAft>
                        <a:buFont typeface="Wingdings" panose="05000000000000000000" pitchFamily="2" charset="2"/>
                        <a:buChar char=""/>
                      </a:pPr>
                      <a:r>
                        <a:rPr lang="en-GB" sz="1200" dirty="0">
                          <a:effectLst/>
                          <a:latin typeface="Century Gothic" panose="020B0502020202020204" pitchFamily="34" charset="0"/>
                          <a:ea typeface="Calibri" panose="020F0502020204030204" pitchFamily="34" charset="0"/>
                          <a:cs typeface="Times New Roman" panose="02020603050405020304" pitchFamily="18" charset="0"/>
                        </a:rPr>
                        <a:t>Explained/relevant comments on writer’s methods with some relevant use of subject terminology</a:t>
                      </a:r>
                    </a:p>
                    <a:p>
                      <a:pPr marL="342900" lvl="0" indent="-342900" algn="l">
                        <a:lnSpc>
                          <a:spcPct val="107000"/>
                        </a:lnSpc>
                        <a:spcAft>
                          <a:spcPts val="0"/>
                        </a:spcAft>
                        <a:buFont typeface="Wingdings" panose="05000000000000000000" pitchFamily="2" charset="2"/>
                        <a:buChar char=""/>
                      </a:pPr>
                      <a:r>
                        <a:rPr lang="en-GB" sz="1200" dirty="0">
                          <a:effectLst/>
                          <a:latin typeface="Century Gothic" panose="020B0502020202020204" pitchFamily="34" charset="0"/>
                          <a:ea typeface="Calibri" panose="020F0502020204030204" pitchFamily="34" charset="0"/>
                          <a:cs typeface="Times New Roman" panose="02020603050405020304" pitchFamily="18" charset="0"/>
                        </a:rPr>
                        <a:t>Identification of effects of writer’s methods to create meanings</a:t>
                      </a:r>
                    </a:p>
                  </a:txBody>
                  <a:tcPr marL="23575" marR="23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228600" algn="l">
                        <a:lnSpc>
                          <a:spcPct val="107000"/>
                        </a:lnSpc>
                        <a:spcAft>
                          <a:spcPts val="0"/>
                        </a:spcAft>
                      </a:pPr>
                      <a:r>
                        <a:rPr lang="en-GB" sz="1200" dirty="0">
                          <a:effectLst/>
                          <a:latin typeface="Century Gothic" panose="020B0502020202020204" pitchFamily="34" charset="0"/>
                          <a:ea typeface="Calibri" panose="020F0502020204030204" pitchFamily="34" charset="0"/>
                          <a:cs typeface="Times New Roman" panose="02020603050405020304" pitchFamily="18" charset="0"/>
                        </a:rPr>
                        <a:t> </a:t>
                      </a:r>
                    </a:p>
                  </a:txBody>
                  <a:tcPr marL="23575" marR="23575"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918281530"/>
                  </a:ext>
                </a:extLst>
              </a:tr>
              <a:tr h="184999">
                <a:tc vMerge="1">
                  <a:txBody>
                    <a:bodyPr/>
                    <a:lstStyle/>
                    <a:p>
                      <a:endParaRPr lang="en-GB"/>
                    </a:p>
                  </a:txBody>
                  <a:tcPr/>
                </a:tc>
                <a:tc>
                  <a:txBody>
                    <a:bodyPr/>
                    <a:lstStyle/>
                    <a:p>
                      <a:pPr algn="l">
                        <a:lnSpc>
                          <a:spcPct val="107000"/>
                        </a:lnSpc>
                        <a:spcAft>
                          <a:spcPts val="0"/>
                        </a:spcAft>
                      </a:pPr>
                      <a:r>
                        <a:rPr lang="en-GB" sz="1200" dirty="0">
                          <a:effectLst/>
                          <a:latin typeface="Century Gothic" panose="020B0502020202020204" pitchFamily="34" charset="0"/>
                          <a:ea typeface="Calibri" panose="020F0502020204030204" pitchFamily="34" charset="0"/>
                          <a:cs typeface="Times New Roman" panose="02020603050405020304" pitchFamily="18" charset="0"/>
                        </a:rPr>
                        <a:t>A03</a:t>
                      </a:r>
                    </a:p>
                  </a:txBody>
                  <a:tcPr marL="23575" marR="23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342900" lvl="0" indent="-342900" algn="l">
                        <a:lnSpc>
                          <a:spcPct val="107000"/>
                        </a:lnSpc>
                        <a:spcAft>
                          <a:spcPts val="0"/>
                        </a:spcAft>
                        <a:buFont typeface="Wingdings" panose="05000000000000000000" pitchFamily="2" charset="2"/>
                        <a:buChar char=""/>
                      </a:pPr>
                      <a:r>
                        <a:rPr lang="en-GB" sz="1200" dirty="0">
                          <a:effectLst/>
                          <a:latin typeface="Century Gothic" panose="020B0502020202020204" pitchFamily="34" charset="0"/>
                          <a:ea typeface="Calibri" panose="020F0502020204030204" pitchFamily="34" charset="0"/>
                          <a:cs typeface="Times New Roman" panose="02020603050405020304" pitchFamily="18" charset="0"/>
                        </a:rPr>
                        <a:t>Some understanding of implicit ideas/ perspectives/contextual factors shown by links between context/text/task</a:t>
                      </a:r>
                    </a:p>
                  </a:txBody>
                  <a:tcPr marL="23575" marR="23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228600" algn="l">
                        <a:lnSpc>
                          <a:spcPct val="107000"/>
                        </a:lnSpc>
                        <a:spcAft>
                          <a:spcPts val="0"/>
                        </a:spcAft>
                      </a:pPr>
                      <a:r>
                        <a:rPr lang="en-GB" sz="1200" dirty="0">
                          <a:effectLst/>
                          <a:latin typeface="Century Gothic" panose="020B0502020202020204" pitchFamily="34" charset="0"/>
                          <a:ea typeface="Calibri" panose="020F0502020204030204" pitchFamily="34" charset="0"/>
                          <a:cs typeface="Times New Roman" panose="02020603050405020304" pitchFamily="18" charset="0"/>
                        </a:rPr>
                        <a:t> </a:t>
                      </a:r>
                    </a:p>
                  </a:txBody>
                  <a:tcPr marL="23575" marR="23575"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631602195"/>
                  </a:ext>
                </a:extLst>
              </a:tr>
              <a:tr h="123333">
                <a:tc rowSpan="3">
                  <a:txBody>
                    <a:bodyPr/>
                    <a:lstStyle/>
                    <a:p>
                      <a:pPr algn="l">
                        <a:lnSpc>
                          <a:spcPct val="107000"/>
                        </a:lnSpc>
                        <a:spcAft>
                          <a:spcPts val="0"/>
                        </a:spcAft>
                      </a:pPr>
                      <a:r>
                        <a:rPr lang="en-GB" sz="1200" u="sng" dirty="0">
                          <a:effectLst/>
                          <a:latin typeface="Century Gothic" panose="020B0502020202020204" pitchFamily="34" charset="0"/>
                          <a:ea typeface="Calibri" panose="020F0502020204030204" pitchFamily="34" charset="0"/>
                          <a:cs typeface="Times New Roman" panose="02020603050405020304" pitchFamily="18" charset="0"/>
                        </a:rPr>
                        <a:t>Level 2</a:t>
                      </a:r>
                      <a:endParaRPr lang="en-GB" sz="1200" dirty="0">
                        <a:effectLst/>
                        <a:latin typeface="Century Gothic" panose="020B050202020202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1200" i="1" dirty="0">
                          <a:effectLst/>
                          <a:latin typeface="Century Gothic" panose="020B0502020202020204" pitchFamily="34" charset="0"/>
                          <a:ea typeface="Calibri" panose="020F0502020204030204" pitchFamily="34" charset="0"/>
                          <a:cs typeface="Times New Roman" panose="02020603050405020304" pitchFamily="18" charset="0"/>
                        </a:rPr>
                        <a:t>Supported, relevant comments</a:t>
                      </a:r>
                      <a:endParaRPr lang="en-GB" sz="1200" dirty="0">
                        <a:effectLst/>
                        <a:latin typeface="Century Gothic" panose="020B050202020202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1200" b="1" dirty="0">
                          <a:effectLst/>
                          <a:latin typeface="Century Gothic" panose="020B0502020202020204" pitchFamily="34" charset="0"/>
                          <a:ea typeface="Calibri" panose="020F0502020204030204" pitchFamily="34" charset="0"/>
                          <a:cs typeface="Times New Roman" panose="02020603050405020304" pitchFamily="18" charset="0"/>
                        </a:rPr>
                        <a:t>6 – 10 marks </a:t>
                      </a:r>
                      <a:endParaRPr lang="en-GB"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23575" marR="23575"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07000"/>
                        </a:lnSpc>
                        <a:spcAft>
                          <a:spcPts val="0"/>
                        </a:spcAft>
                      </a:pPr>
                      <a:r>
                        <a:rPr lang="en-GB" sz="1200" dirty="0">
                          <a:effectLst/>
                          <a:latin typeface="Century Gothic" panose="020B0502020202020204" pitchFamily="34" charset="0"/>
                          <a:ea typeface="Calibri" panose="020F0502020204030204" pitchFamily="34" charset="0"/>
                          <a:cs typeface="Times New Roman" panose="02020603050405020304" pitchFamily="18" charset="0"/>
                        </a:rPr>
                        <a:t>A01</a:t>
                      </a:r>
                    </a:p>
                  </a:txBody>
                  <a:tcPr marL="23575" marR="23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42900" lvl="0" indent="-342900" algn="l">
                        <a:lnSpc>
                          <a:spcPct val="107000"/>
                        </a:lnSpc>
                        <a:spcAft>
                          <a:spcPts val="0"/>
                        </a:spcAft>
                        <a:buFont typeface="Wingdings" panose="05000000000000000000" pitchFamily="2" charset="2"/>
                        <a:buChar char=""/>
                      </a:pPr>
                      <a:r>
                        <a:rPr lang="en-GB" sz="1200" dirty="0">
                          <a:effectLst/>
                          <a:latin typeface="Century Gothic" panose="020B0502020202020204" pitchFamily="34" charset="0"/>
                          <a:ea typeface="Calibri" panose="020F0502020204030204" pitchFamily="34" charset="0"/>
                          <a:cs typeface="Times New Roman" panose="02020603050405020304" pitchFamily="18" charset="0"/>
                        </a:rPr>
                        <a:t>Supported response to task and text</a:t>
                      </a:r>
                    </a:p>
                    <a:p>
                      <a:pPr marL="342900" lvl="0" indent="-342900" algn="l">
                        <a:lnSpc>
                          <a:spcPct val="107000"/>
                        </a:lnSpc>
                        <a:spcAft>
                          <a:spcPts val="0"/>
                        </a:spcAft>
                        <a:buFont typeface="Wingdings" panose="05000000000000000000" pitchFamily="2" charset="2"/>
                        <a:buChar char=""/>
                      </a:pPr>
                      <a:r>
                        <a:rPr lang="en-GB" sz="1200" dirty="0">
                          <a:effectLst/>
                          <a:latin typeface="Century Gothic" panose="020B0502020202020204" pitchFamily="34" charset="0"/>
                          <a:ea typeface="Calibri" panose="020F0502020204030204" pitchFamily="34" charset="0"/>
                          <a:cs typeface="Times New Roman" panose="02020603050405020304" pitchFamily="18" charset="0"/>
                        </a:rPr>
                        <a:t>Comments on references</a:t>
                      </a:r>
                    </a:p>
                  </a:txBody>
                  <a:tcPr marL="23575" marR="23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28600" algn="l">
                        <a:lnSpc>
                          <a:spcPct val="107000"/>
                        </a:lnSpc>
                        <a:spcAft>
                          <a:spcPts val="0"/>
                        </a:spcAft>
                      </a:pPr>
                      <a:r>
                        <a:rPr lang="en-GB" sz="1200" dirty="0">
                          <a:effectLst/>
                          <a:latin typeface="Century Gothic" panose="020B0502020202020204" pitchFamily="34" charset="0"/>
                          <a:ea typeface="Calibri" panose="020F0502020204030204" pitchFamily="34" charset="0"/>
                          <a:cs typeface="Times New Roman" panose="02020603050405020304" pitchFamily="18" charset="0"/>
                        </a:rPr>
                        <a:t> </a:t>
                      </a:r>
                    </a:p>
                  </a:txBody>
                  <a:tcPr marL="23575" marR="23575"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52021380"/>
                  </a:ext>
                </a:extLst>
              </a:tr>
              <a:tr h="123333">
                <a:tc vMerge="1">
                  <a:txBody>
                    <a:bodyPr/>
                    <a:lstStyle/>
                    <a:p>
                      <a:endParaRPr lang="en-GB"/>
                    </a:p>
                  </a:txBody>
                  <a:tcPr/>
                </a:tc>
                <a:tc>
                  <a:txBody>
                    <a:bodyPr/>
                    <a:lstStyle/>
                    <a:p>
                      <a:pPr algn="l">
                        <a:lnSpc>
                          <a:spcPct val="107000"/>
                        </a:lnSpc>
                        <a:spcAft>
                          <a:spcPts val="0"/>
                        </a:spcAft>
                      </a:pPr>
                      <a:r>
                        <a:rPr lang="en-GB" sz="1200" dirty="0">
                          <a:effectLst/>
                          <a:latin typeface="Century Gothic" panose="020B0502020202020204" pitchFamily="34" charset="0"/>
                          <a:ea typeface="Calibri" panose="020F0502020204030204" pitchFamily="34" charset="0"/>
                          <a:cs typeface="Times New Roman" panose="02020603050405020304" pitchFamily="18" charset="0"/>
                        </a:rPr>
                        <a:t>A02</a:t>
                      </a:r>
                    </a:p>
                  </a:txBody>
                  <a:tcPr marL="23575" marR="23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42900" lvl="0" indent="-342900" algn="l">
                        <a:lnSpc>
                          <a:spcPct val="107000"/>
                        </a:lnSpc>
                        <a:spcAft>
                          <a:spcPts val="0"/>
                        </a:spcAft>
                        <a:buFont typeface="Wingdings" panose="05000000000000000000" pitchFamily="2" charset="2"/>
                        <a:buChar char=""/>
                      </a:pPr>
                      <a:r>
                        <a:rPr lang="en-GB" sz="1200" dirty="0">
                          <a:effectLst/>
                          <a:latin typeface="Century Gothic" panose="020B0502020202020204" pitchFamily="34" charset="0"/>
                          <a:ea typeface="Calibri" panose="020F0502020204030204" pitchFamily="34" charset="0"/>
                          <a:cs typeface="Times New Roman" panose="02020603050405020304" pitchFamily="18" charset="0"/>
                        </a:rPr>
                        <a:t>Identification of writers’ methods</a:t>
                      </a:r>
                    </a:p>
                    <a:p>
                      <a:pPr marL="342900" lvl="0" indent="-342900" algn="l">
                        <a:lnSpc>
                          <a:spcPct val="107000"/>
                        </a:lnSpc>
                        <a:spcAft>
                          <a:spcPts val="0"/>
                        </a:spcAft>
                        <a:buFont typeface="Wingdings" panose="05000000000000000000" pitchFamily="2" charset="2"/>
                        <a:buChar char=""/>
                      </a:pPr>
                      <a:r>
                        <a:rPr lang="en-GB" sz="1200" dirty="0">
                          <a:effectLst/>
                          <a:latin typeface="Century Gothic" panose="020B0502020202020204" pitchFamily="34" charset="0"/>
                          <a:ea typeface="Calibri" panose="020F0502020204030204" pitchFamily="34" charset="0"/>
                          <a:cs typeface="Times New Roman" panose="02020603050405020304" pitchFamily="18" charset="0"/>
                        </a:rPr>
                        <a:t>Some reference to subject terminology</a:t>
                      </a:r>
                    </a:p>
                  </a:txBody>
                  <a:tcPr marL="23575" marR="23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28600" algn="l">
                        <a:lnSpc>
                          <a:spcPct val="107000"/>
                        </a:lnSpc>
                        <a:spcAft>
                          <a:spcPts val="0"/>
                        </a:spcAft>
                      </a:pPr>
                      <a:r>
                        <a:rPr lang="en-GB" sz="1200" dirty="0">
                          <a:effectLst/>
                          <a:latin typeface="Century Gothic" panose="020B0502020202020204" pitchFamily="34" charset="0"/>
                          <a:ea typeface="Calibri" panose="020F0502020204030204" pitchFamily="34" charset="0"/>
                          <a:cs typeface="Times New Roman" panose="02020603050405020304" pitchFamily="18" charset="0"/>
                        </a:rPr>
                        <a:t> </a:t>
                      </a:r>
                    </a:p>
                  </a:txBody>
                  <a:tcPr marL="23575" marR="23575"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24517611"/>
                  </a:ext>
                </a:extLst>
              </a:tr>
              <a:tr h="246666">
                <a:tc vMerge="1">
                  <a:txBody>
                    <a:bodyPr/>
                    <a:lstStyle/>
                    <a:p>
                      <a:endParaRPr lang="en-GB"/>
                    </a:p>
                  </a:txBody>
                  <a:tcPr/>
                </a:tc>
                <a:tc>
                  <a:txBody>
                    <a:bodyPr/>
                    <a:lstStyle/>
                    <a:p>
                      <a:pPr algn="l">
                        <a:lnSpc>
                          <a:spcPct val="107000"/>
                        </a:lnSpc>
                        <a:spcAft>
                          <a:spcPts val="0"/>
                        </a:spcAft>
                      </a:pPr>
                      <a:r>
                        <a:rPr lang="en-GB" sz="1200" dirty="0">
                          <a:effectLst/>
                          <a:latin typeface="Century Gothic" panose="020B0502020202020204" pitchFamily="34" charset="0"/>
                          <a:ea typeface="Calibri" panose="020F0502020204030204" pitchFamily="34" charset="0"/>
                          <a:cs typeface="Times New Roman" panose="02020603050405020304" pitchFamily="18" charset="0"/>
                        </a:rPr>
                        <a:t>A03</a:t>
                      </a:r>
                    </a:p>
                  </a:txBody>
                  <a:tcPr marL="23575" marR="23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42900" lvl="0" indent="-342900" algn="l">
                        <a:lnSpc>
                          <a:spcPct val="107000"/>
                        </a:lnSpc>
                        <a:spcAft>
                          <a:spcPts val="0"/>
                        </a:spcAft>
                        <a:buFont typeface="Wingdings" panose="05000000000000000000" pitchFamily="2" charset="2"/>
                        <a:buChar char=""/>
                      </a:pPr>
                      <a:r>
                        <a:rPr lang="en-GB" sz="1200" dirty="0">
                          <a:effectLst/>
                          <a:latin typeface="Century Gothic" panose="020B0502020202020204" pitchFamily="34" charset="0"/>
                          <a:ea typeface="Calibri" panose="020F0502020204030204" pitchFamily="34" charset="0"/>
                          <a:cs typeface="Times New Roman" panose="02020603050405020304" pitchFamily="18" charset="0"/>
                        </a:rPr>
                        <a:t>Some awareness of implicit ideas/contextual factors</a:t>
                      </a:r>
                    </a:p>
                  </a:txBody>
                  <a:tcPr marL="23575" marR="23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28600" algn="l">
                        <a:lnSpc>
                          <a:spcPct val="107000"/>
                        </a:lnSpc>
                        <a:spcAft>
                          <a:spcPts val="0"/>
                        </a:spcAft>
                      </a:pPr>
                      <a:r>
                        <a:rPr lang="en-GB" sz="1200" dirty="0">
                          <a:effectLst/>
                          <a:latin typeface="Century Gothic" panose="020B0502020202020204" pitchFamily="34" charset="0"/>
                          <a:ea typeface="Calibri" panose="020F0502020204030204" pitchFamily="34" charset="0"/>
                          <a:cs typeface="Times New Roman" panose="02020603050405020304" pitchFamily="18" charset="0"/>
                        </a:rPr>
                        <a:t> </a:t>
                      </a:r>
                    </a:p>
                  </a:txBody>
                  <a:tcPr marL="23575" marR="23575"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1584588"/>
                  </a:ext>
                </a:extLst>
              </a:tr>
              <a:tr h="184999">
                <a:tc rowSpan="3">
                  <a:txBody>
                    <a:bodyPr/>
                    <a:lstStyle/>
                    <a:p>
                      <a:pPr algn="l">
                        <a:lnSpc>
                          <a:spcPct val="107000"/>
                        </a:lnSpc>
                        <a:spcAft>
                          <a:spcPts val="0"/>
                        </a:spcAft>
                      </a:pPr>
                      <a:r>
                        <a:rPr lang="en-GB" sz="1200" u="sng" dirty="0">
                          <a:effectLst/>
                          <a:latin typeface="Century Gothic" panose="020B0502020202020204" pitchFamily="34" charset="0"/>
                          <a:ea typeface="Calibri" panose="020F0502020204030204" pitchFamily="34" charset="0"/>
                          <a:cs typeface="Times New Roman" panose="02020603050405020304" pitchFamily="18" charset="0"/>
                        </a:rPr>
                        <a:t>Level 1</a:t>
                      </a:r>
                      <a:endParaRPr lang="en-GB" sz="1200" dirty="0">
                        <a:effectLst/>
                        <a:latin typeface="Century Gothic" panose="020B050202020202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1200" i="1" dirty="0">
                          <a:effectLst/>
                          <a:latin typeface="Century Gothic" panose="020B0502020202020204" pitchFamily="34" charset="0"/>
                          <a:ea typeface="Calibri" panose="020F0502020204030204" pitchFamily="34" charset="0"/>
                          <a:cs typeface="Times New Roman" panose="02020603050405020304" pitchFamily="18" charset="0"/>
                        </a:rPr>
                        <a:t>Simple, explicit comments</a:t>
                      </a:r>
                      <a:endParaRPr lang="en-GB" sz="1200" dirty="0">
                        <a:effectLst/>
                        <a:latin typeface="Century Gothic" panose="020B050202020202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1200" b="1" dirty="0">
                          <a:effectLst/>
                          <a:latin typeface="Century Gothic" panose="020B0502020202020204" pitchFamily="34" charset="0"/>
                          <a:ea typeface="Calibri" panose="020F0502020204030204" pitchFamily="34" charset="0"/>
                          <a:cs typeface="Times New Roman" panose="02020603050405020304" pitchFamily="18" charset="0"/>
                        </a:rPr>
                        <a:t>1 – 5 marks </a:t>
                      </a:r>
                      <a:endParaRPr lang="en-GB"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23575" marR="23575"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07000"/>
                        </a:lnSpc>
                        <a:spcAft>
                          <a:spcPts val="0"/>
                        </a:spcAft>
                      </a:pPr>
                      <a:r>
                        <a:rPr lang="en-GB" sz="1200" dirty="0">
                          <a:effectLst/>
                          <a:latin typeface="Century Gothic" panose="020B0502020202020204" pitchFamily="34" charset="0"/>
                          <a:ea typeface="Calibri" panose="020F0502020204030204" pitchFamily="34" charset="0"/>
                          <a:cs typeface="Times New Roman" panose="02020603050405020304" pitchFamily="18" charset="0"/>
                        </a:rPr>
                        <a:t>A01</a:t>
                      </a:r>
                    </a:p>
                  </a:txBody>
                  <a:tcPr marL="23575" marR="23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342900" lvl="0" indent="-342900" algn="l">
                        <a:lnSpc>
                          <a:spcPct val="107000"/>
                        </a:lnSpc>
                        <a:spcAft>
                          <a:spcPts val="0"/>
                        </a:spcAft>
                        <a:buFont typeface="Wingdings" panose="05000000000000000000" pitchFamily="2" charset="2"/>
                        <a:buChar char=""/>
                      </a:pPr>
                      <a:r>
                        <a:rPr lang="en-GB" sz="1200" dirty="0">
                          <a:effectLst/>
                          <a:latin typeface="Century Gothic" panose="020B0502020202020204" pitchFamily="34" charset="0"/>
                          <a:ea typeface="Calibri" panose="020F0502020204030204" pitchFamily="34" charset="0"/>
                          <a:cs typeface="Times New Roman" panose="02020603050405020304" pitchFamily="18" charset="0"/>
                        </a:rPr>
                        <a:t>Simple comments relevant to task and text</a:t>
                      </a:r>
                    </a:p>
                    <a:p>
                      <a:pPr marL="342900" lvl="0" indent="-342900" algn="l">
                        <a:lnSpc>
                          <a:spcPct val="107000"/>
                        </a:lnSpc>
                        <a:spcAft>
                          <a:spcPts val="0"/>
                        </a:spcAft>
                        <a:buFont typeface="Wingdings" panose="05000000000000000000" pitchFamily="2" charset="2"/>
                        <a:buChar char=""/>
                      </a:pPr>
                      <a:r>
                        <a:rPr lang="en-GB" sz="1200" dirty="0">
                          <a:effectLst/>
                          <a:latin typeface="Century Gothic" panose="020B0502020202020204" pitchFamily="34" charset="0"/>
                          <a:ea typeface="Calibri" panose="020F0502020204030204" pitchFamily="34" charset="0"/>
                          <a:cs typeface="Times New Roman" panose="02020603050405020304" pitchFamily="18" charset="0"/>
                        </a:rPr>
                        <a:t>Reference to relevant details</a:t>
                      </a:r>
                    </a:p>
                  </a:txBody>
                  <a:tcPr marL="23575" marR="23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228600" algn="l">
                        <a:lnSpc>
                          <a:spcPct val="107000"/>
                        </a:lnSpc>
                        <a:spcAft>
                          <a:spcPts val="0"/>
                        </a:spcAft>
                      </a:pPr>
                      <a:r>
                        <a:rPr lang="en-GB" sz="1200" dirty="0">
                          <a:effectLst/>
                          <a:latin typeface="Century Gothic" panose="020B0502020202020204" pitchFamily="34" charset="0"/>
                          <a:ea typeface="Calibri" panose="020F0502020204030204" pitchFamily="34" charset="0"/>
                          <a:cs typeface="Times New Roman" panose="02020603050405020304" pitchFamily="18" charset="0"/>
                        </a:rPr>
                        <a:t> </a:t>
                      </a:r>
                    </a:p>
                  </a:txBody>
                  <a:tcPr marL="23575" marR="23575"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295980242"/>
                  </a:ext>
                </a:extLst>
              </a:tr>
              <a:tr h="246666">
                <a:tc vMerge="1">
                  <a:txBody>
                    <a:bodyPr/>
                    <a:lstStyle/>
                    <a:p>
                      <a:endParaRPr lang="en-GB"/>
                    </a:p>
                  </a:txBody>
                  <a:tcPr/>
                </a:tc>
                <a:tc>
                  <a:txBody>
                    <a:bodyPr/>
                    <a:lstStyle/>
                    <a:p>
                      <a:pPr algn="l">
                        <a:lnSpc>
                          <a:spcPct val="107000"/>
                        </a:lnSpc>
                        <a:spcAft>
                          <a:spcPts val="0"/>
                        </a:spcAft>
                      </a:pPr>
                      <a:r>
                        <a:rPr lang="en-GB" sz="1200" dirty="0">
                          <a:effectLst/>
                          <a:latin typeface="Century Gothic" panose="020B0502020202020204" pitchFamily="34" charset="0"/>
                          <a:ea typeface="Calibri" panose="020F0502020204030204" pitchFamily="34" charset="0"/>
                          <a:cs typeface="Times New Roman" panose="02020603050405020304" pitchFamily="18" charset="0"/>
                        </a:rPr>
                        <a:t>A02</a:t>
                      </a:r>
                    </a:p>
                  </a:txBody>
                  <a:tcPr marL="23575" marR="23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342900" lvl="0" indent="-342900" algn="l">
                        <a:lnSpc>
                          <a:spcPct val="107000"/>
                        </a:lnSpc>
                        <a:spcAft>
                          <a:spcPts val="0"/>
                        </a:spcAft>
                        <a:buFont typeface="Wingdings" panose="05000000000000000000" pitchFamily="2" charset="2"/>
                        <a:buChar char=""/>
                      </a:pPr>
                      <a:r>
                        <a:rPr lang="en-GB" sz="1200" dirty="0">
                          <a:effectLst/>
                          <a:latin typeface="Century Gothic" panose="020B0502020202020204" pitchFamily="34" charset="0"/>
                          <a:ea typeface="Calibri" panose="020F0502020204030204" pitchFamily="34" charset="0"/>
                          <a:cs typeface="Times New Roman" panose="02020603050405020304" pitchFamily="18" charset="0"/>
                        </a:rPr>
                        <a:t>Awareness of writer making deliberate choices</a:t>
                      </a:r>
                    </a:p>
                    <a:p>
                      <a:pPr marL="342900" lvl="0" indent="-342900" algn="l">
                        <a:lnSpc>
                          <a:spcPct val="107000"/>
                        </a:lnSpc>
                        <a:spcAft>
                          <a:spcPts val="0"/>
                        </a:spcAft>
                        <a:buFont typeface="Wingdings" panose="05000000000000000000" pitchFamily="2" charset="2"/>
                        <a:buChar char=""/>
                      </a:pPr>
                      <a:r>
                        <a:rPr lang="en-GB" sz="1200" dirty="0">
                          <a:effectLst/>
                          <a:latin typeface="Century Gothic" panose="020B0502020202020204" pitchFamily="34" charset="0"/>
                          <a:ea typeface="Calibri" panose="020F0502020204030204" pitchFamily="34" charset="0"/>
                          <a:cs typeface="Times New Roman" panose="02020603050405020304" pitchFamily="18" charset="0"/>
                        </a:rPr>
                        <a:t>Possible reference to subject terminology</a:t>
                      </a:r>
                    </a:p>
                  </a:txBody>
                  <a:tcPr marL="23575" marR="23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228600" algn="l">
                        <a:lnSpc>
                          <a:spcPct val="107000"/>
                        </a:lnSpc>
                        <a:spcAft>
                          <a:spcPts val="0"/>
                        </a:spcAft>
                      </a:pPr>
                      <a:r>
                        <a:rPr lang="en-GB" sz="1200" dirty="0">
                          <a:effectLst/>
                          <a:latin typeface="Century Gothic" panose="020B0502020202020204" pitchFamily="34" charset="0"/>
                          <a:ea typeface="Calibri" panose="020F0502020204030204" pitchFamily="34" charset="0"/>
                          <a:cs typeface="Times New Roman" panose="02020603050405020304" pitchFamily="18" charset="0"/>
                        </a:rPr>
                        <a:t> </a:t>
                      </a:r>
                    </a:p>
                  </a:txBody>
                  <a:tcPr marL="23575" marR="23575"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887964095"/>
                  </a:ext>
                </a:extLst>
              </a:tr>
              <a:tr h="123333">
                <a:tc vMerge="1">
                  <a:txBody>
                    <a:bodyPr/>
                    <a:lstStyle/>
                    <a:p>
                      <a:endParaRPr lang="en-GB"/>
                    </a:p>
                  </a:txBody>
                  <a:tcPr/>
                </a:tc>
                <a:tc>
                  <a:txBody>
                    <a:bodyPr/>
                    <a:lstStyle/>
                    <a:p>
                      <a:pPr algn="l">
                        <a:lnSpc>
                          <a:spcPct val="107000"/>
                        </a:lnSpc>
                        <a:spcAft>
                          <a:spcPts val="0"/>
                        </a:spcAft>
                      </a:pPr>
                      <a:r>
                        <a:rPr lang="en-GB" sz="1200" dirty="0">
                          <a:effectLst/>
                          <a:latin typeface="Century Gothic" panose="020B0502020202020204" pitchFamily="34" charset="0"/>
                          <a:ea typeface="Calibri" panose="020F0502020204030204" pitchFamily="34" charset="0"/>
                          <a:cs typeface="Times New Roman" panose="02020603050405020304" pitchFamily="18" charset="0"/>
                        </a:rPr>
                        <a:t>A03</a:t>
                      </a:r>
                    </a:p>
                  </a:txBody>
                  <a:tcPr marL="23575" marR="23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342900" lvl="0" indent="-342900" algn="l">
                        <a:lnSpc>
                          <a:spcPct val="107000"/>
                        </a:lnSpc>
                        <a:spcAft>
                          <a:spcPts val="0"/>
                        </a:spcAft>
                        <a:buFont typeface="Wingdings" panose="05000000000000000000" pitchFamily="2" charset="2"/>
                        <a:buChar char=""/>
                      </a:pPr>
                      <a:r>
                        <a:rPr lang="en-GB" sz="1200" dirty="0">
                          <a:effectLst/>
                          <a:latin typeface="Century Gothic" panose="020B0502020202020204" pitchFamily="34" charset="0"/>
                          <a:ea typeface="Calibri" panose="020F0502020204030204" pitchFamily="34" charset="0"/>
                          <a:cs typeface="Times New Roman" panose="02020603050405020304" pitchFamily="18" charset="0"/>
                        </a:rPr>
                        <a:t>Simple comments on explicit ideas/ contextual factors</a:t>
                      </a:r>
                    </a:p>
                  </a:txBody>
                  <a:tcPr marL="23575" marR="23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228600" algn="l">
                        <a:lnSpc>
                          <a:spcPct val="107000"/>
                        </a:lnSpc>
                        <a:spcAft>
                          <a:spcPts val="0"/>
                        </a:spcAft>
                      </a:pPr>
                      <a:r>
                        <a:rPr lang="en-GB" sz="1200" dirty="0">
                          <a:effectLst/>
                          <a:latin typeface="Century Gothic" panose="020B0502020202020204" pitchFamily="34" charset="0"/>
                          <a:ea typeface="Calibri" panose="020F0502020204030204" pitchFamily="34" charset="0"/>
                          <a:cs typeface="Times New Roman" panose="02020603050405020304" pitchFamily="18" charset="0"/>
                        </a:rPr>
                        <a:t> </a:t>
                      </a:r>
                    </a:p>
                  </a:txBody>
                  <a:tcPr marL="23575" marR="23575"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576347522"/>
                  </a:ext>
                </a:extLst>
              </a:tr>
              <a:tr h="85132">
                <a:tc>
                  <a:txBody>
                    <a:bodyPr/>
                    <a:lstStyle/>
                    <a:p>
                      <a:pPr algn="l">
                        <a:lnSpc>
                          <a:spcPct val="107000"/>
                        </a:lnSpc>
                        <a:spcAft>
                          <a:spcPts val="0"/>
                        </a:spcAft>
                      </a:pPr>
                      <a:r>
                        <a:rPr lang="en-GB" sz="1200" b="1" dirty="0">
                          <a:effectLst/>
                          <a:latin typeface="Century Gothic" panose="020B0502020202020204" pitchFamily="34" charset="0"/>
                          <a:ea typeface="Calibri" panose="020F0502020204030204" pitchFamily="34" charset="0"/>
                          <a:cs typeface="Times New Roman" panose="02020603050405020304" pitchFamily="18" charset="0"/>
                        </a:rPr>
                        <a:t>0 marks</a:t>
                      </a:r>
                      <a:endParaRPr lang="en-GB"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23575" marR="23575"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gridSpan="2">
                  <a:txBody>
                    <a:bodyPr/>
                    <a:lstStyle/>
                    <a:p>
                      <a:pPr algn="l">
                        <a:lnSpc>
                          <a:spcPct val="107000"/>
                        </a:lnSpc>
                        <a:spcAft>
                          <a:spcPts val="0"/>
                        </a:spcAft>
                      </a:pPr>
                      <a:r>
                        <a:rPr lang="en-GB" sz="1200" dirty="0">
                          <a:effectLst/>
                          <a:latin typeface="Century Gothic" panose="020B0502020202020204" pitchFamily="34" charset="0"/>
                          <a:ea typeface="Calibri" panose="020F0502020204030204" pitchFamily="34" charset="0"/>
                          <a:cs typeface="Times New Roman" panose="02020603050405020304" pitchFamily="18" charset="0"/>
                        </a:rPr>
                        <a:t>Nothing worthy of credit/ nothing written </a:t>
                      </a:r>
                    </a:p>
                  </a:txBody>
                  <a:tcPr marL="23575" marR="23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a:txBody>
                    <a:bodyPr/>
                    <a:lstStyle/>
                    <a:p>
                      <a:pPr marL="228600" algn="l">
                        <a:lnSpc>
                          <a:spcPct val="107000"/>
                        </a:lnSpc>
                        <a:spcAft>
                          <a:spcPts val="0"/>
                        </a:spcAft>
                      </a:pPr>
                      <a:r>
                        <a:rPr lang="en-GB" sz="1200" dirty="0">
                          <a:effectLst/>
                          <a:latin typeface="Century Gothic" panose="020B0502020202020204" pitchFamily="34" charset="0"/>
                          <a:ea typeface="Calibri" panose="020F0502020204030204" pitchFamily="34" charset="0"/>
                          <a:cs typeface="Times New Roman" panose="02020603050405020304" pitchFamily="18" charset="0"/>
                        </a:rPr>
                        <a:t> </a:t>
                      </a:r>
                    </a:p>
                  </a:txBody>
                  <a:tcPr marL="23575" marR="23575"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83899533"/>
                  </a:ext>
                </a:extLst>
              </a:tr>
            </a:tbl>
          </a:graphicData>
        </a:graphic>
      </p:graphicFrame>
    </p:spTree>
    <p:extLst>
      <p:ext uri="{BB962C8B-B14F-4D97-AF65-F5344CB8AC3E}">
        <p14:creationId xmlns:p14="http://schemas.microsoft.com/office/powerpoint/2010/main" val="26077735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6479176" y="1825625"/>
            <a:ext cx="4874623" cy="4351338"/>
          </a:xfrm>
          <a:solidFill>
            <a:schemeClr val="accent5">
              <a:lumMod val="20000"/>
              <a:lumOff val="80000"/>
            </a:schemeClr>
          </a:solidFill>
        </p:spPr>
        <p:txBody>
          <a:bodyPr/>
          <a:lstStyle/>
          <a:p>
            <a:r>
              <a:rPr lang="en-GB" dirty="0"/>
              <a:t>Juliet sees Romeo and worries about the family divide</a:t>
            </a:r>
          </a:p>
          <a:p>
            <a:endParaRPr lang="en-GB" dirty="0"/>
          </a:p>
          <a:p>
            <a:pPr marL="0" indent="0">
              <a:buNone/>
            </a:pPr>
            <a:r>
              <a:rPr lang="en-US" dirty="0"/>
              <a:t>‘My only love sprung from my only hate; too early unknown and known too late.’</a:t>
            </a:r>
          </a:p>
          <a:p>
            <a:pPr marL="0" indent="0">
              <a:buNone/>
            </a:pPr>
            <a:endParaRPr lang="en-GB" dirty="0"/>
          </a:p>
        </p:txBody>
      </p:sp>
      <p:pic>
        <p:nvPicPr>
          <p:cNvPr id="5" name="Picture 4">
            <a:extLst>
              <a:ext uri="{FF2B5EF4-FFF2-40B4-BE49-F238E27FC236}">
                <a16:creationId xmlns:a16="http://schemas.microsoft.com/office/drawing/2014/main" id="{B37C0F0B-E468-44E7-AFD9-C65B736E76CA}"/>
              </a:ext>
            </a:extLst>
          </p:cNvPr>
          <p:cNvPicPr>
            <a:picLocks noChangeAspect="1"/>
          </p:cNvPicPr>
          <p:nvPr/>
        </p:nvPicPr>
        <p:blipFill>
          <a:blip r:embed="rId3"/>
          <a:stretch>
            <a:fillRect/>
          </a:stretch>
        </p:blipFill>
        <p:spPr>
          <a:xfrm rot="20930071">
            <a:off x="956029" y="838131"/>
            <a:ext cx="4262371" cy="2534383"/>
          </a:xfrm>
          <a:prstGeom prst="rect">
            <a:avLst/>
          </a:prstGeom>
        </p:spPr>
      </p:pic>
    </p:spTree>
    <p:extLst>
      <p:ext uri="{BB962C8B-B14F-4D97-AF65-F5344CB8AC3E}">
        <p14:creationId xmlns:p14="http://schemas.microsoft.com/office/powerpoint/2010/main" val="23555846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4FCD3-C4A0-470A-9323-CC04E36099AF}"/>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9712C2AB-5BCD-44AD-9BD9-0C88C2E5B75B}"/>
              </a:ext>
            </a:extLst>
          </p:cNvPr>
          <p:cNvSpPr>
            <a:spLocks noGrp="1"/>
          </p:cNvSpPr>
          <p:nvPr>
            <p:ph idx="1"/>
          </p:nvPr>
        </p:nvSpPr>
        <p:spPr>
          <a:xfrm>
            <a:off x="5786846" y="1825625"/>
            <a:ext cx="5566954" cy="4351338"/>
          </a:xfrm>
          <a:solidFill>
            <a:schemeClr val="accent5">
              <a:lumMod val="20000"/>
              <a:lumOff val="80000"/>
            </a:schemeClr>
          </a:solidFill>
        </p:spPr>
        <p:txBody>
          <a:bodyPr/>
          <a:lstStyle/>
          <a:p>
            <a:r>
              <a:rPr lang="en-GB" dirty="0"/>
              <a:t>Benvolio tells his cousin to look for love elsewhere</a:t>
            </a:r>
          </a:p>
          <a:p>
            <a:pPr marL="0" indent="0">
              <a:buNone/>
            </a:pPr>
            <a:endParaRPr lang="en-GB" dirty="0"/>
          </a:p>
          <a:p>
            <a:pPr marL="0" indent="0">
              <a:buNone/>
            </a:pPr>
            <a:r>
              <a:rPr lang="en-GB" dirty="0"/>
              <a:t> ‘Examine other beauties’</a:t>
            </a:r>
          </a:p>
        </p:txBody>
      </p:sp>
      <p:pic>
        <p:nvPicPr>
          <p:cNvPr id="6" name="Picture 5">
            <a:extLst>
              <a:ext uri="{FF2B5EF4-FFF2-40B4-BE49-F238E27FC236}">
                <a16:creationId xmlns:a16="http://schemas.microsoft.com/office/drawing/2014/main" id="{EC2AF1CC-0DF7-46B3-BBDD-B01E8DFCFA4B}"/>
              </a:ext>
            </a:extLst>
          </p:cNvPr>
          <p:cNvPicPr>
            <a:picLocks noChangeAspect="1"/>
          </p:cNvPicPr>
          <p:nvPr/>
        </p:nvPicPr>
        <p:blipFill>
          <a:blip r:embed="rId3"/>
          <a:stretch>
            <a:fillRect/>
          </a:stretch>
        </p:blipFill>
        <p:spPr>
          <a:xfrm rot="20930071">
            <a:off x="956029" y="838131"/>
            <a:ext cx="4262371" cy="2534383"/>
          </a:xfrm>
          <a:prstGeom prst="rect">
            <a:avLst/>
          </a:prstGeom>
        </p:spPr>
      </p:pic>
    </p:spTree>
    <p:extLst>
      <p:ext uri="{BB962C8B-B14F-4D97-AF65-F5344CB8AC3E}">
        <p14:creationId xmlns:p14="http://schemas.microsoft.com/office/powerpoint/2010/main" val="35424706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6113416" y="1825625"/>
            <a:ext cx="5240383" cy="4351338"/>
          </a:xfrm>
          <a:solidFill>
            <a:schemeClr val="accent5">
              <a:lumMod val="20000"/>
              <a:lumOff val="80000"/>
            </a:schemeClr>
          </a:solidFill>
        </p:spPr>
        <p:txBody>
          <a:bodyPr/>
          <a:lstStyle/>
          <a:p>
            <a:r>
              <a:rPr lang="en-GB" dirty="0"/>
              <a:t>Romeo meets Juliet at the party</a:t>
            </a:r>
          </a:p>
          <a:p>
            <a:endParaRPr lang="en-GB" dirty="0"/>
          </a:p>
          <a:p>
            <a:endParaRPr lang="en-GB" dirty="0"/>
          </a:p>
          <a:p>
            <a:r>
              <a:rPr lang="en-US" dirty="0"/>
              <a:t>‘She doth teach the torches to burn bright”</a:t>
            </a:r>
          </a:p>
        </p:txBody>
      </p:sp>
      <p:pic>
        <p:nvPicPr>
          <p:cNvPr id="5" name="Picture 4">
            <a:extLst>
              <a:ext uri="{FF2B5EF4-FFF2-40B4-BE49-F238E27FC236}">
                <a16:creationId xmlns:a16="http://schemas.microsoft.com/office/drawing/2014/main" id="{9EC52835-6A34-48A3-86CE-099A5C42490B}"/>
              </a:ext>
            </a:extLst>
          </p:cNvPr>
          <p:cNvPicPr>
            <a:picLocks noChangeAspect="1"/>
          </p:cNvPicPr>
          <p:nvPr/>
        </p:nvPicPr>
        <p:blipFill>
          <a:blip r:embed="rId3"/>
          <a:stretch>
            <a:fillRect/>
          </a:stretch>
        </p:blipFill>
        <p:spPr>
          <a:xfrm rot="20930071">
            <a:off x="956029" y="838131"/>
            <a:ext cx="4262371" cy="2534383"/>
          </a:xfrm>
          <a:prstGeom prst="rect">
            <a:avLst/>
          </a:prstGeom>
        </p:spPr>
      </p:pic>
    </p:spTree>
    <p:extLst>
      <p:ext uri="{BB962C8B-B14F-4D97-AF65-F5344CB8AC3E}">
        <p14:creationId xmlns:p14="http://schemas.microsoft.com/office/powerpoint/2010/main" val="20502522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5799908" y="1825625"/>
            <a:ext cx="5553891" cy="4351338"/>
          </a:xfrm>
          <a:solidFill>
            <a:schemeClr val="accent5">
              <a:lumMod val="20000"/>
              <a:lumOff val="80000"/>
            </a:schemeClr>
          </a:solidFill>
        </p:spPr>
        <p:txBody>
          <a:bodyPr/>
          <a:lstStyle/>
          <a:p>
            <a:r>
              <a:rPr lang="en-GB" dirty="0"/>
              <a:t>The Friar agrees to marry Romeo and Juliet</a:t>
            </a:r>
          </a:p>
          <a:p>
            <a:endParaRPr lang="en-GB" dirty="0"/>
          </a:p>
          <a:p>
            <a:pPr marL="0" indent="0">
              <a:buNone/>
            </a:pPr>
            <a:r>
              <a:rPr lang="en-US" dirty="0"/>
              <a:t>‘For this alliance may so happy prove / To turn your households’ </a:t>
            </a:r>
            <a:r>
              <a:rPr lang="en-US" dirty="0" err="1"/>
              <a:t>rancour</a:t>
            </a:r>
            <a:r>
              <a:rPr lang="en-US" dirty="0"/>
              <a:t> to pure love.’</a:t>
            </a:r>
          </a:p>
          <a:p>
            <a:endParaRPr lang="en-GB" dirty="0"/>
          </a:p>
          <a:p>
            <a:pPr marL="0" indent="0">
              <a:buNone/>
            </a:pPr>
            <a:endParaRPr lang="en-GB" dirty="0"/>
          </a:p>
        </p:txBody>
      </p:sp>
      <p:pic>
        <p:nvPicPr>
          <p:cNvPr id="5" name="Picture 4">
            <a:extLst>
              <a:ext uri="{FF2B5EF4-FFF2-40B4-BE49-F238E27FC236}">
                <a16:creationId xmlns:a16="http://schemas.microsoft.com/office/drawing/2014/main" id="{2DE25088-6772-4EC1-B4D9-141A9924C784}"/>
              </a:ext>
            </a:extLst>
          </p:cNvPr>
          <p:cNvPicPr>
            <a:picLocks noChangeAspect="1"/>
          </p:cNvPicPr>
          <p:nvPr/>
        </p:nvPicPr>
        <p:blipFill>
          <a:blip r:embed="rId3"/>
          <a:stretch>
            <a:fillRect/>
          </a:stretch>
        </p:blipFill>
        <p:spPr>
          <a:xfrm rot="20930071">
            <a:off x="956029" y="838131"/>
            <a:ext cx="4262371" cy="2534383"/>
          </a:xfrm>
          <a:prstGeom prst="rect">
            <a:avLst/>
          </a:prstGeom>
        </p:spPr>
      </p:pic>
    </p:spTree>
    <p:extLst>
      <p:ext uri="{BB962C8B-B14F-4D97-AF65-F5344CB8AC3E}">
        <p14:creationId xmlns:p14="http://schemas.microsoft.com/office/powerpoint/2010/main" val="18022664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4FCD3-C4A0-470A-9323-CC04E36099AF}"/>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9712C2AB-5BCD-44AD-9BD9-0C88C2E5B75B}"/>
              </a:ext>
            </a:extLst>
          </p:cNvPr>
          <p:cNvSpPr>
            <a:spLocks noGrp="1"/>
          </p:cNvSpPr>
          <p:nvPr>
            <p:ph idx="1"/>
          </p:nvPr>
        </p:nvSpPr>
        <p:spPr>
          <a:xfrm>
            <a:off x="5734594" y="1825625"/>
            <a:ext cx="5619206" cy="4351338"/>
          </a:xfrm>
          <a:solidFill>
            <a:schemeClr val="accent5">
              <a:lumMod val="20000"/>
              <a:lumOff val="80000"/>
            </a:schemeClr>
          </a:solidFill>
        </p:spPr>
        <p:txBody>
          <a:bodyPr/>
          <a:lstStyle/>
          <a:p>
            <a:r>
              <a:rPr lang="en-GB" dirty="0"/>
              <a:t>Romeo complains about unrequited love</a:t>
            </a:r>
          </a:p>
          <a:p>
            <a:endParaRPr lang="en-GB" dirty="0"/>
          </a:p>
          <a:p>
            <a:pPr marL="0" indent="0">
              <a:buNone/>
            </a:pPr>
            <a:r>
              <a:rPr lang="en-GB" dirty="0"/>
              <a:t>“O heavy lightness, serious vanity, misshapen chaos of well seeming forms, feather of lead, bright smoke, cold fire, sick health…”</a:t>
            </a:r>
          </a:p>
        </p:txBody>
      </p:sp>
      <p:pic>
        <p:nvPicPr>
          <p:cNvPr id="6" name="Picture 5">
            <a:extLst>
              <a:ext uri="{FF2B5EF4-FFF2-40B4-BE49-F238E27FC236}">
                <a16:creationId xmlns:a16="http://schemas.microsoft.com/office/drawing/2014/main" id="{6A00E464-391E-4D9C-9850-CAD7F566E8DB}"/>
              </a:ext>
            </a:extLst>
          </p:cNvPr>
          <p:cNvPicPr>
            <a:picLocks noChangeAspect="1"/>
          </p:cNvPicPr>
          <p:nvPr/>
        </p:nvPicPr>
        <p:blipFill>
          <a:blip r:embed="rId3"/>
          <a:stretch>
            <a:fillRect/>
          </a:stretch>
        </p:blipFill>
        <p:spPr>
          <a:xfrm rot="20930071">
            <a:off x="956029" y="838131"/>
            <a:ext cx="4262371" cy="2534383"/>
          </a:xfrm>
          <a:prstGeom prst="rect">
            <a:avLst/>
          </a:prstGeom>
        </p:spPr>
      </p:pic>
    </p:spTree>
    <p:extLst>
      <p:ext uri="{BB962C8B-B14F-4D97-AF65-F5344CB8AC3E}">
        <p14:creationId xmlns:p14="http://schemas.microsoft.com/office/powerpoint/2010/main" val="39148939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5747656" y="1825625"/>
            <a:ext cx="5606143" cy="4351338"/>
          </a:xfrm>
          <a:solidFill>
            <a:schemeClr val="accent5">
              <a:lumMod val="20000"/>
              <a:lumOff val="80000"/>
            </a:schemeClr>
          </a:solidFill>
        </p:spPr>
        <p:txBody>
          <a:bodyPr/>
          <a:lstStyle/>
          <a:p>
            <a:r>
              <a:rPr lang="en-GB" dirty="0"/>
              <a:t>Tybalt is frustrated that Romeo will not fight him</a:t>
            </a:r>
          </a:p>
          <a:p>
            <a:endParaRPr lang="en-GB" dirty="0"/>
          </a:p>
          <a:p>
            <a:pPr marL="0" indent="0">
              <a:buNone/>
            </a:pPr>
            <a:r>
              <a:rPr lang="en-GB" dirty="0"/>
              <a:t>‘thou art a villain’</a:t>
            </a:r>
          </a:p>
          <a:p>
            <a:pPr marL="0" indent="0">
              <a:buNone/>
            </a:pPr>
            <a:endParaRPr lang="en-GB" dirty="0"/>
          </a:p>
          <a:p>
            <a:endParaRPr lang="en-GB" dirty="0"/>
          </a:p>
          <a:p>
            <a:endParaRPr lang="en-GB" dirty="0"/>
          </a:p>
        </p:txBody>
      </p:sp>
      <p:pic>
        <p:nvPicPr>
          <p:cNvPr id="5" name="Picture 4">
            <a:extLst>
              <a:ext uri="{FF2B5EF4-FFF2-40B4-BE49-F238E27FC236}">
                <a16:creationId xmlns:a16="http://schemas.microsoft.com/office/drawing/2014/main" id="{FB6B0BB1-EE0F-4DBB-8FF5-A39D37A8356F}"/>
              </a:ext>
            </a:extLst>
          </p:cNvPr>
          <p:cNvPicPr>
            <a:picLocks noChangeAspect="1"/>
          </p:cNvPicPr>
          <p:nvPr/>
        </p:nvPicPr>
        <p:blipFill>
          <a:blip r:embed="rId3"/>
          <a:stretch>
            <a:fillRect/>
          </a:stretch>
        </p:blipFill>
        <p:spPr>
          <a:xfrm rot="20930071">
            <a:off x="956029" y="838131"/>
            <a:ext cx="4262371" cy="2534383"/>
          </a:xfrm>
          <a:prstGeom prst="rect">
            <a:avLst/>
          </a:prstGeom>
        </p:spPr>
      </p:pic>
    </p:spTree>
    <p:extLst>
      <p:ext uri="{BB962C8B-B14F-4D97-AF65-F5344CB8AC3E}">
        <p14:creationId xmlns:p14="http://schemas.microsoft.com/office/powerpoint/2010/main" val="13140332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6152606" y="1825625"/>
            <a:ext cx="5201194" cy="4351338"/>
          </a:xfrm>
          <a:solidFill>
            <a:schemeClr val="accent5">
              <a:lumMod val="20000"/>
              <a:lumOff val="80000"/>
            </a:schemeClr>
          </a:solidFill>
        </p:spPr>
        <p:txBody>
          <a:bodyPr/>
          <a:lstStyle/>
          <a:p>
            <a:r>
              <a:rPr lang="en-GB" dirty="0"/>
              <a:t>The balcony scene</a:t>
            </a:r>
          </a:p>
          <a:p>
            <a:endParaRPr lang="en-GB" dirty="0"/>
          </a:p>
          <a:p>
            <a:pPr marL="0" indent="0">
              <a:buNone/>
            </a:pPr>
            <a:r>
              <a:rPr lang="en-GB" dirty="0"/>
              <a:t>“It is the East and Juliet is the sun”</a:t>
            </a:r>
          </a:p>
        </p:txBody>
      </p:sp>
      <p:pic>
        <p:nvPicPr>
          <p:cNvPr id="5" name="Picture 4">
            <a:extLst>
              <a:ext uri="{FF2B5EF4-FFF2-40B4-BE49-F238E27FC236}">
                <a16:creationId xmlns:a16="http://schemas.microsoft.com/office/drawing/2014/main" id="{FB2ECD39-7960-4D44-9247-7A0511D90D8F}"/>
              </a:ext>
            </a:extLst>
          </p:cNvPr>
          <p:cNvPicPr>
            <a:picLocks noChangeAspect="1"/>
          </p:cNvPicPr>
          <p:nvPr/>
        </p:nvPicPr>
        <p:blipFill>
          <a:blip r:embed="rId3"/>
          <a:stretch>
            <a:fillRect/>
          </a:stretch>
        </p:blipFill>
        <p:spPr>
          <a:xfrm rot="20930071">
            <a:off x="956029" y="838131"/>
            <a:ext cx="4262371" cy="2534383"/>
          </a:xfrm>
          <a:prstGeom prst="rect">
            <a:avLst/>
          </a:prstGeom>
        </p:spPr>
      </p:pic>
    </p:spTree>
    <p:extLst>
      <p:ext uri="{BB962C8B-B14F-4D97-AF65-F5344CB8AC3E}">
        <p14:creationId xmlns:p14="http://schemas.microsoft.com/office/powerpoint/2010/main" val="42275988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5839096" y="1825625"/>
            <a:ext cx="5514703" cy="4351338"/>
          </a:xfrm>
          <a:solidFill>
            <a:schemeClr val="accent5">
              <a:lumMod val="20000"/>
              <a:lumOff val="80000"/>
            </a:schemeClr>
          </a:solidFill>
        </p:spPr>
        <p:txBody>
          <a:bodyPr>
            <a:normAutofit/>
          </a:bodyPr>
          <a:lstStyle/>
          <a:p>
            <a:r>
              <a:rPr lang="en-GB" dirty="0"/>
              <a:t>The wedding is held in secret</a:t>
            </a:r>
          </a:p>
          <a:p>
            <a:endParaRPr lang="en-GB" dirty="0"/>
          </a:p>
          <a:p>
            <a:pPr marL="0" indent="0">
              <a:buNone/>
            </a:pPr>
            <a:r>
              <a:rPr lang="en-US" dirty="0"/>
              <a:t>‘These violent delights have violent ends / And in their triumph die, like fire and powder / Which as they kiss consume’</a:t>
            </a:r>
          </a:p>
        </p:txBody>
      </p:sp>
      <p:pic>
        <p:nvPicPr>
          <p:cNvPr id="5" name="Picture 4">
            <a:extLst>
              <a:ext uri="{FF2B5EF4-FFF2-40B4-BE49-F238E27FC236}">
                <a16:creationId xmlns:a16="http://schemas.microsoft.com/office/drawing/2014/main" id="{FEEB6C56-19B8-4D8C-9A98-32D9BF56F044}"/>
              </a:ext>
            </a:extLst>
          </p:cNvPr>
          <p:cNvPicPr>
            <a:picLocks noChangeAspect="1"/>
          </p:cNvPicPr>
          <p:nvPr/>
        </p:nvPicPr>
        <p:blipFill>
          <a:blip r:embed="rId3"/>
          <a:stretch>
            <a:fillRect/>
          </a:stretch>
        </p:blipFill>
        <p:spPr>
          <a:xfrm rot="20930071">
            <a:off x="956029" y="838131"/>
            <a:ext cx="4262371" cy="2534383"/>
          </a:xfrm>
          <a:prstGeom prst="rect">
            <a:avLst/>
          </a:prstGeom>
        </p:spPr>
      </p:pic>
    </p:spTree>
    <p:extLst>
      <p:ext uri="{BB962C8B-B14F-4D97-AF65-F5344CB8AC3E}">
        <p14:creationId xmlns:p14="http://schemas.microsoft.com/office/powerpoint/2010/main" val="7045825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5574208" y="1825625"/>
            <a:ext cx="5779592" cy="4351338"/>
          </a:xfrm>
          <a:solidFill>
            <a:schemeClr val="accent5">
              <a:lumMod val="20000"/>
              <a:lumOff val="80000"/>
            </a:schemeClr>
          </a:solidFill>
        </p:spPr>
        <p:txBody>
          <a:bodyPr/>
          <a:lstStyle/>
          <a:p>
            <a:r>
              <a:rPr lang="en-GB" dirty="0"/>
              <a:t>The Prince reflects on the families fate</a:t>
            </a:r>
          </a:p>
          <a:p>
            <a:pPr marL="0" indent="0">
              <a:buNone/>
            </a:pPr>
            <a:endParaRPr lang="en-GB" dirty="0"/>
          </a:p>
          <a:p>
            <a:pPr marL="0" indent="0">
              <a:buNone/>
            </a:pPr>
            <a:r>
              <a:rPr lang="en-US" dirty="0"/>
              <a:t>‘All are </a:t>
            </a:r>
            <a:r>
              <a:rPr lang="en-US" dirty="0" err="1"/>
              <a:t>punish’d</a:t>
            </a:r>
            <a:r>
              <a:rPr lang="en-US" dirty="0"/>
              <a:t>!’</a:t>
            </a:r>
          </a:p>
          <a:p>
            <a:pPr marL="0" indent="0">
              <a:buNone/>
            </a:pPr>
            <a:endParaRPr lang="en-GB" dirty="0"/>
          </a:p>
        </p:txBody>
      </p:sp>
      <p:pic>
        <p:nvPicPr>
          <p:cNvPr id="5" name="Picture 4">
            <a:extLst>
              <a:ext uri="{FF2B5EF4-FFF2-40B4-BE49-F238E27FC236}">
                <a16:creationId xmlns:a16="http://schemas.microsoft.com/office/drawing/2014/main" id="{15B24DC4-646D-431F-B516-6C3F344D090B}"/>
              </a:ext>
            </a:extLst>
          </p:cNvPr>
          <p:cNvPicPr>
            <a:picLocks noChangeAspect="1"/>
          </p:cNvPicPr>
          <p:nvPr/>
        </p:nvPicPr>
        <p:blipFill>
          <a:blip r:embed="rId3"/>
          <a:stretch>
            <a:fillRect/>
          </a:stretch>
        </p:blipFill>
        <p:spPr>
          <a:xfrm rot="20930071">
            <a:off x="956029" y="838131"/>
            <a:ext cx="4262371" cy="2534383"/>
          </a:xfrm>
          <a:prstGeom prst="rect">
            <a:avLst/>
          </a:prstGeom>
        </p:spPr>
      </p:pic>
    </p:spTree>
    <p:extLst>
      <p:ext uri="{BB962C8B-B14F-4D97-AF65-F5344CB8AC3E}">
        <p14:creationId xmlns:p14="http://schemas.microsoft.com/office/powerpoint/2010/main" val="31571625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6165668" y="1825625"/>
            <a:ext cx="5188131" cy="4351338"/>
          </a:xfrm>
          <a:solidFill>
            <a:schemeClr val="accent5">
              <a:lumMod val="20000"/>
              <a:lumOff val="80000"/>
            </a:schemeClr>
          </a:solidFill>
        </p:spPr>
        <p:txBody>
          <a:bodyPr/>
          <a:lstStyle/>
          <a:p>
            <a:r>
              <a:rPr lang="en-GB" dirty="0"/>
              <a:t>The build up to Mercutio and Tybalt’s duel</a:t>
            </a:r>
          </a:p>
          <a:p>
            <a:endParaRPr lang="en-GB" dirty="0"/>
          </a:p>
          <a:p>
            <a:pPr marL="0" indent="0">
              <a:buNone/>
            </a:pPr>
            <a:r>
              <a:rPr lang="en-US" dirty="0"/>
              <a:t>“For now, these hot days, is the mad blood stirring.”</a:t>
            </a:r>
          </a:p>
          <a:p>
            <a:pPr marL="0" indent="0">
              <a:buNone/>
            </a:pPr>
            <a:endParaRPr lang="en-GB" dirty="0"/>
          </a:p>
        </p:txBody>
      </p:sp>
      <p:pic>
        <p:nvPicPr>
          <p:cNvPr id="5" name="Picture 4">
            <a:extLst>
              <a:ext uri="{FF2B5EF4-FFF2-40B4-BE49-F238E27FC236}">
                <a16:creationId xmlns:a16="http://schemas.microsoft.com/office/drawing/2014/main" id="{0D6F7AE9-6D8A-463E-A37A-87C7320D21AE}"/>
              </a:ext>
            </a:extLst>
          </p:cNvPr>
          <p:cNvPicPr>
            <a:picLocks noChangeAspect="1"/>
          </p:cNvPicPr>
          <p:nvPr/>
        </p:nvPicPr>
        <p:blipFill>
          <a:blip r:embed="rId3"/>
          <a:stretch>
            <a:fillRect/>
          </a:stretch>
        </p:blipFill>
        <p:spPr>
          <a:xfrm rot="20930071">
            <a:off x="956029" y="838131"/>
            <a:ext cx="4262371" cy="2534383"/>
          </a:xfrm>
          <a:prstGeom prst="rect">
            <a:avLst/>
          </a:prstGeom>
        </p:spPr>
      </p:pic>
    </p:spTree>
    <p:extLst>
      <p:ext uri="{BB962C8B-B14F-4D97-AF65-F5344CB8AC3E}">
        <p14:creationId xmlns:p14="http://schemas.microsoft.com/office/powerpoint/2010/main" val="33957314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22487462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6309360" y="1825625"/>
            <a:ext cx="5044440" cy="4351338"/>
          </a:xfrm>
          <a:solidFill>
            <a:schemeClr val="accent5">
              <a:lumMod val="20000"/>
              <a:lumOff val="80000"/>
            </a:schemeClr>
          </a:solidFill>
        </p:spPr>
        <p:txBody>
          <a:bodyPr/>
          <a:lstStyle/>
          <a:p>
            <a:r>
              <a:rPr lang="en-GB" dirty="0"/>
              <a:t>Mercutio is killed</a:t>
            </a:r>
          </a:p>
          <a:p>
            <a:endParaRPr lang="en-GB" dirty="0"/>
          </a:p>
          <a:p>
            <a:pPr marL="0" indent="0">
              <a:buNone/>
            </a:pPr>
            <a:r>
              <a:rPr lang="en-GB" dirty="0"/>
              <a:t>“A plague o’er both your houses!” </a:t>
            </a:r>
          </a:p>
        </p:txBody>
      </p:sp>
      <p:pic>
        <p:nvPicPr>
          <p:cNvPr id="5" name="Picture 4">
            <a:extLst>
              <a:ext uri="{FF2B5EF4-FFF2-40B4-BE49-F238E27FC236}">
                <a16:creationId xmlns:a16="http://schemas.microsoft.com/office/drawing/2014/main" id="{3C4E3F3D-1404-429B-9D1B-B9AECCDD3C73}"/>
              </a:ext>
            </a:extLst>
          </p:cNvPr>
          <p:cNvPicPr>
            <a:picLocks noChangeAspect="1"/>
          </p:cNvPicPr>
          <p:nvPr/>
        </p:nvPicPr>
        <p:blipFill>
          <a:blip r:embed="rId3"/>
          <a:stretch>
            <a:fillRect/>
          </a:stretch>
        </p:blipFill>
        <p:spPr>
          <a:xfrm rot="20930071">
            <a:off x="956029" y="838131"/>
            <a:ext cx="4262371" cy="2534383"/>
          </a:xfrm>
          <a:prstGeom prst="rect">
            <a:avLst/>
          </a:prstGeom>
        </p:spPr>
      </p:pic>
    </p:spTree>
    <p:extLst>
      <p:ext uri="{BB962C8B-B14F-4D97-AF65-F5344CB8AC3E}">
        <p14:creationId xmlns:p14="http://schemas.microsoft.com/office/powerpoint/2010/main" val="6478619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5839098" y="1825625"/>
            <a:ext cx="5514702" cy="4351338"/>
          </a:xfrm>
          <a:solidFill>
            <a:schemeClr val="accent5">
              <a:lumMod val="20000"/>
              <a:lumOff val="80000"/>
            </a:schemeClr>
          </a:solidFill>
        </p:spPr>
        <p:txBody>
          <a:bodyPr/>
          <a:lstStyle/>
          <a:p>
            <a:r>
              <a:rPr lang="en-GB" dirty="0"/>
              <a:t>Juliet is found ‘dead’ by the Nurse</a:t>
            </a:r>
          </a:p>
          <a:p>
            <a:endParaRPr lang="en-GB" dirty="0"/>
          </a:p>
          <a:p>
            <a:r>
              <a:rPr lang="en-US" dirty="0"/>
              <a:t>‘She's dead, deceased, she's dead; alack the day!’ </a:t>
            </a:r>
          </a:p>
        </p:txBody>
      </p:sp>
      <p:pic>
        <p:nvPicPr>
          <p:cNvPr id="5" name="Picture 4">
            <a:extLst>
              <a:ext uri="{FF2B5EF4-FFF2-40B4-BE49-F238E27FC236}">
                <a16:creationId xmlns:a16="http://schemas.microsoft.com/office/drawing/2014/main" id="{73720C09-E367-47F5-8888-1125E7403BCB}"/>
              </a:ext>
            </a:extLst>
          </p:cNvPr>
          <p:cNvPicPr>
            <a:picLocks noChangeAspect="1"/>
          </p:cNvPicPr>
          <p:nvPr/>
        </p:nvPicPr>
        <p:blipFill>
          <a:blip r:embed="rId3"/>
          <a:stretch>
            <a:fillRect/>
          </a:stretch>
        </p:blipFill>
        <p:spPr>
          <a:xfrm rot="20930071">
            <a:off x="956029" y="838131"/>
            <a:ext cx="4262371" cy="2534383"/>
          </a:xfrm>
          <a:prstGeom prst="rect">
            <a:avLst/>
          </a:prstGeom>
        </p:spPr>
      </p:pic>
    </p:spTree>
    <p:extLst>
      <p:ext uri="{BB962C8B-B14F-4D97-AF65-F5344CB8AC3E}">
        <p14:creationId xmlns:p14="http://schemas.microsoft.com/office/powerpoint/2010/main" val="21072276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6479176" y="1825625"/>
            <a:ext cx="4874623" cy="4351338"/>
          </a:xfrm>
          <a:solidFill>
            <a:schemeClr val="accent5">
              <a:lumMod val="20000"/>
              <a:lumOff val="80000"/>
            </a:schemeClr>
          </a:solidFill>
        </p:spPr>
        <p:txBody>
          <a:bodyPr/>
          <a:lstStyle/>
          <a:p>
            <a:r>
              <a:rPr lang="en-GB" dirty="0"/>
              <a:t>Tybalt is killed by Romeo</a:t>
            </a:r>
          </a:p>
          <a:p>
            <a:endParaRPr lang="en-GB" dirty="0"/>
          </a:p>
          <a:p>
            <a:pPr marL="0" indent="0">
              <a:buNone/>
            </a:pPr>
            <a:r>
              <a:rPr lang="en-US" dirty="0"/>
              <a:t>‘O, I am fortune's fool!’</a:t>
            </a:r>
          </a:p>
          <a:p>
            <a:endParaRPr lang="en-GB" dirty="0"/>
          </a:p>
        </p:txBody>
      </p:sp>
      <p:pic>
        <p:nvPicPr>
          <p:cNvPr id="5" name="Picture 4">
            <a:extLst>
              <a:ext uri="{FF2B5EF4-FFF2-40B4-BE49-F238E27FC236}">
                <a16:creationId xmlns:a16="http://schemas.microsoft.com/office/drawing/2014/main" id="{EECC44DA-D7A5-4AE8-A21E-4630CF1A5632}"/>
              </a:ext>
            </a:extLst>
          </p:cNvPr>
          <p:cNvPicPr>
            <a:picLocks noChangeAspect="1"/>
          </p:cNvPicPr>
          <p:nvPr/>
        </p:nvPicPr>
        <p:blipFill>
          <a:blip r:embed="rId3"/>
          <a:stretch>
            <a:fillRect/>
          </a:stretch>
        </p:blipFill>
        <p:spPr>
          <a:xfrm rot="20930071">
            <a:off x="956029" y="838131"/>
            <a:ext cx="4262371" cy="2534383"/>
          </a:xfrm>
          <a:prstGeom prst="rect">
            <a:avLst/>
          </a:prstGeom>
        </p:spPr>
      </p:pic>
    </p:spTree>
    <p:extLst>
      <p:ext uri="{BB962C8B-B14F-4D97-AF65-F5344CB8AC3E}">
        <p14:creationId xmlns:p14="http://schemas.microsoft.com/office/powerpoint/2010/main" val="32723506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5708468" y="1825625"/>
            <a:ext cx="5645331" cy="4351338"/>
          </a:xfrm>
          <a:solidFill>
            <a:schemeClr val="accent5">
              <a:lumMod val="20000"/>
              <a:lumOff val="80000"/>
            </a:schemeClr>
          </a:solidFill>
        </p:spPr>
        <p:txBody>
          <a:bodyPr/>
          <a:lstStyle/>
          <a:p>
            <a:r>
              <a:rPr lang="en-GB" dirty="0"/>
              <a:t>Lord Capulet threatens to disown Juliet</a:t>
            </a:r>
          </a:p>
          <a:p>
            <a:endParaRPr lang="en-GB" dirty="0"/>
          </a:p>
          <a:p>
            <a:pPr marL="0" indent="0">
              <a:buNone/>
            </a:pPr>
            <a:r>
              <a:rPr lang="en-US" dirty="0"/>
              <a:t>‘And you be mine, I’ll give you to my friend / And you be not, hang, beg, starve, die in the streets.’</a:t>
            </a:r>
          </a:p>
          <a:p>
            <a:endParaRPr lang="en-GB" dirty="0"/>
          </a:p>
        </p:txBody>
      </p:sp>
      <p:pic>
        <p:nvPicPr>
          <p:cNvPr id="5" name="Picture 4">
            <a:extLst>
              <a:ext uri="{FF2B5EF4-FFF2-40B4-BE49-F238E27FC236}">
                <a16:creationId xmlns:a16="http://schemas.microsoft.com/office/drawing/2014/main" id="{E5FE602D-6BFC-42D3-9A83-E279AD63DE9B}"/>
              </a:ext>
            </a:extLst>
          </p:cNvPr>
          <p:cNvPicPr>
            <a:picLocks noChangeAspect="1"/>
          </p:cNvPicPr>
          <p:nvPr/>
        </p:nvPicPr>
        <p:blipFill>
          <a:blip r:embed="rId3"/>
          <a:stretch>
            <a:fillRect/>
          </a:stretch>
        </p:blipFill>
        <p:spPr>
          <a:xfrm rot="20930071">
            <a:off x="956029" y="838131"/>
            <a:ext cx="4262371" cy="2534383"/>
          </a:xfrm>
          <a:prstGeom prst="rect">
            <a:avLst/>
          </a:prstGeom>
        </p:spPr>
      </p:pic>
    </p:spTree>
    <p:extLst>
      <p:ext uri="{BB962C8B-B14F-4D97-AF65-F5344CB8AC3E}">
        <p14:creationId xmlns:p14="http://schemas.microsoft.com/office/powerpoint/2010/main" val="7556089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5708468" y="1825625"/>
            <a:ext cx="5645331" cy="4351338"/>
          </a:xfrm>
          <a:solidFill>
            <a:schemeClr val="accent5">
              <a:lumMod val="20000"/>
              <a:lumOff val="80000"/>
            </a:schemeClr>
          </a:solidFill>
        </p:spPr>
        <p:txBody>
          <a:bodyPr/>
          <a:lstStyle/>
          <a:p>
            <a:r>
              <a:rPr lang="en-GB" dirty="0"/>
              <a:t>Juliet waits for Romeo on their wedding night</a:t>
            </a:r>
          </a:p>
          <a:p>
            <a:endParaRPr lang="en-GB" dirty="0"/>
          </a:p>
          <a:p>
            <a:pPr marL="0" indent="0">
              <a:buNone/>
            </a:pPr>
            <a:r>
              <a:rPr lang="en-US" dirty="0"/>
              <a:t>‘Give me my Romeo and when I shall die, take him and cut him out in little stars, and he will make the face of heaven so fine that all the world will be in love with night and pay no worship to the garish sun’ </a:t>
            </a:r>
          </a:p>
          <a:p>
            <a:pPr marL="0" indent="0">
              <a:buNone/>
            </a:pPr>
            <a:endParaRPr lang="en-GB" dirty="0"/>
          </a:p>
        </p:txBody>
      </p:sp>
      <p:pic>
        <p:nvPicPr>
          <p:cNvPr id="5" name="Picture 4">
            <a:extLst>
              <a:ext uri="{FF2B5EF4-FFF2-40B4-BE49-F238E27FC236}">
                <a16:creationId xmlns:a16="http://schemas.microsoft.com/office/drawing/2014/main" id="{C45676A4-0312-493E-A22B-C229DD9967B2}"/>
              </a:ext>
            </a:extLst>
          </p:cNvPr>
          <p:cNvPicPr>
            <a:picLocks noChangeAspect="1"/>
          </p:cNvPicPr>
          <p:nvPr/>
        </p:nvPicPr>
        <p:blipFill>
          <a:blip r:embed="rId3"/>
          <a:stretch>
            <a:fillRect/>
          </a:stretch>
        </p:blipFill>
        <p:spPr>
          <a:xfrm rot="20930071">
            <a:off x="956029" y="838131"/>
            <a:ext cx="4262371" cy="2534383"/>
          </a:xfrm>
          <a:prstGeom prst="rect">
            <a:avLst/>
          </a:prstGeom>
        </p:spPr>
      </p:pic>
    </p:spTree>
    <p:extLst>
      <p:ext uri="{BB962C8B-B14F-4D97-AF65-F5344CB8AC3E}">
        <p14:creationId xmlns:p14="http://schemas.microsoft.com/office/powerpoint/2010/main" val="20145812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5708468" y="1825625"/>
            <a:ext cx="5645331" cy="4351338"/>
          </a:xfrm>
          <a:solidFill>
            <a:schemeClr val="accent5">
              <a:lumMod val="20000"/>
              <a:lumOff val="80000"/>
            </a:schemeClr>
          </a:solidFill>
        </p:spPr>
        <p:txBody>
          <a:bodyPr/>
          <a:lstStyle/>
          <a:p>
            <a:r>
              <a:rPr lang="en-GB" dirty="0"/>
              <a:t>Juliet swears infinite love for Romeo</a:t>
            </a:r>
          </a:p>
          <a:p>
            <a:endParaRPr lang="en-GB" dirty="0"/>
          </a:p>
          <a:p>
            <a:pPr marL="0" indent="0">
              <a:buNone/>
            </a:pPr>
            <a:r>
              <a:rPr lang="en-US" dirty="0">
                <a:solidFill>
                  <a:srgbClr val="000000"/>
                </a:solidFill>
              </a:rPr>
              <a:t>‘my bounty is as boundless as the sea'</a:t>
            </a:r>
          </a:p>
          <a:p>
            <a:pPr marL="0" indent="0">
              <a:buNone/>
            </a:pPr>
            <a:endParaRPr lang="en-GB" dirty="0"/>
          </a:p>
        </p:txBody>
      </p:sp>
      <p:pic>
        <p:nvPicPr>
          <p:cNvPr id="5" name="Picture 4">
            <a:extLst>
              <a:ext uri="{FF2B5EF4-FFF2-40B4-BE49-F238E27FC236}">
                <a16:creationId xmlns:a16="http://schemas.microsoft.com/office/drawing/2014/main" id="{D8FD0E4B-C7B4-4B7E-AF27-E8CB2C9DBB4E}"/>
              </a:ext>
            </a:extLst>
          </p:cNvPr>
          <p:cNvPicPr>
            <a:picLocks noChangeAspect="1"/>
          </p:cNvPicPr>
          <p:nvPr/>
        </p:nvPicPr>
        <p:blipFill>
          <a:blip r:embed="rId3"/>
          <a:stretch>
            <a:fillRect/>
          </a:stretch>
        </p:blipFill>
        <p:spPr>
          <a:xfrm rot="20930071">
            <a:off x="956029" y="838131"/>
            <a:ext cx="4262371" cy="2534383"/>
          </a:xfrm>
          <a:prstGeom prst="rect">
            <a:avLst/>
          </a:prstGeom>
        </p:spPr>
      </p:pic>
    </p:spTree>
    <p:extLst>
      <p:ext uri="{BB962C8B-B14F-4D97-AF65-F5344CB8AC3E}">
        <p14:creationId xmlns:p14="http://schemas.microsoft.com/office/powerpoint/2010/main" val="1400141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5852160" y="1825625"/>
            <a:ext cx="5501640" cy="4351338"/>
          </a:xfrm>
          <a:solidFill>
            <a:schemeClr val="accent5">
              <a:lumMod val="20000"/>
              <a:lumOff val="80000"/>
            </a:schemeClr>
          </a:solidFill>
        </p:spPr>
        <p:txBody>
          <a:bodyPr/>
          <a:lstStyle/>
          <a:p>
            <a:r>
              <a:rPr lang="en-GB" dirty="0"/>
              <a:t>Juliet’s death</a:t>
            </a:r>
          </a:p>
          <a:p>
            <a:endParaRPr lang="en-GB" dirty="0"/>
          </a:p>
          <a:p>
            <a:pPr marL="0" indent="0" fontAlgn="base">
              <a:buNone/>
            </a:pPr>
            <a:r>
              <a:rPr lang="en-US" dirty="0"/>
              <a:t>“O happy dagger, This is thy sheath. There rust and let me die.”</a:t>
            </a:r>
          </a:p>
          <a:p>
            <a:endParaRPr lang="en-GB" dirty="0"/>
          </a:p>
          <a:p>
            <a:endParaRPr lang="en-GB" dirty="0"/>
          </a:p>
          <a:p>
            <a:endParaRPr lang="en-GB" dirty="0"/>
          </a:p>
        </p:txBody>
      </p:sp>
      <p:pic>
        <p:nvPicPr>
          <p:cNvPr id="5" name="Picture 4">
            <a:extLst>
              <a:ext uri="{FF2B5EF4-FFF2-40B4-BE49-F238E27FC236}">
                <a16:creationId xmlns:a16="http://schemas.microsoft.com/office/drawing/2014/main" id="{D2E32B06-0616-4011-9609-765D69348E6B}"/>
              </a:ext>
            </a:extLst>
          </p:cNvPr>
          <p:cNvPicPr>
            <a:picLocks noChangeAspect="1"/>
          </p:cNvPicPr>
          <p:nvPr/>
        </p:nvPicPr>
        <p:blipFill>
          <a:blip r:embed="rId3"/>
          <a:stretch>
            <a:fillRect/>
          </a:stretch>
        </p:blipFill>
        <p:spPr>
          <a:xfrm rot="20930071">
            <a:off x="956029" y="838131"/>
            <a:ext cx="4262371" cy="2534383"/>
          </a:xfrm>
          <a:prstGeom prst="rect">
            <a:avLst/>
          </a:prstGeom>
        </p:spPr>
      </p:pic>
    </p:spTree>
    <p:extLst>
      <p:ext uri="{BB962C8B-B14F-4D97-AF65-F5344CB8AC3E}">
        <p14:creationId xmlns:p14="http://schemas.microsoft.com/office/powerpoint/2010/main" val="21596946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5682342" y="1825625"/>
            <a:ext cx="5671457" cy="4351338"/>
          </a:xfrm>
          <a:solidFill>
            <a:schemeClr val="accent5">
              <a:lumMod val="20000"/>
              <a:lumOff val="80000"/>
            </a:schemeClr>
          </a:solidFill>
        </p:spPr>
        <p:txBody>
          <a:bodyPr/>
          <a:lstStyle/>
          <a:p>
            <a:r>
              <a:rPr lang="en-GB" dirty="0"/>
              <a:t>Romeo’s death</a:t>
            </a:r>
          </a:p>
          <a:p>
            <a:endParaRPr lang="en-GB" dirty="0"/>
          </a:p>
          <a:p>
            <a:pPr marL="0" indent="0" fontAlgn="base">
              <a:buNone/>
            </a:pPr>
            <a:r>
              <a:rPr lang="en-US" dirty="0"/>
              <a:t>“Oh, here / Will I set up my everlasting rest / And shake the yoke of inauspicious stars / From this world-wearied flesh.”</a:t>
            </a:r>
          </a:p>
          <a:p>
            <a:pPr marL="0" indent="0">
              <a:buNone/>
            </a:pPr>
            <a:endParaRPr lang="en-GB" dirty="0"/>
          </a:p>
        </p:txBody>
      </p:sp>
      <p:pic>
        <p:nvPicPr>
          <p:cNvPr id="5" name="Picture 4">
            <a:extLst>
              <a:ext uri="{FF2B5EF4-FFF2-40B4-BE49-F238E27FC236}">
                <a16:creationId xmlns:a16="http://schemas.microsoft.com/office/drawing/2014/main" id="{C4207A2E-7E99-4BE3-B414-C5D09505D7E5}"/>
              </a:ext>
            </a:extLst>
          </p:cNvPr>
          <p:cNvPicPr>
            <a:picLocks noChangeAspect="1"/>
          </p:cNvPicPr>
          <p:nvPr/>
        </p:nvPicPr>
        <p:blipFill>
          <a:blip r:embed="rId3"/>
          <a:stretch>
            <a:fillRect/>
          </a:stretch>
        </p:blipFill>
        <p:spPr>
          <a:xfrm rot="20930071">
            <a:off x="956029" y="838131"/>
            <a:ext cx="4262371" cy="2534383"/>
          </a:xfrm>
          <a:prstGeom prst="rect">
            <a:avLst/>
          </a:prstGeom>
        </p:spPr>
      </p:pic>
    </p:spTree>
    <p:extLst>
      <p:ext uri="{BB962C8B-B14F-4D97-AF65-F5344CB8AC3E}">
        <p14:creationId xmlns:p14="http://schemas.microsoft.com/office/powerpoint/2010/main" val="20498036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40435"/>
            <a:ext cx="1669473" cy="1325563"/>
          </a:xfrm>
          <a:solidFill>
            <a:schemeClr val="accent4">
              <a:lumMod val="20000"/>
              <a:lumOff val="80000"/>
            </a:schemeClr>
          </a:solidFill>
        </p:spPr>
        <p:txBody>
          <a:bodyPr/>
          <a:lstStyle/>
          <a:p>
            <a:r>
              <a:rPr lang="en-GB" dirty="0" smtClean="0"/>
              <a:t>OR…</a:t>
            </a:r>
            <a:endParaRPr lang="en-GB" dirty="0"/>
          </a:p>
        </p:txBody>
      </p:sp>
      <p:sp>
        <p:nvSpPr>
          <p:cNvPr id="3" name="Content Placeholder 2"/>
          <p:cNvSpPr>
            <a:spLocks noGrp="1"/>
          </p:cNvSpPr>
          <p:nvPr>
            <p:ph idx="1"/>
          </p:nvPr>
        </p:nvSpPr>
        <p:spPr>
          <a:xfrm>
            <a:off x="166254" y="3058680"/>
            <a:ext cx="1794164" cy="2316884"/>
          </a:xfrm>
          <a:solidFill>
            <a:schemeClr val="accent5">
              <a:lumMod val="20000"/>
              <a:lumOff val="80000"/>
            </a:schemeClr>
          </a:solidFill>
        </p:spPr>
        <p:txBody>
          <a:bodyPr>
            <a:normAutofit/>
          </a:bodyPr>
          <a:lstStyle/>
          <a:p>
            <a:pPr marL="0" indent="0">
              <a:buNone/>
            </a:pPr>
            <a:r>
              <a:rPr lang="en-GB" sz="2400" dirty="0" smtClean="0"/>
              <a:t>Put the quotations in the order they appear in the play</a:t>
            </a:r>
            <a:endParaRPr lang="en-GB" sz="2400" dirty="0"/>
          </a:p>
        </p:txBody>
      </p:sp>
      <p:pic>
        <p:nvPicPr>
          <p:cNvPr id="4" name="Picture 3"/>
          <p:cNvPicPr>
            <a:picLocks noChangeAspect="1"/>
          </p:cNvPicPr>
          <p:nvPr/>
        </p:nvPicPr>
        <p:blipFill>
          <a:blip r:embed="rId2"/>
          <a:stretch>
            <a:fillRect/>
          </a:stretch>
        </p:blipFill>
        <p:spPr>
          <a:xfrm>
            <a:off x="2133600" y="240435"/>
            <a:ext cx="4184939" cy="5973474"/>
          </a:xfrm>
          <a:prstGeom prst="rect">
            <a:avLst/>
          </a:prstGeom>
          <a:ln>
            <a:solidFill>
              <a:schemeClr val="accent1"/>
            </a:solidFill>
          </a:ln>
        </p:spPr>
      </p:pic>
      <p:pic>
        <p:nvPicPr>
          <p:cNvPr id="5" name="Picture 4"/>
          <p:cNvPicPr>
            <a:picLocks noChangeAspect="1"/>
          </p:cNvPicPr>
          <p:nvPr/>
        </p:nvPicPr>
        <p:blipFill>
          <a:blip r:embed="rId3"/>
          <a:stretch>
            <a:fillRect/>
          </a:stretch>
        </p:blipFill>
        <p:spPr>
          <a:xfrm>
            <a:off x="6806125" y="240435"/>
            <a:ext cx="4490231" cy="6546151"/>
          </a:xfrm>
          <a:prstGeom prst="rect">
            <a:avLst/>
          </a:prstGeom>
        </p:spPr>
      </p:pic>
    </p:spTree>
    <p:extLst>
      <p:ext uri="{BB962C8B-B14F-4D97-AF65-F5344CB8AC3E}">
        <p14:creationId xmlns:p14="http://schemas.microsoft.com/office/powerpoint/2010/main" val="1036847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CDD84-5608-4412-B6B8-47AEA2F691D3}"/>
              </a:ext>
            </a:extLst>
          </p:cNvPr>
          <p:cNvSpPr>
            <a:spLocks noGrp="1"/>
          </p:cNvSpPr>
          <p:nvPr>
            <p:ph type="title"/>
          </p:nvPr>
        </p:nvSpPr>
        <p:spPr>
          <a:solidFill>
            <a:schemeClr val="accent4">
              <a:lumMod val="20000"/>
              <a:lumOff val="80000"/>
            </a:schemeClr>
          </a:solidFill>
        </p:spPr>
        <p:txBody>
          <a:bodyPr/>
          <a:lstStyle/>
          <a:p>
            <a:r>
              <a:rPr lang="en-GB" dirty="0"/>
              <a:t>Why would Shakespeare choose to ‘kill’ Juliet last?</a:t>
            </a:r>
          </a:p>
        </p:txBody>
      </p:sp>
      <p:sp>
        <p:nvSpPr>
          <p:cNvPr id="3" name="Content Placeholder 2">
            <a:extLst>
              <a:ext uri="{FF2B5EF4-FFF2-40B4-BE49-F238E27FC236}">
                <a16:creationId xmlns:a16="http://schemas.microsoft.com/office/drawing/2014/main" id="{69AB3E5C-E56D-4901-A83E-475CB6DEB400}"/>
              </a:ext>
            </a:extLst>
          </p:cNvPr>
          <p:cNvSpPr>
            <a:spLocks noGrp="1"/>
          </p:cNvSpPr>
          <p:nvPr>
            <p:ph idx="1"/>
          </p:nvPr>
        </p:nvSpPr>
        <p:spPr/>
        <p:txBody>
          <a:bodyPr/>
          <a:lstStyle/>
          <a:p>
            <a:endParaRPr lang="en-GB" dirty="0"/>
          </a:p>
        </p:txBody>
      </p:sp>
    </p:spTree>
    <p:extLst>
      <p:ext uri="{BB962C8B-B14F-4D97-AF65-F5344CB8AC3E}">
        <p14:creationId xmlns:p14="http://schemas.microsoft.com/office/powerpoint/2010/main" val="14003947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solidFill>
            <a:schemeClr val="accent4">
              <a:lumMod val="20000"/>
              <a:lumOff val="80000"/>
            </a:schemeClr>
          </a:solidFill>
        </p:spPr>
        <p:txBody>
          <a:bodyPr/>
          <a:lstStyle/>
          <a:p>
            <a:r>
              <a:rPr lang="en-GB" dirty="0">
                <a:latin typeface="Century Gothic" panose="020B0502020202020204" pitchFamily="34" charset="0"/>
              </a:rPr>
              <a:t>Romeo and Juliet revision</a:t>
            </a:r>
          </a:p>
        </p:txBody>
      </p:sp>
      <p:sp>
        <p:nvSpPr>
          <p:cNvPr id="3" name="Subtitle 2"/>
          <p:cNvSpPr>
            <a:spLocks noGrp="1"/>
          </p:cNvSpPr>
          <p:nvPr>
            <p:ph type="subTitle" idx="1"/>
          </p:nvPr>
        </p:nvSpPr>
        <p:spPr>
          <a:solidFill>
            <a:schemeClr val="accent6">
              <a:lumMod val="20000"/>
              <a:lumOff val="80000"/>
            </a:schemeClr>
          </a:solidFill>
        </p:spPr>
        <p:txBody>
          <a:bodyPr/>
          <a:lstStyle/>
          <a:p>
            <a:r>
              <a:rPr lang="en-GB" dirty="0">
                <a:latin typeface="Century Gothic" panose="020B0502020202020204" pitchFamily="34" charset="0"/>
              </a:rPr>
              <a:t>AIM: To revise the content of the play</a:t>
            </a:r>
          </a:p>
        </p:txBody>
      </p:sp>
      <p:graphicFrame>
        <p:nvGraphicFramePr>
          <p:cNvPr id="4" name="Table 3"/>
          <p:cNvGraphicFramePr>
            <a:graphicFrameLocks noGrp="1"/>
          </p:cNvGraphicFramePr>
          <p:nvPr>
            <p:extLst/>
          </p:nvPr>
        </p:nvGraphicFramePr>
        <p:xfrm>
          <a:off x="2327422" y="5685562"/>
          <a:ext cx="8128000" cy="91440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762868270"/>
                    </a:ext>
                  </a:extLst>
                </a:gridCol>
                <a:gridCol w="4064000">
                  <a:extLst>
                    <a:ext uri="{9D8B030D-6E8A-4147-A177-3AD203B41FA5}">
                      <a16:colId xmlns:a16="http://schemas.microsoft.com/office/drawing/2014/main" val="3594092883"/>
                    </a:ext>
                  </a:extLst>
                </a:gridCol>
              </a:tblGrid>
              <a:tr h="370840">
                <a:tc>
                  <a:txBody>
                    <a:bodyPr/>
                    <a:lstStyle/>
                    <a:p>
                      <a:r>
                        <a:rPr lang="en-GB" dirty="0">
                          <a:latin typeface="Century Gothic" panose="020B0502020202020204" pitchFamily="34" charset="0"/>
                        </a:rPr>
                        <a:t>Challenge: To be able to recall</a:t>
                      </a:r>
                      <a:r>
                        <a:rPr lang="en-GB" baseline="0" dirty="0">
                          <a:latin typeface="Century Gothic" panose="020B0502020202020204" pitchFamily="34" charset="0"/>
                        </a:rPr>
                        <a:t> key events in the play</a:t>
                      </a:r>
                      <a:endParaRPr lang="en-GB" dirty="0">
                        <a:latin typeface="Century Gothic" panose="020B0502020202020204" pitchFamily="34" charset="0"/>
                      </a:endParaRPr>
                    </a:p>
                  </a:txBody>
                  <a:tcPr/>
                </a:tc>
                <a:tc>
                  <a:txBody>
                    <a:bodyPr/>
                    <a:lstStyle/>
                    <a:p>
                      <a:r>
                        <a:rPr lang="en-GB" dirty="0">
                          <a:latin typeface="Century Gothic" panose="020B0502020202020204" pitchFamily="34" charset="0"/>
                        </a:rPr>
                        <a:t>Aspire:</a:t>
                      </a:r>
                      <a:r>
                        <a:rPr lang="en-GB" baseline="0" dirty="0">
                          <a:latin typeface="Century Gothic" panose="020B0502020202020204" pitchFamily="34" charset="0"/>
                        </a:rPr>
                        <a:t> To recall and link a range of events, evaluating importance and meaning</a:t>
                      </a:r>
                      <a:endParaRPr lang="en-GB" dirty="0">
                        <a:latin typeface="Century Gothic" panose="020B0502020202020204" pitchFamily="34" charset="0"/>
                      </a:endParaRPr>
                    </a:p>
                  </a:txBody>
                  <a:tcPr/>
                </a:tc>
                <a:extLst>
                  <a:ext uri="{0D108BD9-81ED-4DB2-BD59-A6C34878D82A}">
                    <a16:rowId xmlns:a16="http://schemas.microsoft.com/office/drawing/2014/main" val="227765341"/>
                  </a:ext>
                </a:extLst>
              </a:tr>
            </a:tbl>
          </a:graphicData>
        </a:graphic>
      </p:graphicFrame>
    </p:spTree>
    <p:extLst>
      <p:ext uri="{BB962C8B-B14F-4D97-AF65-F5344CB8AC3E}">
        <p14:creationId xmlns:p14="http://schemas.microsoft.com/office/powerpoint/2010/main" val="7811819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20000"/>
              <a:lumOff val="80000"/>
            </a:schemeClr>
          </a:solidFill>
        </p:spPr>
        <p:txBody>
          <a:bodyPr/>
          <a:lstStyle/>
          <a:p>
            <a:r>
              <a:rPr lang="en-GB" dirty="0"/>
              <a:t>How is the structure important?</a:t>
            </a:r>
          </a:p>
        </p:txBody>
      </p:sp>
      <p:sp>
        <p:nvSpPr>
          <p:cNvPr id="3" name="Content Placeholder 2"/>
          <p:cNvSpPr>
            <a:spLocks noGrp="1"/>
          </p:cNvSpPr>
          <p:nvPr>
            <p:ph idx="1"/>
          </p:nvPr>
        </p:nvSpPr>
        <p:spPr>
          <a:solidFill>
            <a:schemeClr val="accent5">
              <a:lumMod val="20000"/>
              <a:lumOff val="80000"/>
            </a:schemeClr>
          </a:solidFill>
        </p:spPr>
        <p:txBody>
          <a:bodyPr>
            <a:normAutofit fontScale="55000" lnSpcReduction="20000"/>
          </a:bodyPr>
          <a:lstStyle/>
          <a:p>
            <a:pPr marL="0" indent="0" fontAlgn="base">
              <a:buNone/>
            </a:pPr>
            <a:r>
              <a:rPr lang="en-US" dirty="0"/>
              <a:t>The most important structural device in "Romeo and Juliet" is juxtaposition. Shakespeare repeatedly puts two different people or actions or words side by side to heighten the differences between them, right from the Prologue. There is a number of references to couples and doubles from the start, highlighting that though there are “two households both alike in dignity”, there is an “ancient grudge” which will break to “new mutiny” – there is a conflict between the two families that will end in tragedy. Revealing this from the opening means that the audience is invested in understanding the reasons for the conflict from the outset until the inevitable deaths of the protagonists at the end.</a:t>
            </a:r>
          </a:p>
          <a:p>
            <a:pPr marL="0" indent="0" fontAlgn="base">
              <a:buNone/>
            </a:pPr>
            <a:r>
              <a:rPr lang="en-US" dirty="0"/>
              <a:t>Shakespeare uses foil characters to point out the differences between them. One example of this is when he uses Rosaline as a foil character to compare to Juliet. The first thing you see when Rosaline is compared to Juliet is that Juliet is extremely immature. To prove Juliet's immaturity is when she is talking about not marrying if she can't be married to Romeo. This is an immature thought because she is acting similar to a child trying to get whatever it wants. </a:t>
            </a:r>
          </a:p>
          <a:p>
            <a:pPr marL="0" indent="0" fontAlgn="base">
              <a:buNone/>
            </a:pPr>
            <a:r>
              <a:rPr lang="en-US" dirty="0"/>
              <a:t>Shakespeare also places contrasting actions side by side to heighten tension in conflicts and to move the plot along. One example of this is Tybalt angered by the Montague presence at the Capulet party and the joyful meeting of the two lovers in Act 1 Scene 5. Another major example of this is when it makes the transaction from Romeo and Juliet's graceful marriage to the disturbing scene of Tybalt's death. "Tybalt, the reason that I have to love thee Doth much excuse the appertaining rage" (Act 3 Scene 1) This quote is said by Romeo to Tybalt right before there brawl occurs. Romeo is telling Tybalt that they shouldn't be fighting because they are now relatives; however Tybalt thinks Romeo is mocking him. Another example is Juliet's wedding turning into a funeral over night. This not only brings the play from happiness and joy to depression and sadness, but it also moves the plot along.</a:t>
            </a:r>
          </a:p>
          <a:p>
            <a:pPr marL="0" indent="0" fontAlgn="base">
              <a:buNone/>
            </a:pPr>
            <a:r>
              <a:rPr lang="en-US" dirty="0"/>
              <a:t>Shakespeare even uses contrast in words and images to point out differences. An instance that this is used is in Act 4 Scene 5 when Capulet describes Juliet's wedding to her funeral. "Turn from their office to black funeral; Our instruments to melancholy bells." This quote is Capulet changing all of the festive wedding materials and plans to gloomy funeral plans..</a:t>
            </a:r>
          </a:p>
          <a:p>
            <a:pPr marL="0" indent="0" fontAlgn="base">
              <a:buNone/>
            </a:pPr>
            <a:r>
              <a:rPr lang="en-GB" dirty="0"/>
              <a:t>Shakespeare’s use of juxtaposition highlights the conflict in society that exists in fictional Verona and also may reflect the societal issues in Elizabethan lives, where religion and theatre (Shakespeare’s faith and love) were also a cause for contrast and conflict and were not comfortably allowed to co-exist. </a:t>
            </a:r>
          </a:p>
        </p:txBody>
      </p:sp>
    </p:spTree>
    <p:extLst>
      <p:ext uri="{BB962C8B-B14F-4D97-AF65-F5344CB8AC3E}">
        <p14:creationId xmlns:p14="http://schemas.microsoft.com/office/powerpoint/2010/main" val="4583456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20000"/>
              <a:lumOff val="80000"/>
            </a:schemeClr>
          </a:solidFill>
        </p:spPr>
        <p:txBody>
          <a:bodyPr/>
          <a:lstStyle/>
          <a:p>
            <a:r>
              <a:rPr lang="en-GB" dirty="0"/>
              <a:t>Summarise </a:t>
            </a:r>
          </a:p>
        </p:txBody>
      </p:sp>
      <p:sp>
        <p:nvSpPr>
          <p:cNvPr id="3" name="Content Placeholder 2"/>
          <p:cNvSpPr>
            <a:spLocks noGrp="1"/>
          </p:cNvSpPr>
          <p:nvPr>
            <p:ph idx="1"/>
          </p:nvPr>
        </p:nvSpPr>
        <p:spPr>
          <a:solidFill>
            <a:schemeClr val="accent5">
              <a:lumMod val="20000"/>
              <a:lumOff val="80000"/>
            </a:schemeClr>
          </a:solidFill>
        </p:spPr>
        <p:txBody>
          <a:bodyPr/>
          <a:lstStyle/>
          <a:p>
            <a:r>
              <a:rPr lang="en-GB" dirty="0"/>
              <a:t>What do you understand from the short essay?</a:t>
            </a:r>
          </a:p>
          <a:p>
            <a:endParaRPr lang="en-GB" dirty="0"/>
          </a:p>
          <a:p>
            <a:r>
              <a:rPr lang="en-GB" dirty="0"/>
              <a:t>What have you learnt about structure in the play today?</a:t>
            </a:r>
          </a:p>
        </p:txBody>
      </p:sp>
    </p:spTree>
    <p:extLst>
      <p:ext uri="{BB962C8B-B14F-4D97-AF65-F5344CB8AC3E}">
        <p14:creationId xmlns:p14="http://schemas.microsoft.com/office/powerpoint/2010/main" val="38126789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42753580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solidFill>
            <a:schemeClr val="accent5">
              <a:lumMod val="20000"/>
              <a:lumOff val="80000"/>
            </a:schemeClr>
          </a:solidFill>
        </p:spPr>
        <p:txBody>
          <a:bodyPr/>
          <a:lstStyle/>
          <a:p>
            <a:r>
              <a:rPr lang="en-GB" dirty="0"/>
              <a:t>Do it now: </a:t>
            </a:r>
          </a:p>
        </p:txBody>
      </p:sp>
      <p:sp>
        <p:nvSpPr>
          <p:cNvPr id="3" name="Subtitle 2"/>
          <p:cNvSpPr>
            <a:spLocks noGrp="1"/>
          </p:cNvSpPr>
          <p:nvPr>
            <p:ph type="subTitle" idx="1"/>
          </p:nvPr>
        </p:nvSpPr>
        <p:spPr>
          <a:solidFill>
            <a:schemeClr val="accent4">
              <a:lumMod val="20000"/>
              <a:lumOff val="80000"/>
            </a:schemeClr>
          </a:solidFill>
        </p:spPr>
        <p:txBody>
          <a:bodyPr/>
          <a:lstStyle/>
          <a:p>
            <a:r>
              <a:rPr lang="en-GB" dirty="0"/>
              <a:t>How many characters from Romeo and Juliet can you list?</a:t>
            </a:r>
          </a:p>
        </p:txBody>
      </p:sp>
      <p:sp>
        <p:nvSpPr>
          <p:cNvPr id="4" name="TextBox 3"/>
          <p:cNvSpPr txBox="1"/>
          <p:nvPr/>
        </p:nvSpPr>
        <p:spPr>
          <a:xfrm>
            <a:off x="5120640" y="5073134"/>
            <a:ext cx="4075612" cy="646331"/>
          </a:xfrm>
          <a:prstGeom prst="rect">
            <a:avLst/>
          </a:prstGeom>
          <a:solidFill>
            <a:srgbClr val="92D050"/>
          </a:solidFill>
        </p:spPr>
        <p:txBody>
          <a:bodyPr wrap="square" rtlCol="0">
            <a:spAutoFit/>
          </a:bodyPr>
          <a:lstStyle/>
          <a:p>
            <a:r>
              <a:rPr lang="en-GB" dirty="0">
                <a:latin typeface="Century Gothic" panose="020B0502020202020204" pitchFamily="34" charset="0"/>
              </a:rPr>
              <a:t>Challenge: include key quotations for each character</a:t>
            </a:r>
          </a:p>
        </p:txBody>
      </p:sp>
    </p:spTree>
    <p:extLst>
      <p:ext uri="{BB962C8B-B14F-4D97-AF65-F5344CB8AC3E}">
        <p14:creationId xmlns:p14="http://schemas.microsoft.com/office/powerpoint/2010/main" val="39573034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040" y="549434"/>
            <a:ext cx="10515600" cy="2012315"/>
          </a:xfrm>
          <a:solidFill>
            <a:schemeClr val="accent4">
              <a:lumMod val="20000"/>
              <a:lumOff val="80000"/>
            </a:schemeClr>
          </a:solidFill>
        </p:spPr>
        <p:txBody>
          <a:bodyPr>
            <a:normAutofit/>
          </a:bodyPr>
          <a:lstStyle/>
          <a:p>
            <a:r>
              <a:rPr lang="en-GB" dirty="0"/>
              <a:t>LI: To be able to identify and comment on the writer’s choices in the play</a:t>
            </a:r>
          </a:p>
        </p:txBody>
      </p:sp>
      <p:sp>
        <p:nvSpPr>
          <p:cNvPr id="4" name="Content Placeholder 3"/>
          <p:cNvSpPr>
            <a:spLocks noGrp="1"/>
          </p:cNvSpPr>
          <p:nvPr>
            <p:ph idx="1"/>
          </p:nvPr>
        </p:nvSpPr>
        <p:spPr>
          <a:xfrm>
            <a:off x="701040" y="2900045"/>
            <a:ext cx="10515600" cy="3112135"/>
          </a:xfrm>
        </p:spPr>
        <p:txBody>
          <a:bodyPr>
            <a:noAutofit/>
          </a:bodyPr>
          <a:lstStyle/>
          <a:p>
            <a:pPr marL="0" indent="0">
              <a:buNone/>
            </a:pPr>
            <a:r>
              <a:rPr lang="en-GB" sz="4800" b="1" dirty="0">
                <a:solidFill>
                  <a:srgbClr val="FF0000"/>
                </a:solidFill>
              </a:rPr>
              <a:t>CHARACTERISATION</a:t>
            </a:r>
          </a:p>
          <a:p>
            <a:pPr marL="0" indent="0">
              <a:buNone/>
            </a:pPr>
            <a:r>
              <a:rPr lang="en-GB" sz="4800" b="1" dirty="0"/>
              <a:t>THEME</a:t>
            </a:r>
          </a:p>
          <a:p>
            <a:pPr marL="0" indent="0">
              <a:buNone/>
            </a:pPr>
            <a:r>
              <a:rPr lang="en-GB" sz="4800" b="1" dirty="0"/>
              <a:t>PLOT</a:t>
            </a:r>
          </a:p>
          <a:p>
            <a:pPr marL="0" indent="0">
              <a:buNone/>
            </a:pPr>
            <a:r>
              <a:rPr lang="en-GB" sz="4800" b="1" dirty="0"/>
              <a:t>SETTING</a:t>
            </a:r>
          </a:p>
        </p:txBody>
      </p:sp>
      <p:pic>
        <p:nvPicPr>
          <p:cNvPr id="5" name="Picture 4"/>
          <p:cNvPicPr>
            <a:picLocks noChangeAspect="1"/>
          </p:cNvPicPr>
          <p:nvPr/>
        </p:nvPicPr>
        <p:blipFill>
          <a:blip r:embed="rId2"/>
          <a:stretch>
            <a:fillRect/>
          </a:stretch>
        </p:blipFill>
        <p:spPr>
          <a:xfrm>
            <a:off x="4670280" y="3771960"/>
            <a:ext cx="2133600" cy="2133600"/>
          </a:xfrm>
          <a:prstGeom prst="rect">
            <a:avLst/>
          </a:prstGeom>
        </p:spPr>
      </p:pic>
      <p:sp>
        <p:nvSpPr>
          <p:cNvPr id="7" name="Content Placeholder 2"/>
          <p:cNvSpPr txBox="1">
            <a:spLocks/>
          </p:cNvSpPr>
          <p:nvPr/>
        </p:nvSpPr>
        <p:spPr>
          <a:xfrm>
            <a:off x="6960326" y="2783817"/>
            <a:ext cx="4256314" cy="3615214"/>
          </a:xfrm>
          <a:prstGeom prst="rect">
            <a:avLst/>
          </a:prstGeom>
          <a:solidFill>
            <a:schemeClr val="accent4">
              <a:lumMod val="40000"/>
              <a:lumOff val="60000"/>
            </a:schemeClr>
          </a:solidFill>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Century Gothic" panose="020B0502020202020204" pitchFamily="34" charset="0"/>
              </a:rPr>
              <a:t>L3+ – Make basic references, some quotations</a:t>
            </a:r>
          </a:p>
          <a:p>
            <a:r>
              <a:rPr lang="en-GB" dirty="0">
                <a:latin typeface="Century Gothic" panose="020B0502020202020204" pitchFamily="34" charset="0"/>
              </a:rPr>
              <a:t>L5+ – Make clear references, range of quotations </a:t>
            </a:r>
          </a:p>
          <a:p>
            <a:endParaRPr lang="en-GB" dirty="0">
              <a:latin typeface="Century Gothic" panose="020B0502020202020204" pitchFamily="34" charset="0"/>
            </a:endParaRPr>
          </a:p>
          <a:p>
            <a:r>
              <a:rPr lang="en-GB" dirty="0">
                <a:latin typeface="Century Gothic" panose="020B0502020202020204" pitchFamily="34" charset="0"/>
              </a:rPr>
              <a:t>L7+ - Make developed references and show knowledge of pertinent quotations</a:t>
            </a:r>
          </a:p>
        </p:txBody>
      </p:sp>
    </p:spTree>
    <p:extLst>
      <p:ext uri="{BB962C8B-B14F-4D97-AF65-F5344CB8AC3E}">
        <p14:creationId xmlns:p14="http://schemas.microsoft.com/office/powerpoint/2010/main" val="2665943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51584" y="1988840"/>
            <a:ext cx="1800200" cy="369332"/>
          </a:xfrm>
          <a:prstGeom prst="rect">
            <a:avLst/>
          </a:prstGeom>
          <a:noFill/>
        </p:spPr>
        <p:txBody>
          <a:bodyPr wrap="square" rtlCol="0">
            <a:spAutoFit/>
          </a:bodyPr>
          <a:lstStyle/>
          <a:p>
            <a:r>
              <a:rPr lang="en-GB" dirty="0">
                <a:solidFill>
                  <a:schemeClr val="tx2"/>
                </a:solidFill>
                <a:latin typeface="Century Gothic" panose="020B0502020202020204" pitchFamily="34" charset="0"/>
              </a:rPr>
              <a:t>Romeo</a:t>
            </a:r>
          </a:p>
        </p:txBody>
      </p:sp>
      <p:sp>
        <p:nvSpPr>
          <p:cNvPr id="5" name="TextBox 4"/>
          <p:cNvSpPr txBox="1"/>
          <p:nvPr/>
        </p:nvSpPr>
        <p:spPr>
          <a:xfrm>
            <a:off x="7896200" y="4869160"/>
            <a:ext cx="1800200" cy="369332"/>
          </a:xfrm>
          <a:prstGeom prst="rect">
            <a:avLst/>
          </a:prstGeom>
          <a:noFill/>
        </p:spPr>
        <p:txBody>
          <a:bodyPr wrap="square" rtlCol="0">
            <a:spAutoFit/>
          </a:bodyPr>
          <a:lstStyle/>
          <a:p>
            <a:r>
              <a:rPr lang="en-GB" dirty="0">
                <a:solidFill>
                  <a:schemeClr val="tx2"/>
                </a:solidFill>
                <a:latin typeface="Century Gothic" panose="020B0502020202020204" pitchFamily="34" charset="0"/>
              </a:rPr>
              <a:t>Juliet</a:t>
            </a:r>
          </a:p>
        </p:txBody>
      </p:sp>
      <p:cxnSp>
        <p:nvCxnSpPr>
          <p:cNvPr id="7" name="Straight Connector 6"/>
          <p:cNvCxnSpPr/>
          <p:nvPr/>
        </p:nvCxnSpPr>
        <p:spPr>
          <a:xfrm>
            <a:off x="3143672" y="2276872"/>
            <a:ext cx="4752528" cy="25922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rot="1562307">
            <a:off x="5221607" y="3388349"/>
            <a:ext cx="1800200" cy="369332"/>
          </a:xfrm>
          <a:prstGeom prst="rect">
            <a:avLst/>
          </a:prstGeom>
          <a:noFill/>
        </p:spPr>
        <p:txBody>
          <a:bodyPr wrap="square" rtlCol="0">
            <a:spAutoFit/>
          </a:bodyPr>
          <a:lstStyle/>
          <a:p>
            <a:r>
              <a:rPr lang="en-GB" dirty="0">
                <a:solidFill>
                  <a:schemeClr val="tx2"/>
                </a:solidFill>
                <a:latin typeface="Century Gothic" panose="020B0502020202020204" pitchFamily="34" charset="0"/>
              </a:rPr>
              <a:t>Married</a:t>
            </a:r>
          </a:p>
        </p:txBody>
      </p:sp>
      <p:sp>
        <p:nvSpPr>
          <p:cNvPr id="12" name="TextBox 11"/>
          <p:cNvSpPr txBox="1"/>
          <p:nvPr/>
        </p:nvSpPr>
        <p:spPr>
          <a:xfrm>
            <a:off x="9970116" y="2167727"/>
            <a:ext cx="1800200" cy="369332"/>
          </a:xfrm>
          <a:prstGeom prst="rect">
            <a:avLst/>
          </a:prstGeom>
          <a:noFill/>
        </p:spPr>
        <p:txBody>
          <a:bodyPr wrap="square" rtlCol="0">
            <a:spAutoFit/>
          </a:bodyPr>
          <a:lstStyle/>
          <a:p>
            <a:r>
              <a:rPr lang="en-GB" dirty="0" err="1">
                <a:solidFill>
                  <a:schemeClr val="tx2"/>
                </a:solidFill>
                <a:latin typeface="Century Gothic" panose="020B0502020202020204" pitchFamily="34" charset="0"/>
              </a:rPr>
              <a:t>Tybalt</a:t>
            </a:r>
            <a:endParaRPr lang="en-GB" dirty="0">
              <a:solidFill>
                <a:schemeClr val="tx2"/>
              </a:solidFill>
              <a:latin typeface="Century Gothic" panose="020B0502020202020204" pitchFamily="34" charset="0"/>
            </a:endParaRPr>
          </a:p>
        </p:txBody>
      </p:sp>
      <p:sp>
        <p:nvSpPr>
          <p:cNvPr id="13" name="TextBox 12"/>
          <p:cNvSpPr txBox="1"/>
          <p:nvPr/>
        </p:nvSpPr>
        <p:spPr>
          <a:xfrm>
            <a:off x="2932747" y="6283788"/>
            <a:ext cx="1800200" cy="369332"/>
          </a:xfrm>
          <a:prstGeom prst="rect">
            <a:avLst/>
          </a:prstGeom>
          <a:noFill/>
        </p:spPr>
        <p:txBody>
          <a:bodyPr wrap="square" rtlCol="0">
            <a:spAutoFit/>
          </a:bodyPr>
          <a:lstStyle/>
          <a:p>
            <a:r>
              <a:rPr lang="en-GB" dirty="0" err="1">
                <a:solidFill>
                  <a:schemeClr val="tx2"/>
                </a:solidFill>
                <a:latin typeface="Century Gothic" panose="020B0502020202020204" pitchFamily="34" charset="0"/>
              </a:rPr>
              <a:t>Benvolio</a:t>
            </a:r>
            <a:endParaRPr lang="en-GB" dirty="0">
              <a:solidFill>
                <a:schemeClr val="tx2"/>
              </a:solidFill>
              <a:latin typeface="Century Gothic" panose="020B0502020202020204" pitchFamily="34" charset="0"/>
            </a:endParaRPr>
          </a:p>
        </p:txBody>
      </p:sp>
      <p:sp>
        <p:nvSpPr>
          <p:cNvPr id="14" name="TextBox 13"/>
          <p:cNvSpPr txBox="1"/>
          <p:nvPr/>
        </p:nvSpPr>
        <p:spPr>
          <a:xfrm>
            <a:off x="7358948" y="2290989"/>
            <a:ext cx="1800200" cy="369332"/>
          </a:xfrm>
          <a:prstGeom prst="rect">
            <a:avLst/>
          </a:prstGeom>
          <a:noFill/>
        </p:spPr>
        <p:txBody>
          <a:bodyPr wrap="square" rtlCol="0">
            <a:spAutoFit/>
          </a:bodyPr>
          <a:lstStyle/>
          <a:p>
            <a:r>
              <a:rPr lang="en-GB" dirty="0" err="1">
                <a:solidFill>
                  <a:schemeClr val="tx2"/>
                </a:solidFill>
                <a:latin typeface="Century Gothic" panose="020B0502020202020204" pitchFamily="34" charset="0"/>
              </a:rPr>
              <a:t>Mercutio</a:t>
            </a:r>
            <a:endParaRPr lang="en-GB" dirty="0">
              <a:solidFill>
                <a:schemeClr val="tx2"/>
              </a:solidFill>
              <a:latin typeface="Century Gothic" panose="020B0502020202020204" pitchFamily="34" charset="0"/>
            </a:endParaRPr>
          </a:p>
        </p:txBody>
      </p:sp>
      <p:sp>
        <p:nvSpPr>
          <p:cNvPr id="15" name="TextBox 14"/>
          <p:cNvSpPr txBox="1"/>
          <p:nvPr/>
        </p:nvSpPr>
        <p:spPr>
          <a:xfrm>
            <a:off x="5711391" y="1371602"/>
            <a:ext cx="1800200" cy="369332"/>
          </a:xfrm>
          <a:prstGeom prst="rect">
            <a:avLst/>
          </a:prstGeom>
          <a:noFill/>
        </p:spPr>
        <p:txBody>
          <a:bodyPr wrap="square" rtlCol="0">
            <a:spAutoFit/>
          </a:bodyPr>
          <a:lstStyle/>
          <a:p>
            <a:r>
              <a:rPr lang="en-GB" dirty="0">
                <a:solidFill>
                  <a:schemeClr val="tx2"/>
                </a:solidFill>
                <a:latin typeface="Century Gothic" panose="020B0502020202020204" pitchFamily="34" charset="0"/>
              </a:rPr>
              <a:t>Nurse</a:t>
            </a:r>
          </a:p>
        </p:txBody>
      </p:sp>
      <p:sp>
        <p:nvSpPr>
          <p:cNvPr id="17" name="TextBox 16"/>
          <p:cNvSpPr txBox="1"/>
          <p:nvPr/>
        </p:nvSpPr>
        <p:spPr>
          <a:xfrm>
            <a:off x="443372" y="5053826"/>
            <a:ext cx="1800200" cy="646331"/>
          </a:xfrm>
          <a:prstGeom prst="rect">
            <a:avLst/>
          </a:prstGeom>
          <a:noFill/>
        </p:spPr>
        <p:txBody>
          <a:bodyPr wrap="square" rtlCol="0">
            <a:spAutoFit/>
          </a:bodyPr>
          <a:lstStyle/>
          <a:p>
            <a:r>
              <a:rPr lang="en-GB" dirty="0">
                <a:solidFill>
                  <a:schemeClr val="tx2"/>
                </a:solidFill>
                <a:latin typeface="Century Gothic" panose="020B0502020202020204" pitchFamily="34" charset="0"/>
              </a:rPr>
              <a:t>Friar Lawrence</a:t>
            </a:r>
          </a:p>
        </p:txBody>
      </p:sp>
      <p:sp>
        <p:nvSpPr>
          <p:cNvPr id="18" name="TextBox 17"/>
          <p:cNvSpPr txBox="1"/>
          <p:nvPr/>
        </p:nvSpPr>
        <p:spPr>
          <a:xfrm>
            <a:off x="851105" y="1052736"/>
            <a:ext cx="1800200" cy="369332"/>
          </a:xfrm>
          <a:prstGeom prst="rect">
            <a:avLst/>
          </a:prstGeom>
          <a:noFill/>
        </p:spPr>
        <p:txBody>
          <a:bodyPr wrap="square" rtlCol="0">
            <a:spAutoFit/>
          </a:bodyPr>
          <a:lstStyle/>
          <a:p>
            <a:r>
              <a:rPr lang="en-GB" dirty="0">
                <a:solidFill>
                  <a:schemeClr val="tx2"/>
                </a:solidFill>
                <a:latin typeface="Century Gothic" panose="020B0502020202020204" pitchFamily="34" charset="0"/>
              </a:rPr>
              <a:t>Paris</a:t>
            </a:r>
          </a:p>
        </p:txBody>
      </p:sp>
      <p:sp>
        <p:nvSpPr>
          <p:cNvPr id="19" name="TextBox 18"/>
          <p:cNvSpPr txBox="1"/>
          <p:nvPr/>
        </p:nvSpPr>
        <p:spPr>
          <a:xfrm>
            <a:off x="8400256" y="588422"/>
            <a:ext cx="1800200" cy="369332"/>
          </a:xfrm>
          <a:prstGeom prst="rect">
            <a:avLst/>
          </a:prstGeom>
          <a:noFill/>
        </p:spPr>
        <p:txBody>
          <a:bodyPr wrap="square" rtlCol="0">
            <a:spAutoFit/>
          </a:bodyPr>
          <a:lstStyle/>
          <a:p>
            <a:r>
              <a:rPr lang="en-GB" dirty="0">
                <a:solidFill>
                  <a:schemeClr val="tx2"/>
                </a:solidFill>
                <a:latin typeface="Century Gothic" panose="020B0502020202020204" pitchFamily="34" charset="0"/>
              </a:rPr>
              <a:t>Lady Capulet</a:t>
            </a:r>
          </a:p>
        </p:txBody>
      </p:sp>
      <p:sp>
        <p:nvSpPr>
          <p:cNvPr id="20" name="TextBox 19"/>
          <p:cNvSpPr txBox="1"/>
          <p:nvPr/>
        </p:nvSpPr>
        <p:spPr>
          <a:xfrm>
            <a:off x="1091444" y="3764727"/>
            <a:ext cx="1800200" cy="369332"/>
          </a:xfrm>
          <a:prstGeom prst="rect">
            <a:avLst/>
          </a:prstGeom>
          <a:noFill/>
        </p:spPr>
        <p:txBody>
          <a:bodyPr wrap="square" rtlCol="0">
            <a:spAutoFit/>
          </a:bodyPr>
          <a:lstStyle/>
          <a:p>
            <a:r>
              <a:rPr lang="en-GB" dirty="0">
                <a:solidFill>
                  <a:schemeClr val="tx2"/>
                </a:solidFill>
                <a:latin typeface="Century Gothic" panose="020B0502020202020204" pitchFamily="34" charset="0"/>
              </a:rPr>
              <a:t>Capulet</a:t>
            </a:r>
          </a:p>
        </p:txBody>
      </p:sp>
      <p:sp>
        <p:nvSpPr>
          <p:cNvPr id="21" name="TextBox 20"/>
          <p:cNvSpPr txBox="1"/>
          <p:nvPr/>
        </p:nvSpPr>
        <p:spPr>
          <a:xfrm>
            <a:off x="9070016" y="6283788"/>
            <a:ext cx="1800200" cy="369332"/>
          </a:xfrm>
          <a:prstGeom prst="rect">
            <a:avLst/>
          </a:prstGeom>
          <a:noFill/>
        </p:spPr>
        <p:txBody>
          <a:bodyPr wrap="square" rtlCol="0">
            <a:spAutoFit/>
          </a:bodyPr>
          <a:lstStyle/>
          <a:p>
            <a:r>
              <a:rPr lang="en-GB" dirty="0">
                <a:solidFill>
                  <a:schemeClr val="tx2"/>
                </a:solidFill>
                <a:latin typeface="Century Gothic" panose="020B0502020202020204" pitchFamily="34" charset="0"/>
              </a:rPr>
              <a:t>Montague</a:t>
            </a:r>
          </a:p>
        </p:txBody>
      </p:sp>
      <p:sp>
        <p:nvSpPr>
          <p:cNvPr id="22" name="TextBox 21"/>
          <p:cNvSpPr txBox="1"/>
          <p:nvPr/>
        </p:nvSpPr>
        <p:spPr>
          <a:xfrm>
            <a:off x="2891644" y="116632"/>
            <a:ext cx="1800200" cy="646331"/>
          </a:xfrm>
          <a:prstGeom prst="rect">
            <a:avLst/>
          </a:prstGeom>
          <a:noFill/>
        </p:spPr>
        <p:txBody>
          <a:bodyPr wrap="square" rtlCol="0">
            <a:spAutoFit/>
          </a:bodyPr>
          <a:lstStyle/>
          <a:p>
            <a:r>
              <a:rPr lang="en-GB" dirty="0">
                <a:solidFill>
                  <a:schemeClr val="tx2"/>
                </a:solidFill>
                <a:latin typeface="Century Gothic" panose="020B0502020202020204" pitchFamily="34" charset="0"/>
              </a:rPr>
              <a:t>Lady Montague</a:t>
            </a:r>
          </a:p>
        </p:txBody>
      </p:sp>
      <p:sp>
        <p:nvSpPr>
          <p:cNvPr id="16" name="TextBox 15"/>
          <p:cNvSpPr txBox="1"/>
          <p:nvPr/>
        </p:nvSpPr>
        <p:spPr>
          <a:xfrm>
            <a:off x="10115227" y="3931332"/>
            <a:ext cx="1800200" cy="369332"/>
          </a:xfrm>
          <a:prstGeom prst="rect">
            <a:avLst/>
          </a:prstGeom>
          <a:noFill/>
        </p:spPr>
        <p:txBody>
          <a:bodyPr wrap="square" rtlCol="0">
            <a:spAutoFit/>
          </a:bodyPr>
          <a:lstStyle/>
          <a:p>
            <a:r>
              <a:rPr lang="en-GB" dirty="0">
                <a:solidFill>
                  <a:schemeClr val="tx2"/>
                </a:solidFill>
                <a:latin typeface="Century Gothic" panose="020B0502020202020204" pitchFamily="34" charset="0"/>
              </a:rPr>
              <a:t>Friar John</a:t>
            </a:r>
          </a:p>
        </p:txBody>
      </p:sp>
    </p:spTree>
    <p:extLst>
      <p:ext uri="{BB962C8B-B14F-4D97-AF65-F5344CB8AC3E}">
        <p14:creationId xmlns:p14="http://schemas.microsoft.com/office/powerpoint/2010/main" val="21609336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0" indent="0">
              <a:buNone/>
            </a:pPr>
            <a:r>
              <a:rPr lang="en-GB" sz="2000" dirty="0">
                <a:solidFill>
                  <a:srgbClr val="0070C0"/>
                </a:solidFill>
              </a:rPr>
              <a:t>Romeo</a:t>
            </a:r>
          </a:p>
          <a:p>
            <a:pPr marL="0" indent="0">
              <a:buNone/>
            </a:pPr>
            <a:r>
              <a:rPr lang="en-GB" sz="2000" dirty="0">
                <a:solidFill>
                  <a:srgbClr val="0070C0"/>
                </a:solidFill>
              </a:rPr>
              <a:t>Juliet</a:t>
            </a:r>
          </a:p>
          <a:p>
            <a:pPr marL="0" indent="0">
              <a:buNone/>
            </a:pPr>
            <a:r>
              <a:rPr lang="en-GB" sz="2000" dirty="0">
                <a:solidFill>
                  <a:srgbClr val="0070C0"/>
                </a:solidFill>
              </a:rPr>
              <a:t>Lady Montague</a:t>
            </a:r>
          </a:p>
          <a:p>
            <a:pPr marL="0" indent="0">
              <a:buNone/>
            </a:pPr>
            <a:r>
              <a:rPr lang="en-GB" sz="2000" dirty="0">
                <a:solidFill>
                  <a:srgbClr val="0070C0"/>
                </a:solidFill>
              </a:rPr>
              <a:t>Friar Lawrence</a:t>
            </a:r>
          </a:p>
          <a:p>
            <a:pPr marL="0" indent="0">
              <a:buNone/>
            </a:pPr>
            <a:r>
              <a:rPr lang="en-GB" sz="2000" dirty="0">
                <a:solidFill>
                  <a:srgbClr val="0070C0"/>
                </a:solidFill>
              </a:rPr>
              <a:t>The Nurse</a:t>
            </a:r>
          </a:p>
          <a:p>
            <a:pPr marL="0" indent="0">
              <a:buNone/>
            </a:pPr>
            <a:r>
              <a:rPr lang="en-GB" sz="2000" dirty="0">
                <a:solidFill>
                  <a:srgbClr val="0070C0"/>
                </a:solidFill>
              </a:rPr>
              <a:t>Montague</a:t>
            </a:r>
          </a:p>
          <a:p>
            <a:pPr marL="0" indent="0">
              <a:buNone/>
            </a:pPr>
            <a:r>
              <a:rPr lang="en-GB" sz="2000" dirty="0">
                <a:solidFill>
                  <a:srgbClr val="0070C0"/>
                </a:solidFill>
              </a:rPr>
              <a:t>Tybalt</a:t>
            </a:r>
          </a:p>
          <a:p>
            <a:pPr marL="0" indent="0">
              <a:buNone/>
            </a:pPr>
            <a:r>
              <a:rPr lang="en-GB" sz="2000" dirty="0">
                <a:solidFill>
                  <a:srgbClr val="0070C0"/>
                </a:solidFill>
              </a:rPr>
              <a:t>Mercutio</a:t>
            </a:r>
          </a:p>
          <a:p>
            <a:pPr marL="0" indent="0">
              <a:buNone/>
            </a:pPr>
            <a:r>
              <a:rPr lang="en-GB" sz="2000" dirty="0">
                <a:solidFill>
                  <a:srgbClr val="0070C0"/>
                </a:solidFill>
              </a:rPr>
              <a:t>Lady Capulet</a:t>
            </a:r>
          </a:p>
          <a:p>
            <a:pPr marL="0" indent="0">
              <a:buNone/>
            </a:pPr>
            <a:r>
              <a:rPr lang="en-GB" sz="2000" dirty="0">
                <a:solidFill>
                  <a:srgbClr val="0070C0"/>
                </a:solidFill>
              </a:rPr>
              <a:t>Paris</a:t>
            </a:r>
          </a:p>
          <a:p>
            <a:pPr marL="0" indent="0">
              <a:buNone/>
            </a:pPr>
            <a:r>
              <a:rPr lang="en-GB" sz="2000" dirty="0">
                <a:solidFill>
                  <a:srgbClr val="0070C0"/>
                </a:solidFill>
              </a:rPr>
              <a:t>Benvolio</a:t>
            </a:r>
          </a:p>
          <a:p>
            <a:pPr marL="0" indent="0">
              <a:buNone/>
            </a:pPr>
            <a:r>
              <a:rPr lang="en-GB" sz="2000" dirty="0">
                <a:solidFill>
                  <a:srgbClr val="0070C0"/>
                </a:solidFill>
              </a:rPr>
              <a:t>Old Capulet</a:t>
            </a:r>
          </a:p>
        </p:txBody>
      </p:sp>
      <p:sp>
        <p:nvSpPr>
          <p:cNvPr id="4" name="Title 3"/>
          <p:cNvSpPr>
            <a:spLocks noGrp="1"/>
          </p:cNvSpPr>
          <p:nvPr>
            <p:ph type="title"/>
          </p:nvPr>
        </p:nvSpPr>
        <p:spPr>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4800" dirty="0">
                <a:solidFill>
                  <a:srgbClr val="0070C0"/>
                </a:solidFill>
                <a:latin typeface="Century Gothic" panose="020B0502020202020204" pitchFamily="34" charset="0"/>
              </a:rPr>
              <a:t>Montague, Capulet or neutral?</a:t>
            </a:r>
          </a:p>
        </p:txBody>
      </p:sp>
      <p:sp>
        <p:nvSpPr>
          <p:cNvPr id="5" name="Flowchart: Connector 4"/>
          <p:cNvSpPr/>
          <p:nvPr/>
        </p:nvSpPr>
        <p:spPr>
          <a:xfrm>
            <a:off x="3954378" y="1600200"/>
            <a:ext cx="4451685" cy="4333459"/>
          </a:xfrm>
          <a:prstGeom prst="flowChartConnector">
            <a:avLst/>
          </a:prstGeom>
          <a:no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entury Gothic" panose="020B0502020202020204" pitchFamily="34" charset="0"/>
            </a:endParaRPr>
          </a:p>
        </p:txBody>
      </p:sp>
      <p:sp>
        <p:nvSpPr>
          <p:cNvPr id="6" name="Flowchart: Connector 5"/>
          <p:cNvSpPr/>
          <p:nvPr/>
        </p:nvSpPr>
        <p:spPr>
          <a:xfrm>
            <a:off x="7010399" y="1600201"/>
            <a:ext cx="4451685" cy="4333459"/>
          </a:xfrm>
          <a:prstGeom prst="flowChartConnector">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entury Gothic" panose="020B0502020202020204" pitchFamily="34" charset="0"/>
            </a:endParaRPr>
          </a:p>
        </p:txBody>
      </p:sp>
      <p:sp>
        <p:nvSpPr>
          <p:cNvPr id="7" name="Flowchart: Process 6"/>
          <p:cNvSpPr/>
          <p:nvPr/>
        </p:nvSpPr>
        <p:spPr>
          <a:xfrm>
            <a:off x="609600" y="1600201"/>
            <a:ext cx="2494547" cy="4525963"/>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entury Gothic" panose="020B0502020202020204" pitchFamily="34" charset="0"/>
            </a:endParaRPr>
          </a:p>
        </p:txBody>
      </p:sp>
      <p:sp>
        <p:nvSpPr>
          <p:cNvPr id="8" name="TextBox 7"/>
          <p:cNvSpPr txBox="1"/>
          <p:nvPr/>
        </p:nvSpPr>
        <p:spPr>
          <a:xfrm>
            <a:off x="3332747" y="1708483"/>
            <a:ext cx="1493921" cy="369332"/>
          </a:xfrm>
          <a:prstGeom prst="rect">
            <a:avLst/>
          </a:prstGeom>
          <a:noFill/>
        </p:spPr>
        <p:txBody>
          <a:bodyPr wrap="square" rtlCol="0">
            <a:spAutoFit/>
          </a:bodyPr>
          <a:lstStyle/>
          <a:p>
            <a:r>
              <a:rPr lang="en-GB" dirty="0">
                <a:solidFill>
                  <a:srgbClr val="0070C0"/>
                </a:solidFill>
                <a:latin typeface="Century Gothic" panose="020B0502020202020204" pitchFamily="34" charset="0"/>
              </a:rPr>
              <a:t>Montague</a:t>
            </a:r>
          </a:p>
        </p:txBody>
      </p:sp>
      <p:sp>
        <p:nvSpPr>
          <p:cNvPr id="9" name="TextBox 8"/>
          <p:cNvSpPr txBox="1"/>
          <p:nvPr/>
        </p:nvSpPr>
        <p:spPr>
          <a:xfrm>
            <a:off x="10331116" y="1523817"/>
            <a:ext cx="1311442" cy="369332"/>
          </a:xfrm>
          <a:prstGeom prst="rect">
            <a:avLst/>
          </a:prstGeom>
          <a:noFill/>
        </p:spPr>
        <p:txBody>
          <a:bodyPr wrap="square" rtlCol="0">
            <a:spAutoFit/>
          </a:bodyPr>
          <a:lstStyle/>
          <a:p>
            <a:r>
              <a:rPr lang="en-GB" dirty="0">
                <a:solidFill>
                  <a:srgbClr val="0070C0"/>
                </a:solidFill>
                <a:latin typeface="Century Gothic" panose="020B0502020202020204" pitchFamily="34" charset="0"/>
              </a:rPr>
              <a:t>Capulet</a:t>
            </a:r>
          </a:p>
        </p:txBody>
      </p:sp>
    </p:spTree>
    <p:extLst>
      <p:ext uri="{BB962C8B-B14F-4D97-AF65-F5344CB8AC3E}">
        <p14:creationId xmlns:p14="http://schemas.microsoft.com/office/powerpoint/2010/main" val="5081616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20000"/>
              <a:lumOff val="80000"/>
            </a:schemeClr>
          </a:solidFill>
        </p:spPr>
        <p:txBody>
          <a:bodyPr/>
          <a:lstStyle/>
          <a:p>
            <a:r>
              <a:rPr lang="en-GB" dirty="0" smtClean="0">
                <a:latin typeface="Century Gothic" panose="020B0502020202020204" pitchFamily="34" charset="0"/>
              </a:rPr>
              <a:t>Planning for themes</a:t>
            </a:r>
            <a:endParaRPr lang="en-GB" dirty="0">
              <a:latin typeface="Century Gothic" panose="020B0502020202020204" pitchFamily="34" charset="0"/>
            </a:endParaRPr>
          </a:p>
        </p:txBody>
      </p:sp>
      <p:sp>
        <p:nvSpPr>
          <p:cNvPr id="3" name="Content Placeholder 2"/>
          <p:cNvSpPr>
            <a:spLocks noGrp="1"/>
          </p:cNvSpPr>
          <p:nvPr>
            <p:ph idx="1"/>
          </p:nvPr>
        </p:nvSpPr>
        <p:spPr/>
        <p:txBody>
          <a:bodyPr>
            <a:normAutofit/>
          </a:bodyPr>
          <a:lstStyle/>
          <a:p>
            <a:pPr marL="0" indent="0">
              <a:buNone/>
            </a:pPr>
            <a:r>
              <a:rPr lang="en-GB" sz="3200" dirty="0" smtClean="0">
                <a:latin typeface="Century Gothic" panose="020B0502020202020204" pitchFamily="34" charset="0"/>
              </a:rPr>
              <a:t>Who would you link to each theme and why?</a:t>
            </a:r>
            <a:endParaRPr lang="en-GB" sz="3200" dirty="0">
              <a:latin typeface="Century Gothic" panose="020B0502020202020204" pitchFamily="34" charset="0"/>
            </a:endParaRPr>
          </a:p>
        </p:txBody>
      </p:sp>
      <p:pic>
        <p:nvPicPr>
          <p:cNvPr id="4" name="Picture 3"/>
          <p:cNvPicPr>
            <a:picLocks noChangeAspect="1"/>
          </p:cNvPicPr>
          <p:nvPr/>
        </p:nvPicPr>
        <p:blipFill>
          <a:blip r:embed="rId2"/>
          <a:stretch>
            <a:fillRect/>
          </a:stretch>
        </p:blipFill>
        <p:spPr>
          <a:xfrm>
            <a:off x="295835" y="2554167"/>
            <a:ext cx="11277600" cy="3947160"/>
          </a:xfrm>
          <a:prstGeom prst="rect">
            <a:avLst/>
          </a:prstGeom>
        </p:spPr>
      </p:pic>
    </p:spTree>
    <p:extLst>
      <p:ext uri="{BB962C8B-B14F-4D97-AF65-F5344CB8AC3E}">
        <p14:creationId xmlns:p14="http://schemas.microsoft.com/office/powerpoint/2010/main" val="19501101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38501619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Subtitle 2">
            <a:extLst>
              <a:ext uri="{FF2B5EF4-FFF2-40B4-BE49-F238E27FC236}">
                <a16:creationId xmlns:a16="http://schemas.microsoft.com/office/drawing/2014/main" id="{2E51D3A7-89B9-47A7-B089-3D7BA9CC14E0}"/>
              </a:ext>
            </a:extLst>
          </p:cNvPr>
          <p:cNvSpPr txBox="1">
            <a:spLocks/>
          </p:cNvSpPr>
          <p:nvPr/>
        </p:nvSpPr>
        <p:spPr>
          <a:xfrm>
            <a:off x="1524000" y="3887046"/>
            <a:ext cx="9144000" cy="1655762"/>
          </a:xfrm>
          <a:prstGeom prst="rect">
            <a:avLst/>
          </a:prstGeom>
          <a:solidFill>
            <a:schemeClr val="accent6">
              <a:lumMod val="20000"/>
              <a:lumOff val="8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6000" u="sng" dirty="0" smtClean="0"/>
              <a:t>Romeo – a tragic hero?</a:t>
            </a:r>
          </a:p>
        </p:txBody>
      </p:sp>
      <p:pic>
        <p:nvPicPr>
          <p:cNvPr id="5" name="Picture 4"/>
          <p:cNvPicPr>
            <a:picLocks noChangeAspect="1"/>
          </p:cNvPicPr>
          <p:nvPr/>
        </p:nvPicPr>
        <p:blipFill>
          <a:blip r:embed="rId2"/>
          <a:stretch>
            <a:fillRect/>
          </a:stretch>
        </p:blipFill>
        <p:spPr>
          <a:xfrm>
            <a:off x="1581150" y="989436"/>
            <a:ext cx="9029700" cy="1866900"/>
          </a:xfrm>
          <a:prstGeom prst="rect">
            <a:avLst/>
          </a:prstGeom>
        </p:spPr>
      </p:pic>
    </p:spTree>
    <p:extLst>
      <p:ext uri="{BB962C8B-B14F-4D97-AF65-F5344CB8AC3E}">
        <p14:creationId xmlns:p14="http://schemas.microsoft.com/office/powerpoint/2010/main" val="16386070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040" y="549434"/>
            <a:ext cx="10515600" cy="2012315"/>
          </a:xfrm>
          <a:solidFill>
            <a:schemeClr val="accent4">
              <a:lumMod val="20000"/>
              <a:lumOff val="80000"/>
            </a:schemeClr>
          </a:solidFill>
        </p:spPr>
        <p:txBody>
          <a:bodyPr>
            <a:normAutofit/>
          </a:bodyPr>
          <a:lstStyle/>
          <a:p>
            <a:r>
              <a:rPr lang="en-GB" dirty="0"/>
              <a:t>LI: To be able to identify and comment on the writer’s choices in the play</a:t>
            </a:r>
          </a:p>
        </p:txBody>
      </p:sp>
      <p:sp>
        <p:nvSpPr>
          <p:cNvPr id="4" name="Content Placeholder 3"/>
          <p:cNvSpPr>
            <a:spLocks noGrp="1"/>
          </p:cNvSpPr>
          <p:nvPr>
            <p:ph idx="1"/>
          </p:nvPr>
        </p:nvSpPr>
        <p:spPr>
          <a:xfrm>
            <a:off x="701040" y="2900045"/>
            <a:ext cx="10515600" cy="3112135"/>
          </a:xfrm>
        </p:spPr>
        <p:txBody>
          <a:bodyPr>
            <a:noAutofit/>
          </a:bodyPr>
          <a:lstStyle/>
          <a:p>
            <a:pPr marL="0" indent="0">
              <a:buNone/>
            </a:pPr>
            <a:r>
              <a:rPr lang="en-GB" sz="4800" b="1" dirty="0"/>
              <a:t>CHARACTERISATION</a:t>
            </a:r>
          </a:p>
          <a:p>
            <a:pPr marL="0" indent="0">
              <a:buNone/>
            </a:pPr>
            <a:r>
              <a:rPr lang="en-GB" sz="4800" b="1" dirty="0"/>
              <a:t>THEME</a:t>
            </a:r>
          </a:p>
          <a:p>
            <a:pPr marL="0" indent="0">
              <a:buNone/>
            </a:pPr>
            <a:r>
              <a:rPr lang="en-GB" sz="4800" b="1" dirty="0"/>
              <a:t>PLOT</a:t>
            </a:r>
          </a:p>
          <a:p>
            <a:pPr marL="0" indent="0">
              <a:buNone/>
            </a:pPr>
            <a:r>
              <a:rPr lang="en-GB" sz="4800" b="1" dirty="0"/>
              <a:t>SETTING</a:t>
            </a:r>
          </a:p>
        </p:txBody>
      </p:sp>
      <p:pic>
        <p:nvPicPr>
          <p:cNvPr id="5" name="Picture 4"/>
          <p:cNvPicPr>
            <a:picLocks noChangeAspect="1"/>
          </p:cNvPicPr>
          <p:nvPr/>
        </p:nvPicPr>
        <p:blipFill>
          <a:blip r:embed="rId2"/>
          <a:stretch>
            <a:fillRect/>
          </a:stretch>
        </p:blipFill>
        <p:spPr>
          <a:xfrm>
            <a:off x="4670280" y="3771960"/>
            <a:ext cx="2133600" cy="2133600"/>
          </a:xfrm>
          <a:prstGeom prst="rect">
            <a:avLst/>
          </a:prstGeom>
        </p:spPr>
      </p:pic>
      <mc:AlternateContent xmlns:mc="http://schemas.openxmlformats.org/markup-compatibility/2006" xmlns:p14="http://schemas.microsoft.com/office/powerpoint/2010/main">
        <mc:Choice Requires="p14">
          <p:contentPart p14:bwMode="auto" r:id="rId3">
            <p14:nvContentPartPr>
              <p14:cNvPr id="6" name="Ink 5"/>
              <p14:cNvContentPartPr/>
              <p14:nvPr/>
            </p14:nvContentPartPr>
            <p14:xfrm>
              <a:off x="590400" y="4362480"/>
              <a:ext cx="1800720" cy="952560"/>
            </p14:xfrm>
          </p:contentPart>
        </mc:Choice>
        <mc:Fallback xmlns="">
          <p:pic>
            <p:nvPicPr>
              <p:cNvPr id="6" name="Ink 5"/>
              <p:cNvPicPr/>
              <p:nvPr/>
            </p:nvPicPr>
            <p:blipFill>
              <a:blip r:embed="rId6"/>
              <a:stretch>
                <a:fillRect/>
              </a:stretch>
            </p:blipFill>
            <p:spPr>
              <a:xfrm>
                <a:off x="581040" y="4353120"/>
                <a:ext cx="1819440" cy="971280"/>
              </a:xfrm>
              <a:prstGeom prst="rect">
                <a:avLst/>
              </a:prstGeom>
            </p:spPr>
          </p:pic>
        </mc:Fallback>
      </mc:AlternateContent>
      <p:sp>
        <p:nvSpPr>
          <p:cNvPr id="7" name="Content Placeholder 2"/>
          <p:cNvSpPr txBox="1">
            <a:spLocks/>
          </p:cNvSpPr>
          <p:nvPr/>
        </p:nvSpPr>
        <p:spPr>
          <a:xfrm>
            <a:off x="6960326" y="2783817"/>
            <a:ext cx="4256314" cy="3615214"/>
          </a:xfrm>
          <a:prstGeom prst="rect">
            <a:avLst/>
          </a:prstGeom>
          <a:solidFill>
            <a:schemeClr val="accent4">
              <a:lumMod val="40000"/>
              <a:lumOff val="60000"/>
            </a:schemeClr>
          </a:solidFill>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Century Gothic" panose="020B0502020202020204" pitchFamily="34" charset="0"/>
              </a:rPr>
              <a:t>L3+ – Make basic references, some quotations</a:t>
            </a:r>
          </a:p>
          <a:p>
            <a:r>
              <a:rPr lang="en-GB" dirty="0">
                <a:latin typeface="Century Gothic" panose="020B0502020202020204" pitchFamily="34" charset="0"/>
              </a:rPr>
              <a:t>L5+ – Make clear references, range of quotations </a:t>
            </a:r>
          </a:p>
          <a:p>
            <a:endParaRPr lang="en-GB" dirty="0">
              <a:latin typeface="Century Gothic" panose="020B0502020202020204" pitchFamily="34" charset="0"/>
            </a:endParaRPr>
          </a:p>
          <a:p>
            <a:r>
              <a:rPr lang="en-GB" dirty="0">
                <a:latin typeface="Century Gothic" panose="020B0502020202020204" pitchFamily="34" charset="0"/>
              </a:rPr>
              <a:t>L7+ - Make developed references and show knowledge of pertinent quotations</a:t>
            </a:r>
          </a:p>
        </p:txBody>
      </p:sp>
    </p:spTree>
    <p:extLst>
      <p:ext uri="{BB962C8B-B14F-4D97-AF65-F5344CB8AC3E}">
        <p14:creationId xmlns:p14="http://schemas.microsoft.com/office/powerpoint/2010/main" val="368172271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solidFill>
            <a:schemeClr val="accent5">
              <a:lumMod val="20000"/>
              <a:lumOff val="80000"/>
            </a:schemeClr>
          </a:solidFill>
        </p:spPr>
        <p:txBody>
          <a:bodyPr/>
          <a:lstStyle/>
          <a:p>
            <a:r>
              <a:rPr lang="en-GB" dirty="0"/>
              <a:t>Do it now: </a:t>
            </a:r>
          </a:p>
        </p:txBody>
      </p:sp>
      <p:sp>
        <p:nvSpPr>
          <p:cNvPr id="3" name="Subtitle 2"/>
          <p:cNvSpPr>
            <a:spLocks noGrp="1"/>
          </p:cNvSpPr>
          <p:nvPr>
            <p:ph type="subTitle" idx="1"/>
          </p:nvPr>
        </p:nvSpPr>
        <p:spPr>
          <a:solidFill>
            <a:schemeClr val="accent4">
              <a:lumMod val="20000"/>
              <a:lumOff val="80000"/>
            </a:schemeClr>
          </a:solidFill>
        </p:spPr>
        <p:txBody>
          <a:bodyPr/>
          <a:lstStyle/>
          <a:p>
            <a:r>
              <a:rPr lang="en-GB" dirty="0" smtClean="0"/>
              <a:t>Can you recall the meaning of the following words? </a:t>
            </a:r>
          </a:p>
          <a:p>
            <a:r>
              <a:rPr lang="en-GB" sz="3200" b="1" dirty="0" smtClean="0"/>
              <a:t>OXYMORON          UNREQUITED           PROTAGONIST</a:t>
            </a:r>
            <a:endParaRPr lang="en-GB" sz="3200" b="1" dirty="0"/>
          </a:p>
        </p:txBody>
      </p:sp>
      <p:sp>
        <p:nvSpPr>
          <p:cNvPr id="4" name="TextBox 3"/>
          <p:cNvSpPr txBox="1"/>
          <p:nvPr/>
        </p:nvSpPr>
        <p:spPr>
          <a:xfrm>
            <a:off x="5120640" y="5073134"/>
            <a:ext cx="4075612" cy="369332"/>
          </a:xfrm>
          <a:prstGeom prst="rect">
            <a:avLst/>
          </a:prstGeom>
          <a:solidFill>
            <a:srgbClr val="92D050"/>
          </a:solidFill>
        </p:spPr>
        <p:txBody>
          <a:bodyPr wrap="square" rtlCol="0">
            <a:spAutoFit/>
          </a:bodyPr>
          <a:lstStyle/>
          <a:p>
            <a:r>
              <a:rPr lang="en-GB" dirty="0">
                <a:latin typeface="Century Gothic" panose="020B0502020202020204" pitchFamily="34" charset="0"/>
              </a:rPr>
              <a:t>Challenge: </a:t>
            </a:r>
            <a:r>
              <a:rPr lang="en-GB" dirty="0" smtClean="0">
                <a:latin typeface="Century Gothic" panose="020B0502020202020204" pitchFamily="34" charset="0"/>
              </a:rPr>
              <a:t>Who is the link?</a:t>
            </a:r>
            <a:endParaRPr lang="en-GB" dirty="0">
              <a:latin typeface="Century Gothic" panose="020B0502020202020204" pitchFamily="34" charset="0"/>
            </a:endParaRPr>
          </a:p>
        </p:txBody>
      </p:sp>
    </p:spTree>
    <p:extLst>
      <p:ext uri="{BB962C8B-B14F-4D97-AF65-F5344CB8AC3E}">
        <p14:creationId xmlns:p14="http://schemas.microsoft.com/office/powerpoint/2010/main" val="332319165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140677" y="0"/>
            <a:ext cx="9973994" cy="7021353"/>
          </a:xfrm>
          <a:prstGeom prst="rect">
            <a:avLst/>
          </a:prstGeom>
        </p:spPr>
      </p:pic>
      <p:sp>
        <p:nvSpPr>
          <p:cNvPr id="5" name="TextBox 4"/>
          <p:cNvSpPr txBox="1"/>
          <p:nvPr/>
        </p:nvSpPr>
        <p:spPr>
          <a:xfrm>
            <a:off x="6077243" y="2630658"/>
            <a:ext cx="5416062" cy="3477875"/>
          </a:xfrm>
          <a:prstGeom prst="rect">
            <a:avLst/>
          </a:prstGeom>
          <a:solidFill>
            <a:schemeClr val="accent4">
              <a:lumMod val="20000"/>
              <a:lumOff val="80000"/>
            </a:schemeClr>
          </a:solidFill>
        </p:spPr>
        <p:txBody>
          <a:bodyPr wrap="square" rtlCol="0">
            <a:spAutoFit/>
          </a:bodyPr>
          <a:lstStyle/>
          <a:p>
            <a:r>
              <a:rPr lang="en-GB" sz="2000" dirty="0" smtClean="0">
                <a:latin typeface="Century Gothic" panose="020B0502020202020204" pitchFamily="34" charset="0"/>
              </a:rPr>
              <a:t>Answer the following in as much detail as you can: </a:t>
            </a:r>
          </a:p>
          <a:p>
            <a:endParaRPr lang="en-GB" sz="2000" dirty="0">
              <a:latin typeface="Century Gothic" panose="020B0502020202020204" pitchFamily="34" charset="0"/>
            </a:endParaRPr>
          </a:p>
          <a:p>
            <a:pPr marL="342900" indent="-342900">
              <a:buAutoNum type="arabicPeriod"/>
            </a:pPr>
            <a:r>
              <a:rPr lang="en-GB" sz="2000" dirty="0" smtClean="0">
                <a:latin typeface="Century Gothic" panose="020B0502020202020204" pitchFamily="34" charset="0"/>
              </a:rPr>
              <a:t>What is happening in the extract? </a:t>
            </a:r>
          </a:p>
          <a:p>
            <a:pPr marL="342900" indent="-342900">
              <a:buAutoNum type="arabicPeriod"/>
            </a:pPr>
            <a:r>
              <a:rPr lang="en-GB" sz="2000" dirty="0" smtClean="0">
                <a:latin typeface="Century Gothic" panose="020B0502020202020204" pitchFamily="34" charset="0"/>
              </a:rPr>
              <a:t>What are the feelings here? </a:t>
            </a:r>
          </a:p>
          <a:p>
            <a:pPr marL="342900" indent="-342900">
              <a:buAutoNum type="arabicPeriod"/>
            </a:pPr>
            <a:r>
              <a:rPr lang="en-GB" sz="2000" dirty="0" smtClean="0">
                <a:latin typeface="Century Gothic" panose="020B0502020202020204" pitchFamily="34" charset="0"/>
              </a:rPr>
              <a:t>Do you think that Romeo is truly in love with Rosalind? Make reference to the text in your answer.</a:t>
            </a:r>
          </a:p>
          <a:p>
            <a:pPr marL="342900" indent="-342900">
              <a:buAutoNum type="arabicPeriod"/>
            </a:pPr>
            <a:r>
              <a:rPr lang="en-GB" sz="2000" dirty="0" smtClean="0">
                <a:latin typeface="Century Gothic" panose="020B0502020202020204" pitchFamily="34" charset="0"/>
              </a:rPr>
              <a:t>Can you comment on how Shakespeare uses language to express the themes of conflict and love?</a:t>
            </a:r>
            <a:endParaRPr lang="en-GB" sz="2000" dirty="0">
              <a:latin typeface="Century Gothic" panose="020B0502020202020204" pitchFamily="34" charset="0"/>
            </a:endParaRPr>
          </a:p>
        </p:txBody>
      </p:sp>
    </p:spTree>
    <p:extLst>
      <p:ext uri="{BB962C8B-B14F-4D97-AF65-F5344CB8AC3E}">
        <p14:creationId xmlns:p14="http://schemas.microsoft.com/office/powerpoint/2010/main" val="372717878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solidFill>
            <a:schemeClr val="accent5">
              <a:lumMod val="20000"/>
              <a:lumOff val="80000"/>
            </a:schemeClr>
          </a:solidFill>
        </p:spPr>
        <p:txBody>
          <a:bodyPr/>
          <a:lstStyle/>
          <a:p>
            <a:pPr marL="0" indent="0">
              <a:buNone/>
            </a:pPr>
            <a:r>
              <a:rPr lang="en-GB" dirty="0" smtClean="0"/>
              <a:t>Do you feel sympathy for Romeo? Why or why not? </a:t>
            </a:r>
          </a:p>
          <a:p>
            <a:pPr marL="0" indent="0">
              <a:buNone/>
            </a:pPr>
            <a:endParaRPr lang="en-GB" dirty="0"/>
          </a:p>
          <a:p>
            <a:pPr marL="0" indent="0">
              <a:buNone/>
            </a:pPr>
            <a:endParaRPr lang="en-GB" dirty="0" smtClean="0"/>
          </a:p>
          <a:p>
            <a:pPr marL="0" indent="0">
              <a:buNone/>
            </a:pPr>
            <a:endParaRPr lang="en-GB" dirty="0"/>
          </a:p>
          <a:p>
            <a:pPr marL="0" indent="0">
              <a:buNone/>
            </a:pPr>
            <a:r>
              <a:rPr lang="en-GB" dirty="0" smtClean="0"/>
              <a:t>What is Romeo’s tragic flaw/</a:t>
            </a:r>
            <a:r>
              <a:rPr lang="en-GB" dirty="0" err="1" smtClean="0"/>
              <a:t>harmartia</a:t>
            </a:r>
            <a:r>
              <a:rPr lang="en-GB" dirty="0" smtClean="0"/>
              <a:t>?</a:t>
            </a:r>
            <a:endParaRPr lang="en-GB" dirty="0"/>
          </a:p>
        </p:txBody>
      </p:sp>
    </p:spTree>
    <p:extLst>
      <p:ext uri="{BB962C8B-B14F-4D97-AF65-F5344CB8AC3E}">
        <p14:creationId xmlns:p14="http://schemas.microsoft.com/office/powerpoint/2010/main" val="143826639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33582047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solidFill>
            <a:schemeClr val="accent5">
              <a:lumMod val="20000"/>
              <a:lumOff val="80000"/>
            </a:schemeClr>
          </a:solidFill>
        </p:spPr>
        <p:txBody>
          <a:bodyPr/>
          <a:lstStyle/>
          <a:p>
            <a:r>
              <a:rPr lang="en-GB" dirty="0" smtClean="0">
                <a:latin typeface="Century Gothic" panose="020B0502020202020204" pitchFamily="34" charset="0"/>
              </a:rPr>
              <a:t>Mercutio and male attitudes</a:t>
            </a:r>
            <a:endParaRPr lang="en-GB" dirty="0">
              <a:latin typeface="Century Gothic" panose="020B0502020202020204" pitchFamily="34" charset="0"/>
            </a:endParaRPr>
          </a:p>
        </p:txBody>
      </p:sp>
      <p:sp>
        <p:nvSpPr>
          <p:cNvPr id="3" name="Subtitle 2"/>
          <p:cNvSpPr>
            <a:spLocks noGrp="1"/>
          </p:cNvSpPr>
          <p:nvPr>
            <p:ph type="subTitle" idx="1"/>
          </p:nvPr>
        </p:nvSpPr>
        <p:spPr>
          <a:solidFill>
            <a:schemeClr val="accent4">
              <a:lumMod val="20000"/>
              <a:lumOff val="80000"/>
            </a:schemeClr>
          </a:solidFill>
        </p:spPr>
        <p:txBody>
          <a:bodyPr/>
          <a:lstStyle/>
          <a:p>
            <a:r>
              <a:rPr lang="en-GB" dirty="0" smtClean="0">
                <a:latin typeface="Century Gothic" panose="020B0502020202020204" pitchFamily="34" charset="0"/>
              </a:rPr>
              <a:t>What can you remember about the fight scene?</a:t>
            </a:r>
            <a:endParaRPr lang="en-GB" sz="3200" b="1" dirty="0">
              <a:latin typeface="Century Gothic" panose="020B0502020202020204" pitchFamily="34" charset="0"/>
            </a:endParaRPr>
          </a:p>
        </p:txBody>
      </p:sp>
    </p:spTree>
    <p:extLst>
      <p:ext uri="{BB962C8B-B14F-4D97-AF65-F5344CB8AC3E}">
        <p14:creationId xmlns:p14="http://schemas.microsoft.com/office/powerpoint/2010/main" val="373493509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882EF64-75EE-4E27-ACCD-1EDD145F4FEE}"/>
              </a:ext>
            </a:extLst>
          </p:cNvPr>
          <p:cNvSpPr txBox="1"/>
          <p:nvPr/>
        </p:nvSpPr>
        <p:spPr>
          <a:xfrm>
            <a:off x="238540" y="159026"/>
            <a:ext cx="11714922" cy="769441"/>
          </a:xfrm>
          <a:prstGeom prst="rect">
            <a:avLst/>
          </a:prstGeom>
          <a:solidFill>
            <a:schemeClr val="accent4">
              <a:lumMod val="40000"/>
              <a:lumOff val="60000"/>
            </a:schemeClr>
          </a:solidFill>
        </p:spPr>
        <p:txBody>
          <a:bodyPr wrap="square" rtlCol="0">
            <a:spAutoFit/>
          </a:bodyPr>
          <a:lstStyle/>
          <a:p>
            <a:pPr algn="ctr"/>
            <a:r>
              <a:rPr lang="en-GB" sz="4400" dirty="0">
                <a:latin typeface="Century Gothic" panose="020B0502020202020204" pitchFamily="34" charset="0"/>
              </a:rPr>
              <a:t>Re-Cap: Act 3 Scene 1 </a:t>
            </a:r>
          </a:p>
        </p:txBody>
      </p:sp>
      <p:pic>
        <p:nvPicPr>
          <p:cNvPr id="1026" name="Picture 2" descr="Image result for public square europe">
            <a:extLst>
              <a:ext uri="{FF2B5EF4-FFF2-40B4-BE49-F238E27FC236}">
                <a16:creationId xmlns:a16="http://schemas.microsoft.com/office/drawing/2014/main" id="{E0BDFF50-9084-45CA-AF08-A6FD7E17C09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229" y="1282535"/>
            <a:ext cx="2728660" cy="204649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B08F8799-2E3B-4408-9919-4C16E2071F94}"/>
              </a:ext>
            </a:extLst>
          </p:cNvPr>
          <p:cNvPicPr>
            <a:picLocks noChangeAspect="1"/>
          </p:cNvPicPr>
          <p:nvPr/>
        </p:nvPicPr>
        <p:blipFill>
          <a:blip r:embed="rId3"/>
          <a:stretch>
            <a:fillRect/>
          </a:stretch>
        </p:blipFill>
        <p:spPr>
          <a:xfrm>
            <a:off x="5950522" y="1083772"/>
            <a:ext cx="3515096" cy="2345228"/>
          </a:xfrm>
          <a:prstGeom prst="rect">
            <a:avLst/>
          </a:prstGeom>
        </p:spPr>
      </p:pic>
      <p:pic>
        <p:nvPicPr>
          <p:cNvPr id="4" name="Picture 3">
            <a:extLst>
              <a:ext uri="{FF2B5EF4-FFF2-40B4-BE49-F238E27FC236}">
                <a16:creationId xmlns:a16="http://schemas.microsoft.com/office/drawing/2014/main" id="{0E3E016D-0985-47C7-9BEC-EC0798F613F1}"/>
              </a:ext>
            </a:extLst>
          </p:cNvPr>
          <p:cNvPicPr>
            <a:picLocks noChangeAspect="1"/>
          </p:cNvPicPr>
          <p:nvPr/>
        </p:nvPicPr>
        <p:blipFill>
          <a:blip r:embed="rId4"/>
          <a:stretch>
            <a:fillRect/>
          </a:stretch>
        </p:blipFill>
        <p:spPr>
          <a:xfrm>
            <a:off x="238538" y="906904"/>
            <a:ext cx="1597564" cy="1334984"/>
          </a:xfrm>
          <a:prstGeom prst="rect">
            <a:avLst/>
          </a:prstGeom>
        </p:spPr>
      </p:pic>
      <p:pic>
        <p:nvPicPr>
          <p:cNvPr id="5" name="Picture 4">
            <a:extLst>
              <a:ext uri="{FF2B5EF4-FFF2-40B4-BE49-F238E27FC236}">
                <a16:creationId xmlns:a16="http://schemas.microsoft.com/office/drawing/2014/main" id="{4941EF48-7EE8-42A2-BA65-E21F0B817BB6}"/>
              </a:ext>
            </a:extLst>
          </p:cNvPr>
          <p:cNvPicPr>
            <a:picLocks noChangeAspect="1"/>
          </p:cNvPicPr>
          <p:nvPr/>
        </p:nvPicPr>
        <p:blipFill>
          <a:blip r:embed="rId5"/>
          <a:stretch>
            <a:fillRect/>
          </a:stretch>
        </p:blipFill>
        <p:spPr>
          <a:xfrm>
            <a:off x="2532598" y="2748643"/>
            <a:ext cx="1360714" cy="1360714"/>
          </a:xfrm>
          <a:prstGeom prst="rect">
            <a:avLst/>
          </a:prstGeom>
        </p:spPr>
      </p:pic>
      <p:pic>
        <p:nvPicPr>
          <p:cNvPr id="6" name="Picture 5">
            <a:extLst>
              <a:ext uri="{FF2B5EF4-FFF2-40B4-BE49-F238E27FC236}">
                <a16:creationId xmlns:a16="http://schemas.microsoft.com/office/drawing/2014/main" id="{21593DD8-EE31-4C5A-8597-84DF557B381D}"/>
              </a:ext>
            </a:extLst>
          </p:cNvPr>
          <p:cNvPicPr>
            <a:picLocks noChangeAspect="1"/>
          </p:cNvPicPr>
          <p:nvPr/>
        </p:nvPicPr>
        <p:blipFill>
          <a:blip r:embed="rId6"/>
          <a:stretch>
            <a:fillRect/>
          </a:stretch>
        </p:blipFill>
        <p:spPr>
          <a:xfrm>
            <a:off x="8908178" y="906904"/>
            <a:ext cx="1363028" cy="1363028"/>
          </a:xfrm>
          <a:prstGeom prst="rect">
            <a:avLst/>
          </a:prstGeom>
          <a:ln w="28575">
            <a:solidFill>
              <a:schemeClr val="bg1"/>
            </a:solidFill>
          </a:ln>
        </p:spPr>
      </p:pic>
      <p:pic>
        <p:nvPicPr>
          <p:cNvPr id="8" name="Picture 7">
            <a:extLst>
              <a:ext uri="{FF2B5EF4-FFF2-40B4-BE49-F238E27FC236}">
                <a16:creationId xmlns:a16="http://schemas.microsoft.com/office/drawing/2014/main" id="{9DBC8F19-82DE-49D3-97E5-EB65220258AF}"/>
              </a:ext>
            </a:extLst>
          </p:cNvPr>
          <p:cNvPicPr>
            <a:picLocks noChangeAspect="1"/>
          </p:cNvPicPr>
          <p:nvPr/>
        </p:nvPicPr>
        <p:blipFill>
          <a:blip r:embed="rId4"/>
          <a:stretch>
            <a:fillRect/>
          </a:stretch>
        </p:blipFill>
        <p:spPr>
          <a:xfrm>
            <a:off x="5150752" y="2944312"/>
            <a:ext cx="1597564" cy="1334984"/>
          </a:xfrm>
          <a:prstGeom prst="rect">
            <a:avLst/>
          </a:prstGeom>
        </p:spPr>
      </p:pic>
      <p:sp>
        <p:nvSpPr>
          <p:cNvPr id="7" name="Arrow: Right 6">
            <a:extLst>
              <a:ext uri="{FF2B5EF4-FFF2-40B4-BE49-F238E27FC236}">
                <a16:creationId xmlns:a16="http://schemas.microsoft.com/office/drawing/2014/main" id="{CEDDEDA8-81D2-48C5-84AF-F583ACC5A6CF}"/>
              </a:ext>
            </a:extLst>
          </p:cNvPr>
          <p:cNvSpPr/>
          <p:nvPr/>
        </p:nvSpPr>
        <p:spPr>
          <a:xfrm>
            <a:off x="3927597" y="1784759"/>
            <a:ext cx="1597563" cy="76944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8">
            <a:extLst>
              <a:ext uri="{FF2B5EF4-FFF2-40B4-BE49-F238E27FC236}">
                <a16:creationId xmlns:a16="http://schemas.microsoft.com/office/drawing/2014/main" id="{9462F6FA-1BEB-4B2E-B477-ED4497CE3A84}"/>
              </a:ext>
            </a:extLst>
          </p:cNvPr>
          <p:cNvPicPr>
            <a:picLocks noChangeAspect="1"/>
          </p:cNvPicPr>
          <p:nvPr/>
        </p:nvPicPr>
        <p:blipFill>
          <a:blip r:embed="rId7"/>
          <a:stretch>
            <a:fillRect/>
          </a:stretch>
        </p:blipFill>
        <p:spPr>
          <a:xfrm>
            <a:off x="8026193" y="4692638"/>
            <a:ext cx="3238500" cy="2095500"/>
          </a:xfrm>
          <a:prstGeom prst="rect">
            <a:avLst/>
          </a:prstGeom>
        </p:spPr>
      </p:pic>
      <p:pic>
        <p:nvPicPr>
          <p:cNvPr id="11" name="Picture 10">
            <a:extLst>
              <a:ext uri="{FF2B5EF4-FFF2-40B4-BE49-F238E27FC236}">
                <a16:creationId xmlns:a16="http://schemas.microsoft.com/office/drawing/2014/main" id="{24C35560-2ED5-4ED4-8A25-F688FC0A8838}"/>
              </a:ext>
            </a:extLst>
          </p:cNvPr>
          <p:cNvPicPr>
            <a:picLocks noChangeAspect="1"/>
          </p:cNvPicPr>
          <p:nvPr/>
        </p:nvPicPr>
        <p:blipFill>
          <a:blip r:embed="rId8"/>
          <a:stretch>
            <a:fillRect/>
          </a:stretch>
        </p:blipFill>
        <p:spPr>
          <a:xfrm>
            <a:off x="2227926" y="4835213"/>
            <a:ext cx="3875763" cy="1928335"/>
          </a:xfrm>
          <a:prstGeom prst="rect">
            <a:avLst/>
          </a:prstGeom>
        </p:spPr>
      </p:pic>
      <p:sp>
        <p:nvSpPr>
          <p:cNvPr id="12" name="Arrow: Right 11">
            <a:extLst>
              <a:ext uri="{FF2B5EF4-FFF2-40B4-BE49-F238E27FC236}">
                <a16:creationId xmlns:a16="http://schemas.microsoft.com/office/drawing/2014/main" id="{B14C3A7C-04AE-4D57-B9AE-9C6A39F2BDEB}"/>
              </a:ext>
            </a:extLst>
          </p:cNvPr>
          <p:cNvSpPr/>
          <p:nvPr/>
        </p:nvSpPr>
        <p:spPr>
          <a:xfrm rot="5400000">
            <a:off x="9069927" y="3415756"/>
            <a:ext cx="1510867" cy="88005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Arrow: Left 12">
            <a:extLst>
              <a:ext uri="{FF2B5EF4-FFF2-40B4-BE49-F238E27FC236}">
                <a16:creationId xmlns:a16="http://schemas.microsoft.com/office/drawing/2014/main" id="{CA4F1D5F-644E-44CC-B4AD-17195FB809AE}"/>
              </a:ext>
            </a:extLst>
          </p:cNvPr>
          <p:cNvSpPr/>
          <p:nvPr/>
        </p:nvSpPr>
        <p:spPr>
          <a:xfrm>
            <a:off x="6103689" y="5502091"/>
            <a:ext cx="1807684" cy="594578"/>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4" name="Picture 13">
            <a:extLst>
              <a:ext uri="{FF2B5EF4-FFF2-40B4-BE49-F238E27FC236}">
                <a16:creationId xmlns:a16="http://schemas.microsoft.com/office/drawing/2014/main" id="{C1F696D3-C84C-4475-B8A3-F750FCDD101F}"/>
              </a:ext>
            </a:extLst>
          </p:cNvPr>
          <p:cNvPicPr>
            <a:picLocks noChangeAspect="1"/>
          </p:cNvPicPr>
          <p:nvPr/>
        </p:nvPicPr>
        <p:blipFill>
          <a:blip r:embed="rId9"/>
          <a:stretch>
            <a:fillRect/>
          </a:stretch>
        </p:blipFill>
        <p:spPr>
          <a:xfrm>
            <a:off x="740229" y="5043946"/>
            <a:ext cx="2014491" cy="1510868"/>
          </a:xfrm>
          <a:prstGeom prst="rect">
            <a:avLst/>
          </a:prstGeom>
        </p:spPr>
      </p:pic>
    </p:spTree>
    <p:extLst>
      <p:ext uri="{BB962C8B-B14F-4D97-AF65-F5344CB8AC3E}">
        <p14:creationId xmlns:p14="http://schemas.microsoft.com/office/powerpoint/2010/main" val="24223661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DBC8F19-82DE-49D3-97E5-EB65220258AF}"/>
              </a:ext>
            </a:extLst>
          </p:cNvPr>
          <p:cNvPicPr>
            <a:picLocks noChangeAspect="1"/>
          </p:cNvPicPr>
          <p:nvPr/>
        </p:nvPicPr>
        <p:blipFill>
          <a:blip r:embed="rId2"/>
          <a:stretch>
            <a:fillRect/>
          </a:stretch>
        </p:blipFill>
        <p:spPr>
          <a:xfrm>
            <a:off x="6484252" y="2144212"/>
            <a:ext cx="5307698" cy="4435310"/>
          </a:xfrm>
          <a:prstGeom prst="rect">
            <a:avLst/>
          </a:prstGeom>
        </p:spPr>
      </p:pic>
      <p:sp>
        <p:nvSpPr>
          <p:cNvPr id="3" name="Title 2"/>
          <p:cNvSpPr>
            <a:spLocks noGrp="1"/>
          </p:cNvSpPr>
          <p:nvPr>
            <p:ph type="title"/>
          </p:nvPr>
        </p:nvSpPr>
        <p:spPr>
          <a:solidFill>
            <a:schemeClr val="accent4">
              <a:lumMod val="20000"/>
              <a:lumOff val="80000"/>
            </a:schemeClr>
          </a:solidFill>
        </p:spPr>
        <p:txBody>
          <a:bodyPr/>
          <a:lstStyle/>
          <a:p>
            <a:r>
              <a:rPr lang="en-GB" dirty="0" smtClean="0">
                <a:latin typeface="Century Gothic" panose="020B0502020202020204" pitchFamily="34" charset="0"/>
              </a:rPr>
              <a:t>What can you remember about Mercutio?</a:t>
            </a:r>
            <a:endParaRPr lang="en-GB" dirty="0">
              <a:latin typeface="Century Gothic" panose="020B0502020202020204" pitchFamily="34" charset="0"/>
            </a:endParaRPr>
          </a:p>
        </p:txBody>
      </p:sp>
      <p:sp>
        <p:nvSpPr>
          <p:cNvPr id="4" name="Content Placeholder 3"/>
          <p:cNvSpPr>
            <a:spLocks noGrp="1"/>
          </p:cNvSpPr>
          <p:nvPr>
            <p:ph idx="1"/>
          </p:nvPr>
        </p:nvSpPr>
        <p:spPr/>
        <p:txBody>
          <a:bodyPr/>
          <a:lstStyle/>
          <a:p>
            <a:endParaRPr lang="en-GB"/>
          </a:p>
        </p:txBody>
      </p:sp>
    </p:spTree>
    <p:extLst>
      <p:ext uri="{BB962C8B-B14F-4D97-AF65-F5344CB8AC3E}">
        <p14:creationId xmlns:p14="http://schemas.microsoft.com/office/powerpoint/2010/main" val="221893865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7A35679-6DF0-48AD-AB2E-2B294209CFD1}"/>
              </a:ext>
            </a:extLst>
          </p:cNvPr>
          <p:cNvSpPr txBox="1"/>
          <p:nvPr/>
        </p:nvSpPr>
        <p:spPr>
          <a:xfrm>
            <a:off x="145774" y="145774"/>
            <a:ext cx="11926956" cy="923330"/>
          </a:xfrm>
          <a:prstGeom prst="rect">
            <a:avLst/>
          </a:prstGeom>
          <a:solidFill>
            <a:schemeClr val="accent3">
              <a:lumMod val="40000"/>
              <a:lumOff val="60000"/>
            </a:schemeClr>
          </a:solidFill>
        </p:spPr>
        <p:txBody>
          <a:bodyPr wrap="square" rtlCol="0">
            <a:spAutoFit/>
          </a:bodyPr>
          <a:lstStyle/>
          <a:p>
            <a:r>
              <a:rPr lang="en-GB" dirty="0"/>
              <a:t>1.</a:t>
            </a:r>
          </a:p>
          <a:p>
            <a:r>
              <a:rPr lang="en-GB" dirty="0"/>
              <a:t> </a:t>
            </a:r>
          </a:p>
          <a:p>
            <a:endParaRPr lang="en-GB" dirty="0"/>
          </a:p>
        </p:txBody>
      </p:sp>
      <p:sp>
        <p:nvSpPr>
          <p:cNvPr id="3" name="TextBox 2">
            <a:extLst>
              <a:ext uri="{FF2B5EF4-FFF2-40B4-BE49-F238E27FC236}">
                <a16:creationId xmlns:a16="http://schemas.microsoft.com/office/drawing/2014/main" id="{243A9DB1-8AFA-451E-9641-054CF1C0AD97}"/>
              </a:ext>
            </a:extLst>
          </p:cNvPr>
          <p:cNvSpPr txBox="1"/>
          <p:nvPr/>
        </p:nvSpPr>
        <p:spPr>
          <a:xfrm>
            <a:off x="132522" y="1525445"/>
            <a:ext cx="11926956" cy="923330"/>
          </a:xfrm>
          <a:prstGeom prst="rect">
            <a:avLst/>
          </a:prstGeom>
          <a:solidFill>
            <a:schemeClr val="accent2">
              <a:lumMod val="20000"/>
              <a:lumOff val="80000"/>
            </a:schemeClr>
          </a:solidFill>
        </p:spPr>
        <p:txBody>
          <a:bodyPr wrap="square" rtlCol="0">
            <a:spAutoFit/>
          </a:bodyPr>
          <a:lstStyle/>
          <a:p>
            <a:r>
              <a:rPr lang="en-GB" dirty="0"/>
              <a:t>2.</a:t>
            </a:r>
          </a:p>
          <a:p>
            <a:r>
              <a:rPr lang="en-GB" dirty="0"/>
              <a:t> </a:t>
            </a:r>
          </a:p>
          <a:p>
            <a:endParaRPr lang="en-GB" dirty="0"/>
          </a:p>
        </p:txBody>
      </p:sp>
      <p:sp>
        <p:nvSpPr>
          <p:cNvPr id="4" name="TextBox 3">
            <a:extLst>
              <a:ext uri="{FF2B5EF4-FFF2-40B4-BE49-F238E27FC236}">
                <a16:creationId xmlns:a16="http://schemas.microsoft.com/office/drawing/2014/main" id="{AEF38D16-EAE9-4FA8-82F3-E941DEA286B4}"/>
              </a:ext>
            </a:extLst>
          </p:cNvPr>
          <p:cNvSpPr txBox="1"/>
          <p:nvPr/>
        </p:nvSpPr>
        <p:spPr>
          <a:xfrm>
            <a:off x="132522" y="2949331"/>
            <a:ext cx="11926956" cy="923330"/>
          </a:xfrm>
          <a:prstGeom prst="rect">
            <a:avLst/>
          </a:prstGeom>
          <a:solidFill>
            <a:schemeClr val="accent4">
              <a:lumMod val="40000"/>
              <a:lumOff val="60000"/>
            </a:schemeClr>
          </a:solidFill>
        </p:spPr>
        <p:txBody>
          <a:bodyPr wrap="square" rtlCol="0">
            <a:spAutoFit/>
          </a:bodyPr>
          <a:lstStyle/>
          <a:p>
            <a:r>
              <a:rPr lang="en-GB" dirty="0"/>
              <a:t>3. </a:t>
            </a:r>
          </a:p>
          <a:p>
            <a:endParaRPr lang="en-GB" dirty="0"/>
          </a:p>
          <a:p>
            <a:endParaRPr lang="en-GB" dirty="0"/>
          </a:p>
        </p:txBody>
      </p:sp>
      <p:sp>
        <p:nvSpPr>
          <p:cNvPr id="5" name="TextBox 4">
            <a:extLst>
              <a:ext uri="{FF2B5EF4-FFF2-40B4-BE49-F238E27FC236}">
                <a16:creationId xmlns:a16="http://schemas.microsoft.com/office/drawing/2014/main" id="{B3DB8272-8765-4794-A782-D3AA6C1F5FF9}"/>
              </a:ext>
            </a:extLst>
          </p:cNvPr>
          <p:cNvSpPr txBox="1"/>
          <p:nvPr/>
        </p:nvSpPr>
        <p:spPr>
          <a:xfrm>
            <a:off x="132522" y="4373217"/>
            <a:ext cx="11926956" cy="923330"/>
          </a:xfrm>
          <a:prstGeom prst="rect">
            <a:avLst/>
          </a:prstGeom>
          <a:solidFill>
            <a:schemeClr val="accent6">
              <a:lumMod val="40000"/>
              <a:lumOff val="60000"/>
            </a:schemeClr>
          </a:solidFill>
        </p:spPr>
        <p:txBody>
          <a:bodyPr wrap="square" rtlCol="0">
            <a:spAutoFit/>
          </a:bodyPr>
          <a:lstStyle/>
          <a:p>
            <a:r>
              <a:rPr lang="en-GB" dirty="0"/>
              <a:t>4.</a:t>
            </a:r>
          </a:p>
          <a:p>
            <a:r>
              <a:rPr lang="en-GB" dirty="0"/>
              <a:t> </a:t>
            </a:r>
          </a:p>
          <a:p>
            <a:endParaRPr lang="en-GB" dirty="0"/>
          </a:p>
        </p:txBody>
      </p:sp>
      <p:sp>
        <p:nvSpPr>
          <p:cNvPr id="6" name="TextBox 5">
            <a:extLst>
              <a:ext uri="{FF2B5EF4-FFF2-40B4-BE49-F238E27FC236}">
                <a16:creationId xmlns:a16="http://schemas.microsoft.com/office/drawing/2014/main" id="{D3DA3D9B-015F-447A-927A-6359405BA5EF}"/>
              </a:ext>
            </a:extLst>
          </p:cNvPr>
          <p:cNvSpPr txBox="1"/>
          <p:nvPr/>
        </p:nvSpPr>
        <p:spPr>
          <a:xfrm>
            <a:off x="145774" y="5742324"/>
            <a:ext cx="11926956" cy="923330"/>
          </a:xfrm>
          <a:prstGeom prst="rect">
            <a:avLst/>
          </a:prstGeom>
          <a:solidFill>
            <a:schemeClr val="accent1">
              <a:lumMod val="40000"/>
              <a:lumOff val="60000"/>
            </a:schemeClr>
          </a:solidFill>
        </p:spPr>
        <p:txBody>
          <a:bodyPr wrap="square" rtlCol="0">
            <a:spAutoFit/>
          </a:bodyPr>
          <a:lstStyle/>
          <a:p>
            <a:r>
              <a:rPr lang="en-GB" dirty="0"/>
              <a:t>5.</a:t>
            </a:r>
          </a:p>
          <a:p>
            <a:r>
              <a:rPr lang="en-GB" dirty="0"/>
              <a:t> </a:t>
            </a:r>
          </a:p>
          <a:p>
            <a:endParaRPr lang="en-GB" dirty="0"/>
          </a:p>
        </p:txBody>
      </p:sp>
      <p:pic>
        <p:nvPicPr>
          <p:cNvPr id="7" name="Picture 6" descr="Related image">
            <a:extLst>
              <a:ext uri="{FF2B5EF4-FFF2-40B4-BE49-F238E27FC236}">
                <a16:creationId xmlns:a16="http://schemas.microsoft.com/office/drawing/2014/main" id="{F49AA0AD-2C50-45F4-8957-44ADC400909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253" y="310911"/>
            <a:ext cx="1083215" cy="98226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Related image">
            <a:extLst>
              <a:ext uri="{FF2B5EF4-FFF2-40B4-BE49-F238E27FC236}">
                <a16:creationId xmlns:a16="http://schemas.microsoft.com/office/drawing/2014/main" id="{8B4474C7-D44D-447E-8618-545BA49F166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15795" y="86844"/>
            <a:ext cx="1083215" cy="98226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E0E6EB82-1363-4C4B-86E1-4A05E9028F89}"/>
              </a:ext>
            </a:extLst>
          </p:cNvPr>
          <p:cNvPicPr>
            <a:picLocks noChangeAspect="1"/>
          </p:cNvPicPr>
          <p:nvPr/>
        </p:nvPicPr>
        <p:blipFill>
          <a:blip r:embed="rId3"/>
          <a:stretch>
            <a:fillRect/>
          </a:stretch>
        </p:blipFill>
        <p:spPr>
          <a:xfrm>
            <a:off x="4699010" y="119355"/>
            <a:ext cx="1584589" cy="1079420"/>
          </a:xfrm>
          <a:prstGeom prst="rect">
            <a:avLst/>
          </a:prstGeom>
        </p:spPr>
      </p:pic>
      <p:pic>
        <p:nvPicPr>
          <p:cNvPr id="10" name="Picture 9" descr="Related image">
            <a:extLst>
              <a:ext uri="{FF2B5EF4-FFF2-40B4-BE49-F238E27FC236}">
                <a16:creationId xmlns:a16="http://schemas.microsoft.com/office/drawing/2014/main" id="{63CF7C0C-63B2-430F-A6E7-C289B787309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13246" y="112206"/>
            <a:ext cx="1083215" cy="98226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Related image">
            <a:extLst>
              <a:ext uri="{FF2B5EF4-FFF2-40B4-BE49-F238E27FC236}">
                <a16:creationId xmlns:a16="http://schemas.microsoft.com/office/drawing/2014/main" id="{FC7A1C0C-42A0-493E-BC79-98F78A53896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11136" y="112206"/>
            <a:ext cx="1083215" cy="98226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6FAB2E95-74FC-4BF4-BBEA-1315B190296D}"/>
              </a:ext>
            </a:extLst>
          </p:cNvPr>
          <p:cNvPicPr>
            <a:picLocks noChangeAspect="1"/>
          </p:cNvPicPr>
          <p:nvPr/>
        </p:nvPicPr>
        <p:blipFill>
          <a:blip r:embed="rId4"/>
          <a:stretch>
            <a:fillRect/>
          </a:stretch>
        </p:blipFill>
        <p:spPr>
          <a:xfrm>
            <a:off x="9201344" y="14383"/>
            <a:ext cx="1289363" cy="1289363"/>
          </a:xfrm>
          <a:prstGeom prst="rect">
            <a:avLst/>
          </a:prstGeom>
        </p:spPr>
      </p:pic>
      <p:pic>
        <p:nvPicPr>
          <p:cNvPr id="13" name="Picture 12">
            <a:extLst>
              <a:ext uri="{FF2B5EF4-FFF2-40B4-BE49-F238E27FC236}">
                <a16:creationId xmlns:a16="http://schemas.microsoft.com/office/drawing/2014/main" id="{BD898E60-92CB-4FC4-91AC-2CEB3E5C859F}"/>
              </a:ext>
            </a:extLst>
          </p:cNvPr>
          <p:cNvPicPr>
            <a:picLocks noChangeAspect="1"/>
          </p:cNvPicPr>
          <p:nvPr/>
        </p:nvPicPr>
        <p:blipFill>
          <a:blip r:embed="rId3"/>
          <a:stretch>
            <a:fillRect/>
          </a:stretch>
        </p:blipFill>
        <p:spPr>
          <a:xfrm>
            <a:off x="7560097" y="83568"/>
            <a:ext cx="1584589" cy="1079420"/>
          </a:xfrm>
          <a:prstGeom prst="rect">
            <a:avLst/>
          </a:prstGeom>
        </p:spPr>
      </p:pic>
      <p:pic>
        <p:nvPicPr>
          <p:cNvPr id="14" name="Picture 13">
            <a:extLst>
              <a:ext uri="{FF2B5EF4-FFF2-40B4-BE49-F238E27FC236}">
                <a16:creationId xmlns:a16="http://schemas.microsoft.com/office/drawing/2014/main" id="{1FFD4205-19EB-436B-9A23-8847E5A4DFC5}"/>
              </a:ext>
            </a:extLst>
          </p:cNvPr>
          <p:cNvPicPr>
            <a:picLocks noChangeAspect="1"/>
          </p:cNvPicPr>
          <p:nvPr/>
        </p:nvPicPr>
        <p:blipFill>
          <a:blip r:embed="rId5"/>
          <a:stretch>
            <a:fillRect/>
          </a:stretch>
        </p:blipFill>
        <p:spPr>
          <a:xfrm>
            <a:off x="1489292" y="268298"/>
            <a:ext cx="1212574" cy="671246"/>
          </a:xfrm>
          <a:prstGeom prst="rect">
            <a:avLst/>
          </a:prstGeom>
        </p:spPr>
      </p:pic>
      <p:pic>
        <p:nvPicPr>
          <p:cNvPr id="15" name="Picture 14">
            <a:extLst>
              <a:ext uri="{FF2B5EF4-FFF2-40B4-BE49-F238E27FC236}">
                <a16:creationId xmlns:a16="http://schemas.microsoft.com/office/drawing/2014/main" id="{417A8A22-7D39-484D-BB1D-7426D9D73EFC}"/>
              </a:ext>
            </a:extLst>
          </p:cNvPr>
          <p:cNvPicPr>
            <a:picLocks noChangeAspect="1"/>
          </p:cNvPicPr>
          <p:nvPr/>
        </p:nvPicPr>
        <p:blipFill>
          <a:blip r:embed="rId5"/>
          <a:stretch>
            <a:fillRect/>
          </a:stretch>
        </p:blipFill>
        <p:spPr>
          <a:xfrm>
            <a:off x="2608573" y="672971"/>
            <a:ext cx="1212574" cy="671246"/>
          </a:xfrm>
          <a:prstGeom prst="rect">
            <a:avLst/>
          </a:prstGeom>
        </p:spPr>
      </p:pic>
      <p:pic>
        <p:nvPicPr>
          <p:cNvPr id="16" name="Picture 15">
            <a:extLst>
              <a:ext uri="{FF2B5EF4-FFF2-40B4-BE49-F238E27FC236}">
                <a16:creationId xmlns:a16="http://schemas.microsoft.com/office/drawing/2014/main" id="{137885FB-0B03-4B3F-9E5A-A856DF9D129B}"/>
              </a:ext>
            </a:extLst>
          </p:cNvPr>
          <p:cNvPicPr>
            <a:picLocks noChangeAspect="1"/>
          </p:cNvPicPr>
          <p:nvPr/>
        </p:nvPicPr>
        <p:blipFill>
          <a:blip r:embed="rId6"/>
          <a:stretch>
            <a:fillRect/>
          </a:stretch>
        </p:blipFill>
        <p:spPr>
          <a:xfrm>
            <a:off x="685415" y="1495628"/>
            <a:ext cx="810838" cy="816935"/>
          </a:xfrm>
          <a:prstGeom prst="rect">
            <a:avLst/>
          </a:prstGeom>
        </p:spPr>
      </p:pic>
      <p:pic>
        <p:nvPicPr>
          <p:cNvPr id="17" name="Picture 16">
            <a:extLst>
              <a:ext uri="{FF2B5EF4-FFF2-40B4-BE49-F238E27FC236}">
                <a16:creationId xmlns:a16="http://schemas.microsoft.com/office/drawing/2014/main" id="{B249568C-616E-4149-86FC-0A89D7A380EF}"/>
              </a:ext>
            </a:extLst>
          </p:cNvPr>
          <p:cNvPicPr>
            <a:picLocks noChangeAspect="1"/>
          </p:cNvPicPr>
          <p:nvPr/>
        </p:nvPicPr>
        <p:blipFill>
          <a:blip r:embed="rId7"/>
          <a:stretch>
            <a:fillRect/>
          </a:stretch>
        </p:blipFill>
        <p:spPr>
          <a:xfrm>
            <a:off x="1724255" y="1426461"/>
            <a:ext cx="986549" cy="1121297"/>
          </a:xfrm>
          <a:prstGeom prst="rect">
            <a:avLst/>
          </a:prstGeom>
        </p:spPr>
      </p:pic>
      <p:pic>
        <p:nvPicPr>
          <p:cNvPr id="21" name="Picture 20">
            <a:extLst>
              <a:ext uri="{FF2B5EF4-FFF2-40B4-BE49-F238E27FC236}">
                <a16:creationId xmlns:a16="http://schemas.microsoft.com/office/drawing/2014/main" id="{A0BF583B-F041-4B75-99C0-8833C5F0D331}"/>
              </a:ext>
            </a:extLst>
          </p:cNvPr>
          <p:cNvPicPr>
            <a:picLocks noChangeAspect="1"/>
          </p:cNvPicPr>
          <p:nvPr/>
        </p:nvPicPr>
        <p:blipFill rotWithShape="1">
          <a:blip r:embed="rId8"/>
          <a:srcRect l="25399"/>
          <a:stretch/>
        </p:blipFill>
        <p:spPr>
          <a:xfrm>
            <a:off x="6283599" y="1418767"/>
            <a:ext cx="1262657" cy="1120384"/>
          </a:xfrm>
          <a:prstGeom prst="rect">
            <a:avLst/>
          </a:prstGeom>
        </p:spPr>
      </p:pic>
      <p:pic>
        <p:nvPicPr>
          <p:cNvPr id="22" name="Picture 21">
            <a:extLst>
              <a:ext uri="{FF2B5EF4-FFF2-40B4-BE49-F238E27FC236}">
                <a16:creationId xmlns:a16="http://schemas.microsoft.com/office/drawing/2014/main" id="{C6A63634-F020-4BA2-8EF0-94AD4976418B}"/>
              </a:ext>
            </a:extLst>
          </p:cNvPr>
          <p:cNvPicPr>
            <a:picLocks noChangeAspect="1"/>
          </p:cNvPicPr>
          <p:nvPr/>
        </p:nvPicPr>
        <p:blipFill>
          <a:blip r:embed="rId9"/>
          <a:stretch>
            <a:fillRect/>
          </a:stretch>
        </p:blipFill>
        <p:spPr>
          <a:xfrm>
            <a:off x="3192742" y="1423724"/>
            <a:ext cx="1365970" cy="1199322"/>
          </a:xfrm>
          <a:prstGeom prst="rect">
            <a:avLst/>
          </a:prstGeom>
        </p:spPr>
      </p:pic>
      <p:pic>
        <p:nvPicPr>
          <p:cNvPr id="23" name="Picture 22">
            <a:extLst>
              <a:ext uri="{FF2B5EF4-FFF2-40B4-BE49-F238E27FC236}">
                <a16:creationId xmlns:a16="http://schemas.microsoft.com/office/drawing/2014/main" id="{2AD4D9DD-7132-434E-B4A7-6EB0C2DD36B7}"/>
              </a:ext>
            </a:extLst>
          </p:cNvPr>
          <p:cNvPicPr>
            <a:picLocks noChangeAspect="1"/>
          </p:cNvPicPr>
          <p:nvPr/>
        </p:nvPicPr>
        <p:blipFill>
          <a:blip r:embed="rId10"/>
          <a:stretch>
            <a:fillRect/>
          </a:stretch>
        </p:blipFill>
        <p:spPr>
          <a:xfrm>
            <a:off x="4796762" y="1368419"/>
            <a:ext cx="1336377" cy="1336377"/>
          </a:xfrm>
          <a:prstGeom prst="rect">
            <a:avLst/>
          </a:prstGeom>
        </p:spPr>
      </p:pic>
      <p:pic>
        <p:nvPicPr>
          <p:cNvPr id="25" name="Picture 24">
            <a:extLst>
              <a:ext uri="{FF2B5EF4-FFF2-40B4-BE49-F238E27FC236}">
                <a16:creationId xmlns:a16="http://schemas.microsoft.com/office/drawing/2014/main" id="{DF975B3C-49CD-4538-AFD9-6F739AADDB30}"/>
              </a:ext>
            </a:extLst>
          </p:cNvPr>
          <p:cNvPicPr>
            <a:picLocks noChangeAspect="1"/>
          </p:cNvPicPr>
          <p:nvPr/>
        </p:nvPicPr>
        <p:blipFill rotWithShape="1">
          <a:blip r:embed="rId11"/>
          <a:srcRect l="21770" r="24382"/>
          <a:stretch/>
        </p:blipFill>
        <p:spPr>
          <a:xfrm>
            <a:off x="1931369" y="2858472"/>
            <a:ext cx="1041355" cy="1150653"/>
          </a:xfrm>
          <a:prstGeom prst="rect">
            <a:avLst/>
          </a:prstGeom>
        </p:spPr>
      </p:pic>
      <p:pic>
        <p:nvPicPr>
          <p:cNvPr id="26" name="Picture 25">
            <a:extLst>
              <a:ext uri="{FF2B5EF4-FFF2-40B4-BE49-F238E27FC236}">
                <a16:creationId xmlns:a16="http://schemas.microsoft.com/office/drawing/2014/main" id="{87E61E2A-C310-410A-BD75-24BA5EDD1C30}"/>
              </a:ext>
            </a:extLst>
          </p:cNvPr>
          <p:cNvPicPr>
            <a:picLocks noChangeAspect="1"/>
          </p:cNvPicPr>
          <p:nvPr/>
        </p:nvPicPr>
        <p:blipFill rotWithShape="1">
          <a:blip r:embed="rId12"/>
          <a:srcRect l="12582" r="8465"/>
          <a:stretch/>
        </p:blipFill>
        <p:spPr>
          <a:xfrm>
            <a:off x="516182" y="2826649"/>
            <a:ext cx="1208073" cy="1123682"/>
          </a:xfrm>
          <a:prstGeom prst="rect">
            <a:avLst/>
          </a:prstGeom>
        </p:spPr>
      </p:pic>
      <p:pic>
        <p:nvPicPr>
          <p:cNvPr id="27" name="Picture 26">
            <a:extLst>
              <a:ext uri="{FF2B5EF4-FFF2-40B4-BE49-F238E27FC236}">
                <a16:creationId xmlns:a16="http://schemas.microsoft.com/office/drawing/2014/main" id="{5E1926BB-2538-4E5C-9855-129399C9F360}"/>
              </a:ext>
            </a:extLst>
          </p:cNvPr>
          <p:cNvPicPr>
            <a:picLocks noChangeAspect="1"/>
          </p:cNvPicPr>
          <p:nvPr/>
        </p:nvPicPr>
        <p:blipFill rotWithShape="1">
          <a:blip r:embed="rId12"/>
          <a:srcRect l="12582" r="8465"/>
          <a:stretch/>
        </p:blipFill>
        <p:spPr>
          <a:xfrm>
            <a:off x="3235311" y="2811232"/>
            <a:ext cx="1208073" cy="1123682"/>
          </a:xfrm>
          <a:prstGeom prst="rect">
            <a:avLst/>
          </a:prstGeom>
        </p:spPr>
      </p:pic>
      <p:pic>
        <p:nvPicPr>
          <p:cNvPr id="28" name="Picture 27">
            <a:extLst>
              <a:ext uri="{FF2B5EF4-FFF2-40B4-BE49-F238E27FC236}">
                <a16:creationId xmlns:a16="http://schemas.microsoft.com/office/drawing/2014/main" id="{D622705B-3FED-4BCA-AD3E-C6F7A3FE281E}"/>
              </a:ext>
            </a:extLst>
          </p:cNvPr>
          <p:cNvPicPr>
            <a:picLocks noChangeAspect="1"/>
          </p:cNvPicPr>
          <p:nvPr/>
        </p:nvPicPr>
        <p:blipFill>
          <a:blip r:embed="rId13"/>
          <a:stretch>
            <a:fillRect/>
          </a:stretch>
        </p:blipFill>
        <p:spPr>
          <a:xfrm>
            <a:off x="4592634" y="2848297"/>
            <a:ext cx="1123638" cy="1121297"/>
          </a:xfrm>
          <a:prstGeom prst="rect">
            <a:avLst/>
          </a:prstGeom>
        </p:spPr>
      </p:pic>
      <p:pic>
        <p:nvPicPr>
          <p:cNvPr id="29" name="Picture 28">
            <a:extLst>
              <a:ext uri="{FF2B5EF4-FFF2-40B4-BE49-F238E27FC236}">
                <a16:creationId xmlns:a16="http://schemas.microsoft.com/office/drawing/2014/main" id="{72F2D899-D97B-4DB5-A780-735AA244B985}"/>
              </a:ext>
            </a:extLst>
          </p:cNvPr>
          <p:cNvPicPr>
            <a:picLocks noChangeAspect="1"/>
          </p:cNvPicPr>
          <p:nvPr/>
        </p:nvPicPr>
        <p:blipFill rotWithShape="1">
          <a:blip r:embed="rId11"/>
          <a:srcRect l="21770" r="24382"/>
          <a:stretch/>
        </p:blipFill>
        <p:spPr>
          <a:xfrm>
            <a:off x="5998582" y="2794056"/>
            <a:ext cx="1088538" cy="1202788"/>
          </a:xfrm>
          <a:prstGeom prst="rect">
            <a:avLst/>
          </a:prstGeom>
        </p:spPr>
      </p:pic>
      <p:pic>
        <p:nvPicPr>
          <p:cNvPr id="30" name="Picture 29">
            <a:extLst>
              <a:ext uri="{FF2B5EF4-FFF2-40B4-BE49-F238E27FC236}">
                <a16:creationId xmlns:a16="http://schemas.microsoft.com/office/drawing/2014/main" id="{AA038A09-140D-4682-85A1-B66F5B1277A2}"/>
              </a:ext>
            </a:extLst>
          </p:cNvPr>
          <p:cNvPicPr>
            <a:picLocks noChangeAspect="1"/>
          </p:cNvPicPr>
          <p:nvPr/>
        </p:nvPicPr>
        <p:blipFill>
          <a:blip r:embed="rId14"/>
          <a:stretch>
            <a:fillRect/>
          </a:stretch>
        </p:blipFill>
        <p:spPr>
          <a:xfrm>
            <a:off x="7371823" y="2917053"/>
            <a:ext cx="1212574" cy="991616"/>
          </a:xfrm>
          <a:prstGeom prst="rect">
            <a:avLst/>
          </a:prstGeom>
        </p:spPr>
      </p:pic>
      <p:pic>
        <p:nvPicPr>
          <p:cNvPr id="31" name="Picture 30">
            <a:extLst>
              <a:ext uri="{FF2B5EF4-FFF2-40B4-BE49-F238E27FC236}">
                <a16:creationId xmlns:a16="http://schemas.microsoft.com/office/drawing/2014/main" id="{C83225F5-CD3F-454C-994A-69B58E703C3E}"/>
              </a:ext>
            </a:extLst>
          </p:cNvPr>
          <p:cNvPicPr>
            <a:picLocks noChangeAspect="1"/>
          </p:cNvPicPr>
          <p:nvPr/>
        </p:nvPicPr>
        <p:blipFill>
          <a:blip r:embed="rId15"/>
          <a:stretch>
            <a:fillRect/>
          </a:stretch>
        </p:blipFill>
        <p:spPr>
          <a:xfrm>
            <a:off x="705063" y="4191914"/>
            <a:ext cx="830310" cy="1249928"/>
          </a:xfrm>
          <a:prstGeom prst="rect">
            <a:avLst/>
          </a:prstGeom>
        </p:spPr>
      </p:pic>
      <p:pic>
        <p:nvPicPr>
          <p:cNvPr id="32" name="Picture 31">
            <a:extLst>
              <a:ext uri="{FF2B5EF4-FFF2-40B4-BE49-F238E27FC236}">
                <a16:creationId xmlns:a16="http://schemas.microsoft.com/office/drawing/2014/main" id="{B42B643F-50CE-45C2-9CD1-38D6C1403420}"/>
              </a:ext>
            </a:extLst>
          </p:cNvPr>
          <p:cNvPicPr>
            <a:picLocks noChangeAspect="1"/>
          </p:cNvPicPr>
          <p:nvPr/>
        </p:nvPicPr>
        <p:blipFill rotWithShape="1">
          <a:blip r:embed="rId16"/>
          <a:srcRect l="13587" t="24645" r="5970" b="4927"/>
          <a:stretch/>
        </p:blipFill>
        <p:spPr>
          <a:xfrm>
            <a:off x="1901264" y="4187339"/>
            <a:ext cx="1071460" cy="1249928"/>
          </a:xfrm>
          <a:prstGeom prst="rect">
            <a:avLst/>
          </a:prstGeom>
        </p:spPr>
      </p:pic>
      <p:pic>
        <p:nvPicPr>
          <p:cNvPr id="33" name="Picture 32">
            <a:extLst>
              <a:ext uri="{FF2B5EF4-FFF2-40B4-BE49-F238E27FC236}">
                <a16:creationId xmlns:a16="http://schemas.microsoft.com/office/drawing/2014/main" id="{2EE8D349-8D1E-4635-899B-F9A8987BF215}"/>
              </a:ext>
            </a:extLst>
          </p:cNvPr>
          <p:cNvPicPr>
            <a:picLocks noChangeAspect="1"/>
          </p:cNvPicPr>
          <p:nvPr/>
        </p:nvPicPr>
        <p:blipFill>
          <a:blip r:embed="rId17"/>
          <a:stretch>
            <a:fillRect/>
          </a:stretch>
        </p:blipFill>
        <p:spPr>
          <a:xfrm>
            <a:off x="538394" y="5719433"/>
            <a:ext cx="1104880" cy="1104880"/>
          </a:xfrm>
          <a:prstGeom prst="rect">
            <a:avLst/>
          </a:prstGeom>
        </p:spPr>
      </p:pic>
      <p:pic>
        <p:nvPicPr>
          <p:cNvPr id="34" name="Picture 33">
            <a:extLst>
              <a:ext uri="{FF2B5EF4-FFF2-40B4-BE49-F238E27FC236}">
                <a16:creationId xmlns:a16="http://schemas.microsoft.com/office/drawing/2014/main" id="{27070F31-00D1-4D0D-9C20-5B0809FC4EDC}"/>
              </a:ext>
            </a:extLst>
          </p:cNvPr>
          <p:cNvPicPr>
            <a:picLocks noChangeAspect="1"/>
          </p:cNvPicPr>
          <p:nvPr/>
        </p:nvPicPr>
        <p:blipFill>
          <a:blip r:embed="rId18"/>
          <a:stretch>
            <a:fillRect/>
          </a:stretch>
        </p:blipFill>
        <p:spPr>
          <a:xfrm>
            <a:off x="4558712" y="5729804"/>
            <a:ext cx="1623391" cy="1078879"/>
          </a:xfrm>
          <a:prstGeom prst="rect">
            <a:avLst/>
          </a:prstGeom>
        </p:spPr>
      </p:pic>
      <p:pic>
        <p:nvPicPr>
          <p:cNvPr id="35" name="Picture 34">
            <a:extLst>
              <a:ext uri="{FF2B5EF4-FFF2-40B4-BE49-F238E27FC236}">
                <a16:creationId xmlns:a16="http://schemas.microsoft.com/office/drawing/2014/main" id="{EF5D7ECC-F293-4728-A65C-F88D29AD28A0}"/>
              </a:ext>
            </a:extLst>
          </p:cNvPr>
          <p:cNvPicPr>
            <a:picLocks noChangeAspect="1"/>
          </p:cNvPicPr>
          <p:nvPr/>
        </p:nvPicPr>
        <p:blipFill rotWithShape="1">
          <a:blip r:embed="rId19"/>
          <a:srcRect b="12995"/>
          <a:stretch/>
        </p:blipFill>
        <p:spPr>
          <a:xfrm>
            <a:off x="1791910" y="5551452"/>
            <a:ext cx="954005" cy="1305074"/>
          </a:xfrm>
          <a:prstGeom prst="rect">
            <a:avLst/>
          </a:prstGeom>
        </p:spPr>
      </p:pic>
      <p:pic>
        <p:nvPicPr>
          <p:cNvPr id="2050" name="Picture 2" descr="Image result for vile thing">
            <a:extLst>
              <a:ext uri="{FF2B5EF4-FFF2-40B4-BE49-F238E27FC236}">
                <a16:creationId xmlns:a16="http://schemas.microsoft.com/office/drawing/2014/main" id="{AF043B69-65C6-4FDE-9AFE-3BD7BCA0E32A}"/>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946393" y="5623145"/>
            <a:ext cx="1496991" cy="1121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227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1000"/>
                                        <p:tgtEl>
                                          <p:spTgt spid="13"/>
                                        </p:tgtEl>
                                      </p:cBhvr>
                                    </p:animEffect>
                                    <p:anim calcmode="lin" valueType="num">
                                      <p:cBhvr>
                                        <p:cTn id="38" dur="1000" fill="hold"/>
                                        <p:tgtEl>
                                          <p:spTgt spid="13"/>
                                        </p:tgtEl>
                                        <p:attrNameLst>
                                          <p:attrName>ppt_x</p:attrName>
                                        </p:attrNameLst>
                                      </p:cBhvr>
                                      <p:tavLst>
                                        <p:tav tm="0">
                                          <p:val>
                                            <p:strVal val="#ppt_x"/>
                                          </p:val>
                                        </p:tav>
                                        <p:tav tm="100000">
                                          <p:val>
                                            <p:strVal val="#ppt_x"/>
                                          </p:val>
                                        </p:tav>
                                      </p:tavLst>
                                    </p:anim>
                                    <p:anim calcmode="lin" valueType="num">
                                      <p:cBhvr>
                                        <p:cTn id="39" dur="1000" fill="hold"/>
                                        <p:tgtEl>
                                          <p:spTgt spid="13"/>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1000"/>
                                        <p:tgtEl>
                                          <p:spTgt spid="11"/>
                                        </p:tgtEl>
                                      </p:cBhvr>
                                    </p:animEffect>
                                    <p:anim calcmode="lin" valueType="num">
                                      <p:cBhvr>
                                        <p:cTn id="48" dur="1000" fill="hold"/>
                                        <p:tgtEl>
                                          <p:spTgt spid="11"/>
                                        </p:tgtEl>
                                        <p:attrNameLst>
                                          <p:attrName>ppt_x</p:attrName>
                                        </p:attrNameLst>
                                      </p:cBhvr>
                                      <p:tavLst>
                                        <p:tav tm="0">
                                          <p:val>
                                            <p:strVal val="#ppt_x"/>
                                          </p:val>
                                        </p:tav>
                                        <p:tav tm="100000">
                                          <p:val>
                                            <p:strVal val="#ppt_x"/>
                                          </p:val>
                                        </p:tav>
                                      </p:tavLst>
                                    </p:anim>
                                    <p:anim calcmode="lin" valueType="num">
                                      <p:cBhvr>
                                        <p:cTn id="49" dur="1000" fill="hold"/>
                                        <p:tgtEl>
                                          <p:spTgt spid="11"/>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2"/>
                                        </p:tgtEl>
                                        <p:attrNameLst>
                                          <p:attrName>style.visibility</p:attrName>
                                        </p:attrNameLst>
                                      </p:cBhvr>
                                      <p:to>
                                        <p:strVal val="visible"/>
                                      </p:to>
                                    </p:set>
                                    <p:animEffect transition="in" filter="fade">
                                      <p:cBhvr>
                                        <p:cTn id="52" dur="1000"/>
                                        <p:tgtEl>
                                          <p:spTgt spid="2"/>
                                        </p:tgtEl>
                                      </p:cBhvr>
                                    </p:animEffect>
                                    <p:anim calcmode="lin" valueType="num">
                                      <p:cBhvr>
                                        <p:cTn id="53" dur="1000" fill="hold"/>
                                        <p:tgtEl>
                                          <p:spTgt spid="2"/>
                                        </p:tgtEl>
                                        <p:attrNameLst>
                                          <p:attrName>ppt_x</p:attrName>
                                        </p:attrNameLst>
                                      </p:cBhvr>
                                      <p:tavLst>
                                        <p:tav tm="0">
                                          <p:val>
                                            <p:strVal val="#ppt_x"/>
                                          </p:val>
                                        </p:tav>
                                        <p:tav tm="100000">
                                          <p:val>
                                            <p:strVal val="#ppt_x"/>
                                          </p:val>
                                        </p:tav>
                                      </p:tavLst>
                                    </p:anim>
                                    <p:anim calcmode="lin" valueType="num">
                                      <p:cBhvr>
                                        <p:cTn id="5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fade">
                                      <p:cBhvr>
                                        <p:cTn id="59" dur="1000"/>
                                        <p:tgtEl>
                                          <p:spTgt spid="3"/>
                                        </p:tgtEl>
                                      </p:cBhvr>
                                    </p:animEffect>
                                    <p:anim calcmode="lin" valueType="num">
                                      <p:cBhvr>
                                        <p:cTn id="60" dur="1000" fill="hold"/>
                                        <p:tgtEl>
                                          <p:spTgt spid="3"/>
                                        </p:tgtEl>
                                        <p:attrNameLst>
                                          <p:attrName>ppt_x</p:attrName>
                                        </p:attrNameLst>
                                      </p:cBhvr>
                                      <p:tavLst>
                                        <p:tav tm="0">
                                          <p:val>
                                            <p:strVal val="#ppt_x"/>
                                          </p:val>
                                        </p:tav>
                                        <p:tav tm="100000">
                                          <p:val>
                                            <p:strVal val="#ppt_x"/>
                                          </p:val>
                                        </p:tav>
                                      </p:tavLst>
                                    </p:anim>
                                    <p:anim calcmode="lin" valueType="num">
                                      <p:cBhvr>
                                        <p:cTn id="61" dur="1000" fill="hold"/>
                                        <p:tgtEl>
                                          <p:spTgt spid="3"/>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fade">
                                      <p:cBhvr>
                                        <p:cTn id="64" dur="1000"/>
                                        <p:tgtEl>
                                          <p:spTgt spid="17"/>
                                        </p:tgtEl>
                                      </p:cBhvr>
                                    </p:animEffect>
                                    <p:anim calcmode="lin" valueType="num">
                                      <p:cBhvr>
                                        <p:cTn id="65" dur="1000" fill="hold"/>
                                        <p:tgtEl>
                                          <p:spTgt spid="17"/>
                                        </p:tgtEl>
                                        <p:attrNameLst>
                                          <p:attrName>ppt_x</p:attrName>
                                        </p:attrNameLst>
                                      </p:cBhvr>
                                      <p:tavLst>
                                        <p:tav tm="0">
                                          <p:val>
                                            <p:strVal val="#ppt_x"/>
                                          </p:val>
                                        </p:tav>
                                        <p:tav tm="100000">
                                          <p:val>
                                            <p:strVal val="#ppt_x"/>
                                          </p:val>
                                        </p:tav>
                                      </p:tavLst>
                                    </p:anim>
                                    <p:anim calcmode="lin" valueType="num">
                                      <p:cBhvr>
                                        <p:cTn id="66" dur="1000" fill="hold"/>
                                        <p:tgtEl>
                                          <p:spTgt spid="1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fade">
                                      <p:cBhvr>
                                        <p:cTn id="69" dur="1000"/>
                                        <p:tgtEl>
                                          <p:spTgt spid="16"/>
                                        </p:tgtEl>
                                      </p:cBhvr>
                                    </p:animEffect>
                                    <p:anim calcmode="lin" valueType="num">
                                      <p:cBhvr>
                                        <p:cTn id="70" dur="1000" fill="hold"/>
                                        <p:tgtEl>
                                          <p:spTgt spid="16"/>
                                        </p:tgtEl>
                                        <p:attrNameLst>
                                          <p:attrName>ppt_x</p:attrName>
                                        </p:attrNameLst>
                                      </p:cBhvr>
                                      <p:tavLst>
                                        <p:tav tm="0">
                                          <p:val>
                                            <p:strVal val="#ppt_x"/>
                                          </p:val>
                                        </p:tav>
                                        <p:tav tm="100000">
                                          <p:val>
                                            <p:strVal val="#ppt_x"/>
                                          </p:val>
                                        </p:tav>
                                      </p:tavLst>
                                    </p:anim>
                                    <p:anim calcmode="lin" valueType="num">
                                      <p:cBhvr>
                                        <p:cTn id="71" dur="1000" fill="hold"/>
                                        <p:tgtEl>
                                          <p:spTgt spid="16"/>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1000" fill="hold"/>
                                        <p:tgtEl>
                                          <p:spTgt spid="22"/>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23"/>
                                        </p:tgtEl>
                                        <p:attrNameLst>
                                          <p:attrName>style.visibility</p:attrName>
                                        </p:attrNameLst>
                                      </p:cBhvr>
                                      <p:to>
                                        <p:strVal val="visible"/>
                                      </p:to>
                                    </p:set>
                                    <p:animEffect transition="in" filter="fade">
                                      <p:cBhvr>
                                        <p:cTn id="79" dur="1000"/>
                                        <p:tgtEl>
                                          <p:spTgt spid="23"/>
                                        </p:tgtEl>
                                      </p:cBhvr>
                                    </p:animEffect>
                                    <p:anim calcmode="lin" valueType="num">
                                      <p:cBhvr>
                                        <p:cTn id="80" dur="1000" fill="hold"/>
                                        <p:tgtEl>
                                          <p:spTgt spid="23"/>
                                        </p:tgtEl>
                                        <p:attrNameLst>
                                          <p:attrName>ppt_x</p:attrName>
                                        </p:attrNameLst>
                                      </p:cBhvr>
                                      <p:tavLst>
                                        <p:tav tm="0">
                                          <p:val>
                                            <p:strVal val="#ppt_x"/>
                                          </p:val>
                                        </p:tav>
                                        <p:tav tm="100000">
                                          <p:val>
                                            <p:strVal val="#ppt_x"/>
                                          </p:val>
                                        </p:tav>
                                      </p:tavLst>
                                    </p:anim>
                                    <p:anim calcmode="lin" valueType="num">
                                      <p:cBhvr>
                                        <p:cTn id="81" dur="1000" fill="hold"/>
                                        <p:tgtEl>
                                          <p:spTgt spid="23"/>
                                        </p:tgtEl>
                                        <p:attrNameLst>
                                          <p:attrName>ppt_y</p:attrName>
                                        </p:attrNameLst>
                                      </p:cBhvr>
                                      <p:tavLst>
                                        <p:tav tm="0">
                                          <p:val>
                                            <p:strVal val="#ppt_y+.1"/>
                                          </p:val>
                                        </p:tav>
                                        <p:tav tm="100000">
                                          <p:val>
                                            <p:strVal val="#ppt_y"/>
                                          </p:val>
                                        </p:tav>
                                      </p:tavLst>
                                    </p:anim>
                                  </p:childTnLst>
                                </p:cTn>
                              </p:par>
                              <p:par>
                                <p:cTn id="82" presetID="42" presetClass="entr" presetSubtype="0" fill="hold" nodeType="with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fade">
                                      <p:cBhvr>
                                        <p:cTn id="91" dur="1000"/>
                                        <p:tgtEl>
                                          <p:spTgt spid="26"/>
                                        </p:tgtEl>
                                      </p:cBhvr>
                                    </p:animEffect>
                                    <p:anim calcmode="lin" valueType="num">
                                      <p:cBhvr>
                                        <p:cTn id="92" dur="1000" fill="hold"/>
                                        <p:tgtEl>
                                          <p:spTgt spid="26"/>
                                        </p:tgtEl>
                                        <p:attrNameLst>
                                          <p:attrName>ppt_x</p:attrName>
                                        </p:attrNameLst>
                                      </p:cBhvr>
                                      <p:tavLst>
                                        <p:tav tm="0">
                                          <p:val>
                                            <p:strVal val="#ppt_x"/>
                                          </p:val>
                                        </p:tav>
                                        <p:tav tm="100000">
                                          <p:val>
                                            <p:strVal val="#ppt_x"/>
                                          </p:val>
                                        </p:tav>
                                      </p:tavLst>
                                    </p:anim>
                                    <p:anim calcmode="lin" valueType="num">
                                      <p:cBhvr>
                                        <p:cTn id="93" dur="1000" fill="hold"/>
                                        <p:tgtEl>
                                          <p:spTgt spid="26"/>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fade">
                                      <p:cBhvr>
                                        <p:cTn id="96" dur="1000"/>
                                        <p:tgtEl>
                                          <p:spTgt spid="4"/>
                                        </p:tgtEl>
                                      </p:cBhvr>
                                    </p:animEffect>
                                    <p:anim calcmode="lin" valueType="num">
                                      <p:cBhvr>
                                        <p:cTn id="97" dur="1000" fill="hold"/>
                                        <p:tgtEl>
                                          <p:spTgt spid="4"/>
                                        </p:tgtEl>
                                        <p:attrNameLst>
                                          <p:attrName>ppt_x</p:attrName>
                                        </p:attrNameLst>
                                      </p:cBhvr>
                                      <p:tavLst>
                                        <p:tav tm="0">
                                          <p:val>
                                            <p:strVal val="#ppt_x"/>
                                          </p:val>
                                        </p:tav>
                                        <p:tav tm="100000">
                                          <p:val>
                                            <p:strVal val="#ppt_x"/>
                                          </p:val>
                                        </p:tav>
                                      </p:tavLst>
                                    </p:anim>
                                    <p:anim calcmode="lin" valueType="num">
                                      <p:cBhvr>
                                        <p:cTn id="98" dur="1000" fill="hold"/>
                                        <p:tgtEl>
                                          <p:spTgt spid="4"/>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25"/>
                                        </p:tgtEl>
                                        <p:attrNameLst>
                                          <p:attrName>style.visibility</p:attrName>
                                        </p:attrNameLst>
                                      </p:cBhvr>
                                      <p:to>
                                        <p:strVal val="visible"/>
                                      </p:to>
                                    </p:set>
                                    <p:animEffect transition="in" filter="fade">
                                      <p:cBhvr>
                                        <p:cTn id="101" dur="1000"/>
                                        <p:tgtEl>
                                          <p:spTgt spid="25"/>
                                        </p:tgtEl>
                                      </p:cBhvr>
                                    </p:animEffect>
                                    <p:anim calcmode="lin" valueType="num">
                                      <p:cBhvr>
                                        <p:cTn id="102" dur="1000" fill="hold"/>
                                        <p:tgtEl>
                                          <p:spTgt spid="25"/>
                                        </p:tgtEl>
                                        <p:attrNameLst>
                                          <p:attrName>ppt_x</p:attrName>
                                        </p:attrNameLst>
                                      </p:cBhvr>
                                      <p:tavLst>
                                        <p:tav tm="0">
                                          <p:val>
                                            <p:strVal val="#ppt_x"/>
                                          </p:val>
                                        </p:tav>
                                        <p:tav tm="100000">
                                          <p:val>
                                            <p:strVal val="#ppt_x"/>
                                          </p:val>
                                        </p:tav>
                                      </p:tavLst>
                                    </p:anim>
                                    <p:anim calcmode="lin" valueType="num">
                                      <p:cBhvr>
                                        <p:cTn id="103" dur="1000" fill="hold"/>
                                        <p:tgtEl>
                                          <p:spTgt spid="25"/>
                                        </p:tgtEl>
                                        <p:attrNameLst>
                                          <p:attrName>ppt_y</p:attrName>
                                        </p:attrNameLst>
                                      </p:cBhvr>
                                      <p:tavLst>
                                        <p:tav tm="0">
                                          <p:val>
                                            <p:strVal val="#ppt_y+.1"/>
                                          </p:val>
                                        </p:tav>
                                        <p:tav tm="100000">
                                          <p:val>
                                            <p:strVal val="#ppt_y"/>
                                          </p:val>
                                        </p:tav>
                                      </p:tavLst>
                                    </p:anim>
                                  </p:childTnLst>
                                </p:cTn>
                              </p:par>
                              <p:par>
                                <p:cTn id="104" presetID="42" presetClass="entr" presetSubtype="0" fill="hold" nodeType="withEffect">
                                  <p:stCondLst>
                                    <p:cond delay="0"/>
                                  </p:stCondLst>
                                  <p:childTnLst>
                                    <p:set>
                                      <p:cBhvr>
                                        <p:cTn id="105" dur="1" fill="hold">
                                          <p:stCondLst>
                                            <p:cond delay="0"/>
                                          </p:stCondLst>
                                        </p:cTn>
                                        <p:tgtEl>
                                          <p:spTgt spid="27"/>
                                        </p:tgtEl>
                                        <p:attrNameLst>
                                          <p:attrName>style.visibility</p:attrName>
                                        </p:attrNameLst>
                                      </p:cBhvr>
                                      <p:to>
                                        <p:strVal val="visible"/>
                                      </p:to>
                                    </p:set>
                                    <p:animEffect transition="in" filter="fade">
                                      <p:cBhvr>
                                        <p:cTn id="106" dur="1000"/>
                                        <p:tgtEl>
                                          <p:spTgt spid="27"/>
                                        </p:tgtEl>
                                      </p:cBhvr>
                                    </p:animEffect>
                                    <p:anim calcmode="lin" valueType="num">
                                      <p:cBhvr>
                                        <p:cTn id="107" dur="1000" fill="hold"/>
                                        <p:tgtEl>
                                          <p:spTgt spid="27"/>
                                        </p:tgtEl>
                                        <p:attrNameLst>
                                          <p:attrName>ppt_x</p:attrName>
                                        </p:attrNameLst>
                                      </p:cBhvr>
                                      <p:tavLst>
                                        <p:tav tm="0">
                                          <p:val>
                                            <p:strVal val="#ppt_x"/>
                                          </p:val>
                                        </p:tav>
                                        <p:tav tm="100000">
                                          <p:val>
                                            <p:strVal val="#ppt_x"/>
                                          </p:val>
                                        </p:tav>
                                      </p:tavLst>
                                    </p:anim>
                                    <p:anim calcmode="lin" valueType="num">
                                      <p:cBhvr>
                                        <p:cTn id="108" dur="1000" fill="hold"/>
                                        <p:tgtEl>
                                          <p:spTgt spid="27"/>
                                        </p:tgtEl>
                                        <p:attrNameLst>
                                          <p:attrName>ppt_y</p:attrName>
                                        </p:attrNameLst>
                                      </p:cBhvr>
                                      <p:tavLst>
                                        <p:tav tm="0">
                                          <p:val>
                                            <p:strVal val="#ppt_y+.1"/>
                                          </p:val>
                                        </p:tav>
                                        <p:tav tm="100000">
                                          <p:val>
                                            <p:strVal val="#ppt_y"/>
                                          </p:val>
                                        </p:tav>
                                      </p:tavLst>
                                    </p:anim>
                                  </p:childTnLst>
                                </p:cTn>
                              </p:par>
                              <p:par>
                                <p:cTn id="109" presetID="42" presetClass="entr" presetSubtype="0" fill="hold" nodeType="with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1000" fill="hold"/>
                                        <p:tgtEl>
                                          <p:spTgt spid="28"/>
                                        </p:tgtEl>
                                        <p:attrNameLst>
                                          <p:attrName>ppt_y</p:attrName>
                                        </p:attrNameLst>
                                      </p:cBhvr>
                                      <p:tavLst>
                                        <p:tav tm="0">
                                          <p:val>
                                            <p:strVal val="#ppt_y+.1"/>
                                          </p:val>
                                        </p:tav>
                                        <p:tav tm="100000">
                                          <p:val>
                                            <p:strVal val="#ppt_y"/>
                                          </p:val>
                                        </p:tav>
                                      </p:tavLst>
                                    </p:anim>
                                  </p:childTnLst>
                                </p:cTn>
                              </p:par>
                              <p:par>
                                <p:cTn id="114" presetID="42" presetClass="entr" presetSubtype="0" fill="hold" nodeType="withEffect">
                                  <p:stCondLst>
                                    <p:cond delay="0"/>
                                  </p:stCondLst>
                                  <p:childTnLst>
                                    <p:set>
                                      <p:cBhvr>
                                        <p:cTn id="115" dur="1" fill="hold">
                                          <p:stCondLst>
                                            <p:cond delay="0"/>
                                          </p:stCondLst>
                                        </p:cTn>
                                        <p:tgtEl>
                                          <p:spTgt spid="29"/>
                                        </p:tgtEl>
                                        <p:attrNameLst>
                                          <p:attrName>style.visibility</p:attrName>
                                        </p:attrNameLst>
                                      </p:cBhvr>
                                      <p:to>
                                        <p:strVal val="visible"/>
                                      </p:to>
                                    </p:set>
                                    <p:animEffect transition="in" filter="fade">
                                      <p:cBhvr>
                                        <p:cTn id="116" dur="1000"/>
                                        <p:tgtEl>
                                          <p:spTgt spid="29"/>
                                        </p:tgtEl>
                                      </p:cBhvr>
                                    </p:animEffect>
                                    <p:anim calcmode="lin" valueType="num">
                                      <p:cBhvr>
                                        <p:cTn id="117" dur="1000" fill="hold"/>
                                        <p:tgtEl>
                                          <p:spTgt spid="29"/>
                                        </p:tgtEl>
                                        <p:attrNameLst>
                                          <p:attrName>ppt_x</p:attrName>
                                        </p:attrNameLst>
                                      </p:cBhvr>
                                      <p:tavLst>
                                        <p:tav tm="0">
                                          <p:val>
                                            <p:strVal val="#ppt_x"/>
                                          </p:val>
                                        </p:tav>
                                        <p:tav tm="100000">
                                          <p:val>
                                            <p:strVal val="#ppt_x"/>
                                          </p:val>
                                        </p:tav>
                                      </p:tavLst>
                                    </p:anim>
                                    <p:anim calcmode="lin" valueType="num">
                                      <p:cBhvr>
                                        <p:cTn id="118" dur="1000" fill="hold"/>
                                        <p:tgtEl>
                                          <p:spTgt spid="29"/>
                                        </p:tgtEl>
                                        <p:attrNameLst>
                                          <p:attrName>ppt_y</p:attrName>
                                        </p:attrNameLst>
                                      </p:cBhvr>
                                      <p:tavLst>
                                        <p:tav tm="0">
                                          <p:val>
                                            <p:strVal val="#ppt_y+.1"/>
                                          </p:val>
                                        </p:tav>
                                        <p:tav tm="100000">
                                          <p:val>
                                            <p:strVal val="#ppt_y"/>
                                          </p:val>
                                        </p:tav>
                                      </p:tavLst>
                                    </p:anim>
                                  </p:childTnLst>
                                </p:cTn>
                              </p:par>
                              <p:par>
                                <p:cTn id="119" presetID="42" presetClass="entr" presetSubtype="0" fill="hold"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fade">
                                      <p:cBhvr>
                                        <p:cTn id="121" dur="1000"/>
                                        <p:tgtEl>
                                          <p:spTgt spid="30"/>
                                        </p:tgtEl>
                                      </p:cBhvr>
                                    </p:animEffect>
                                    <p:anim calcmode="lin" valueType="num">
                                      <p:cBhvr>
                                        <p:cTn id="122" dur="1000" fill="hold"/>
                                        <p:tgtEl>
                                          <p:spTgt spid="30"/>
                                        </p:tgtEl>
                                        <p:attrNameLst>
                                          <p:attrName>ppt_x</p:attrName>
                                        </p:attrNameLst>
                                      </p:cBhvr>
                                      <p:tavLst>
                                        <p:tav tm="0">
                                          <p:val>
                                            <p:strVal val="#ppt_x"/>
                                          </p:val>
                                        </p:tav>
                                        <p:tav tm="100000">
                                          <p:val>
                                            <p:strVal val="#ppt_x"/>
                                          </p:val>
                                        </p:tav>
                                      </p:tavLst>
                                    </p:anim>
                                    <p:anim calcmode="lin" valueType="num">
                                      <p:cBhvr>
                                        <p:cTn id="123"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24" fill="hold">
                      <p:stCondLst>
                        <p:cond delay="indefinite"/>
                      </p:stCondLst>
                      <p:childTnLst>
                        <p:par>
                          <p:cTn id="125" fill="hold">
                            <p:stCondLst>
                              <p:cond delay="0"/>
                            </p:stCondLst>
                            <p:childTnLst>
                              <p:par>
                                <p:cTn id="126" presetID="42" presetClass="entr" presetSubtype="0" fill="hold" nodeType="click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fade">
                                      <p:cBhvr>
                                        <p:cTn id="128" dur="1000"/>
                                        <p:tgtEl>
                                          <p:spTgt spid="32"/>
                                        </p:tgtEl>
                                      </p:cBhvr>
                                    </p:animEffect>
                                    <p:anim calcmode="lin" valueType="num">
                                      <p:cBhvr>
                                        <p:cTn id="129" dur="1000" fill="hold"/>
                                        <p:tgtEl>
                                          <p:spTgt spid="32"/>
                                        </p:tgtEl>
                                        <p:attrNameLst>
                                          <p:attrName>ppt_x</p:attrName>
                                        </p:attrNameLst>
                                      </p:cBhvr>
                                      <p:tavLst>
                                        <p:tav tm="0">
                                          <p:val>
                                            <p:strVal val="#ppt_x"/>
                                          </p:val>
                                        </p:tav>
                                        <p:tav tm="100000">
                                          <p:val>
                                            <p:strVal val="#ppt_x"/>
                                          </p:val>
                                        </p:tav>
                                      </p:tavLst>
                                    </p:anim>
                                    <p:anim calcmode="lin" valueType="num">
                                      <p:cBhvr>
                                        <p:cTn id="130" dur="1000" fill="hold"/>
                                        <p:tgtEl>
                                          <p:spTgt spid="32"/>
                                        </p:tgtEl>
                                        <p:attrNameLst>
                                          <p:attrName>ppt_y</p:attrName>
                                        </p:attrNameLst>
                                      </p:cBhvr>
                                      <p:tavLst>
                                        <p:tav tm="0">
                                          <p:val>
                                            <p:strVal val="#ppt_y+.1"/>
                                          </p:val>
                                        </p:tav>
                                        <p:tav tm="100000">
                                          <p:val>
                                            <p:strVal val="#ppt_y"/>
                                          </p:val>
                                        </p:tav>
                                      </p:tavLst>
                                    </p:anim>
                                  </p:childTnLst>
                                </p:cTn>
                              </p:par>
                              <p:par>
                                <p:cTn id="131" presetID="42" presetClass="entr" presetSubtype="0" fill="hold" nodeType="withEffect">
                                  <p:stCondLst>
                                    <p:cond delay="0"/>
                                  </p:stCondLst>
                                  <p:childTnLst>
                                    <p:set>
                                      <p:cBhvr>
                                        <p:cTn id="132" dur="1" fill="hold">
                                          <p:stCondLst>
                                            <p:cond delay="0"/>
                                          </p:stCondLst>
                                        </p:cTn>
                                        <p:tgtEl>
                                          <p:spTgt spid="31"/>
                                        </p:tgtEl>
                                        <p:attrNameLst>
                                          <p:attrName>style.visibility</p:attrName>
                                        </p:attrNameLst>
                                      </p:cBhvr>
                                      <p:to>
                                        <p:strVal val="visible"/>
                                      </p:to>
                                    </p:set>
                                    <p:animEffect transition="in" filter="fade">
                                      <p:cBhvr>
                                        <p:cTn id="133" dur="1000"/>
                                        <p:tgtEl>
                                          <p:spTgt spid="31"/>
                                        </p:tgtEl>
                                      </p:cBhvr>
                                    </p:animEffect>
                                    <p:anim calcmode="lin" valueType="num">
                                      <p:cBhvr>
                                        <p:cTn id="134" dur="1000" fill="hold"/>
                                        <p:tgtEl>
                                          <p:spTgt spid="31"/>
                                        </p:tgtEl>
                                        <p:attrNameLst>
                                          <p:attrName>ppt_x</p:attrName>
                                        </p:attrNameLst>
                                      </p:cBhvr>
                                      <p:tavLst>
                                        <p:tav tm="0">
                                          <p:val>
                                            <p:strVal val="#ppt_x"/>
                                          </p:val>
                                        </p:tav>
                                        <p:tav tm="100000">
                                          <p:val>
                                            <p:strVal val="#ppt_x"/>
                                          </p:val>
                                        </p:tav>
                                      </p:tavLst>
                                    </p:anim>
                                    <p:anim calcmode="lin" valueType="num">
                                      <p:cBhvr>
                                        <p:cTn id="135" dur="1000" fill="hold"/>
                                        <p:tgtEl>
                                          <p:spTgt spid="31"/>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
                                        </p:tgtEl>
                                        <p:attrNameLst>
                                          <p:attrName>style.visibility</p:attrName>
                                        </p:attrNameLst>
                                      </p:cBhvr>
                                      <p:to>
                                        <p:strVal val="visible"/>
                                      </p:to>
                                    </p:set>
                                    <p:animEffect transition="in" filter="fade">
                                      <p:cBhvr>
                                        <p:cTn id="138" dur="1000"/>
                                        <p:tgtEl>
                                          <p:spTgt spid="5"/>
                                        </p:tgtEl>
                                      </p:cBhvr>
                                    </p:animEffect>
                                    <p:anim calcmode="lin" valueType="num">
                                      <p:cBhvr>
                                        <p:cTn id="139" dur="1000" fill="hold"/>
                                        <p:tgtEl>
                                          <p:spTgt spid="5"/>
                                        </p:tgtEl>
                                        <p:attrNameLst>
                                          <p:attrName>ppt_x</p:attrName>
                                        </p:attrNameLst>
                                      </p:cBhvr>
                                      <p:tavLst>
                                        <p:tav tm="0">
                                          <p:val>
                                            <p:strVal val="#ppt_x"/>
                                          </p:val>
                                        </p:tav>
                                        <p:tav tm="100000">
                                          <p:val>
                                            <p:strVal val="#ppt_x"/>
                                          </p:val>
                                        </p:tav>
                                      </p:tavLst>
                                    </p:anim>
                                    <p:anim calcmode="lin" valueType="num">
                                      <p:cBhvr>
                                        <p:cTn id="14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42" presetClass="entr" presetSubtype="0" fill="hold" grpId="0" nodeType="clickEffect">
                                  <p:stCondLst>
                                    <p:cond delay="0"/>
                                  </p:stCondLst>
                                  <p:childTnLst>
                                    <p:set>
                                      <p:cBhvr>
                                        <p:cTn id="144" dur="1" fill="hold">
                                          <p:stCondLst>
                                            <p:cond delay="0"/>
                                          </p:stCondLst>
                                        </p:cTn>
                                        <p:tgtEl>
                                          <p:spTgt spid="6"/>
                                        </p:tgtEl>
                                        <p:attrNameLst>
                                          <p:attrName>style.visibility</p:attrName>
                                        </p:attrNameLst>
                                      </p:cBhvr>
                                      <p:to>
                                        <p:strVal val="visible"/>
                                      </p:to>
                                    </p:set>
                                    <p:animEffect transition="in" filter="fade">
                                      <p:cBhvr>
                                        <p:cTn id="145" dur="1000"/>
                                        <p:tgtEl>
                                          <p:spTgt spid="6"/>
                                        </p:tgtEl>
                                      </p:cBhvr>
                                    </p:animEffect>
                                    <p:anim calcmode="lin" valueType="num">
                                      <p:cBhvr>
                                        <p:cTn id="146" dur="1000" fill="hold"/>
                                        <p:tgtEl>
                                          <p:spTgt spid="6"/>
                                        </p:tgtEl>
                                        <p:attrNameLst>
                                          <p:attrName>ppt_x</p:attrName>
                                        </p:attrNameLst>
                                      </p:cBhvr>
                                      <p:tavLst>
                                        <p:tav tm="0">
                                          <p:val>
                                            <p:strVal val="#ppt_x"/>
                                          </p:val>
                                        </p:tav>
                                        <p:tav tm="100000">
                                          <p:val>
                                            <p:strVal val="#ppt_x"/>
                                          </p:val>
                                        </p:tav>
                                      </p:tavLst>
                                    </p:anim>
                                    <p:anim calcmode="lin" valueType="num">
                                      <p:cBhvr>
                                        <p:cTn id="147" dur="1000" fill="hold"/>
                                        <p:tgtEl>
                                          <p:spTgt spid="6"/>
                                        </p:tgtEl>
                                        <p:attrNameLst>
                                          <p:attrName>ppt_y</p:attrName>
                                        </p:attrNameLst>
                                      </p:cBhvr>
                                      <p:tavLst>
                                        <p:tav tm="0">
                                          <p:val>
                                            <p:strVal val="#ppt_y+.1"/>
                                          </p:val>
                                        </p:tav>
                                        <p:tav tm="100000">
                                          <p:val>
                                            <p:strVal val="#ppt_y"/>
                                          </p:val>
                                        </p:tav>
                                      </p:tavLst>
                                    </p:anim>
                                  </p:childTnLst>
                                </p:cTn>
                              </p:par>
                              <p:par>
                                <p:cTn id="148" presetID="42" presetClass="entr" presetSubtype="0" fill="hold" nodeType="withEffect">
                                  <p:stCondLst>
                                    <p:cond delay="0"/>
                                  </p:stCondLst>
                                  <p:childTnLst>
                                    <p:set>
                                      <p:cBhvr>
                                        <p:cTn id="149" dur="1" fill="hold">
                                          <p:stCondLst>
                                            <p:cond delay="0"/>
                                          </p:stCondLst>
                                        </p:cTn>
                                        <p:tgtEl>
                                          <p:spTgt spid="35"/>
                                        </p:tgtEl>
                                        <p:attrNameLst>
                                          <p:attrName>style.visibility</p:attrName>
                                        </p:attrNameLst>
                                      </p:cBhvr>
                                      <p:to>
                                        <p:strVal val="visible"/>
                                      </p:to>
                                    </p:set>
                                    <p:animEffect transition="in" filter="fade">
                                      <p:cBhvr>
                                        <p:cTn id="150" dur="1000"/>
                                        <p:tgtEl>
                                          <p:spTgt spid="35"/>
                                        </p:tgtEl>
                                      </p:cBhvr>
                                    </p:animEffect>
                                    <p:anim calcmode="lin" valueType="num">
                                      <p:cBhvr>
                                        <p:cTn id="151" dur="1000" fill="hold"/>
                                        <p:tgtEl>
                                          <p:spTgt spid="35"/>
                                        </p:tgtEl>
                                        <p:attrNameLst>
                                          <p:attrName>ppt_x</p:attrName>
                                        </p:attrNameLst>
                                      </p:cBhvr>
                                      <p:tavLst>
                                        <p:tav tm="0">
                                          <p:val>
                                            <p:strVal val="#ppt_x"/>
                                          </p:val>
                                        </p:tav>
                                        <p:tav tm="100000">
                                          <p:val>
                                            <p:strVal val="#ppt_x"/>
                                          </p:val>
                                        </p:tav>
                                      </p:tavLst>
                                    </p:anim>
                                    <p:anim calcmode="lin" valueType="num">
                                      <p:cBhvr>
                                        <p:cTn id="152" dur="1000" fill="hold"/>
                                        <p:tgtEl>
                                          <p:spTgt spid="35"/>
                                        </p:tgtEl>
                                        <p:attrNameLst>
                                          <p:attrName>ppt_y</p:attrName>
                                        </p:attrNameLst>
                                      </p:cBhvr>
                                      <p:tavLst>
                                        <p:tav tm="0">
                                          <p:val>
                                            <p:strVal val="#ppt_y+.1"/>
                                          </p:val>
                                        </p:tav>
                                        <p:tav tm="100000">
                                          <p:val>
                                            <p:strVal val="#ppt_y"/>
                                          </p:val>
                                        </p:tav>
                                      </p:tavLst>
                                    </p:anim>
                                  </p:childTnLst>
                                </p:cTn>
                              </p:par>
                              <p:par>
                                <p:cTn id="153" presetID="42" presetClass="entr" presetSubtype="0" fill="hold" nodeType="withEffect">
                                  <p:stCondLst>
                                    <p:cond delay="0"/>
                                  </p:stCondLst>
                                  <p:childTnLst>
                                    <p:set>
                                      <p:cBhvr>
                                        <p:cTn id="154" dur="1" fill="hold">
                                          <p:stCondLst>
                                            <p:cond delay="0"/>
                                          </p:stCondLst>
                                        </p:cTn>
                                        <p:tgtEl>
                                          <p:spTgt spid="2050"/>
                                        </p:tgtEl>
                                        <p:attrNameLst>
                                          <p:attrName>style.visibility</p:attrName>
                                        </p:attrNameLst>
                                      </p:cBhvr>
                                      <p:to>
                                        <p:strVal val="visible"/>
                                      </p:to>
                                    </p:set>
                                    <p:animEffect transition="in" filter="fade">
                                      <p:cBhvr>
                                        <p:cTn id="155" dur="1000"/>
                                        <p:tgtEl>
                                          <p:spTgt spid="2050"/>
                                        </p:tgtEl>
                                      </p:cBhvr>
                                    </p:animEffect>
                                    <p:anim calcmode="lin" valueType="num">
                                      <p:cBhvr>
                                        <p:cTn id="156" dur="1000" fill="hold"/>
                                        <p:tgtEl>
                                          <p:spTgt spid="2050"/>
                                        </p:tgtEl>
                                        <p:attrNameLst>
                                          <p:attrName>ppt_x</p:attrName>
                                        </p:attrNameLst>
                                      </p:cBhvr>
                                      <p:tavLst>
                                        <p:tav tm="0">
                                          <p:val>
                                            <p:strVal val="#ppt_x"/>
                                          </p:val>
                                        </p:tav>
                                        <p:tav tm="100000">
                                          <p:val>
                                            <p:strVal val="#ppt_x"/>
                                          </p:val>
                                        </p:tav>
                                      </p:tavLst>
                                    </p:anim>
                                    <p:anim calcmode="lin" valueType="num">
                                      <p:cBhvr>
                                        <p:cTn id="157" dur="1000" fill="hold"/>
                                        <p:tgtEl>
                                          <p:spTgt spid="2050"/>
                                        </p:tgtEl>
                                        <p:attrNameLst>
                                          <p:attrName>ppt_y</p:attrName>
                                        </p:attrNameLst>
                                      </p:cBhvr>
                                      <p:tavLst>
                                        <p:tav tm="0">
                                          <p:val>
                                            <p:strVal val="#ppt_y+.1"/>
                                          </p:val>
                                        </p:tav>
                                        <p:tav tm="100000">
                                          <p:val>
                                            <p:strVal val="#ppt_y"/>
                                          </p:val>
                                        </p:tav>
                                      </p:tavLst>
                                    </p:anim>
                                  </p:childTnLst>
                                </p:cTn>
                              </p:par>
                              <p:par>
                                <p:cTn id="158" presetID="42" presetClass="entr" presetSubtype="0" fill="hold" nodeType="withEffect">
                                  <p:stCondLst>
                                    <p:cond delay="0"/>
                                  </p:stCondLst>
                                  <p:childTnLst>
                                    <p:set>
                                      <p:cBhvr>
                                        <p:cTn id="159" dur="1" fill="hold">
                                          <p:stCondLst>
                                            <p:cond delay="0"/>
                                          </p:stCondLst>
                                        </p:cTn>
                                        <p:tgtEl>
                                          <p:spTgt spid="33"/>
                                        </p:tgtEl>
                                        <p:attrNameLst>
                                          <p:attrName>style.visibility</p:attrName>
                                        </p:attrNameLst>
                                      </p:cBhvr>
                                      <p:to>
                                        <p:strVal val="visible"/>
                                      </p:to>
                                    </p:set>
                                    <p:animEffect transition="in" filter="fade">
                                      <p:cBhvr>
                                        <p:cTn id="160" dur="1000"/>
                                        <p:tgtEl>
                                          <p:spTgt spid="33"/>
                                        </p:tgtEl>
                                      </p:cBhvr>
                                    </p:animEffect>
                                    <p:anim calcmode="lin" valueType="num">
                                      <p:cBhvr>
                                        <p:cTn id="161" dur="1000" fill="hold"/>
                                        <p:tgtEl>
                                          <p:spTgt spid="33"/>
                                        </p:tgtEl>
                                        <p:attrNameLst>
                                          <p:attrName>ppt_x</p:attrName>
                                        </p:attrNameLst>
                                      </p:cBhvr>
                                      <p:tavLst>
                                        <p:tav tm="0">
                                          <p:val>
                                            <p:strVal val="#ppt_x"/>
                                          </p:val>
                                        </p:tav>
                                        <p:tav tm="100000">
                                          <p:val>
                                            <p:strVal val="#ppt_x"/>
                                          </p:val>
                                        </p:tav>
                                      </p:tavLst>
                                    </p:anim>
                                    <p:anim calcmode="lin" valueType="num">
                                      <p:cBhvr>
                                        <p:cTn id="162" dur="1000" fill="hold"/>
                                        <p:tgtEl>
                                          <p:spTgt spid="33"/>
                                        </p:tgtEl>
                                        <p:attrNameLst>
                                          <p:attrName>ppt_y</p:attrName>
                                        </p:attrNameLst>
                                      </p:cBhvr>
                                      <p:tavLst>
                                        <p:tav tm="0">
                                          <p:val>
                                            <p:strVal val="#ppt_y+.1"/>
                                          </p:val>
                                        </p:tav>
                                        <p:tav tm="100000">
                                          <p:val>
                                            <p:strVal val="#ppt_y"/>
                                          </p:val>
                                        </p:tav>
                                      </p:tavLst>
                                    </p:anim>
                                  </p:childTnLst>
                                </p:cTn>
                              </p:par>
                              <p:par>
                                <p:cTn id="163" presetID="42" presetClass="entr" presetSubtype="0" fill="hold" nodeType="with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BD61F22-943C-40C3-B08E-03A198D1EB6A}"/>
              </a:ext>
            </a:extLst>
          </p:cNvPr>
          <p:cNvSpPr txBox="1"/>
          <p:nvPr/>
        </p:nvSpPr>
        <p:spPr>
          <a:xfrm>
            <a:off x="265044" y="1418014"/>
            <a:ext cx="11926956" cy="1169551"/>
          </a:xfrm>
          <a:prstGeom prst="rect">
            <a:avLst/>
          </a:prstGeom>
          <a:solidFill>
            <a:schemeClr val="accent3">
              <a:lumMod val="40000"/>
              <a:lumOff val="60000"/>
            </a:schemeClr>
          </a:solidFill>
        </p:spPr>
        <p:txBody>
          <a:bodyPr wrap="square" rtlCol="0">
            <a:spAutoFit/>
          </a:bodyPr>
          <a:lstStyle/>
          <a:p>
            <a:r>
              <a:rPr lang="en-GB" sz="2800" dirty="0">
                <a:latin typeface="Century Gothic" panose="020B0502020202020204" pitchFamily="34" charset="0"/>
              </a:rPr>
              <a:t>2. ‘</a:t>
            </a:r>
            <a:r>
              <a:rPr lang="en-US" sz="2800" dirty="0">
                <a:latin typeface="Century Gothic" panose="020B0502020202020204" pitchFamily="34" charset="0"/>
              </a:rPr>
              <a:t>Alas poor Romeo! he is already dead; … shot through the ear with a love-song</a:t>
            </a:r>
            <a:r>
              <a:rPr lang="en-GB" sz="2800" dirty="0">
                <a:latin typeface="Century Gothic" panose="020B0502020202020204" pitchFamily="34" charset="0"/>
              </a:rPr>
              <a:t>’ [2.4]</a:t>
            </a:r>
            <a:r>
              <a:rPr lang="en-GB" sz="1400" dirty="0">
                <a:latin typeface="Century Gothic" panose="020B0502020202020204" pitchFamily="34" charset="0"/>
              </a:rPr>
              <a:t> </a:t>
            </a:r>
          </a:p>
          <a:p>
            <a:endParaRPr lang="en-GB" sz="1400" dirty="0">
              <a:latin typeface="Century Gothic" panose="020B0502020202020204" pitchFamily="34" charset="0"/>
            </a:endParaRPr>
          </a:p>
        </p:txBody>
      </p:sp>
      <p:sp>
        <p:nvSpPr>
          <p:cNvPr id="4" name="TextBox 3">
            <a:extLst>
              <a:ext uri="{FF2B5EF4-FFF2-40B4-BE49-F238E27FC236}">
                <a16:creationId xmlns:a16="http://schemas.microsoft.com/office/drawing/2014/main" id="{AD12B25F-F819-4613-9CC7-466CED9D42E3}"/>
              </a:ext>
            </a:extLst>
          </p:cNvPr>
          <p:cNvSpPr txBox="1"/>
          <p:nvPr/>
        </p:nvSpPr>
        <p:spPr>
          <a:xfrm>
            <a:off x="132522" y="118462"/>
            <a:ext cx="11926956" cy="1077218"/>
          </a:xfrm>
          <a:prstGeom prst="rect">
            <a:avLst/>
          </a:prstGeom>
          <a:solidFill>
            <a:schemeClr val="accent2">
              <a:lumMod val="20000"/>
              <a:lumOff val="80000"/>
            </a:schemeClr>
          </a:solidFill>
        </p:spPr>
        <p:txBody>
          <a:bodyPr wrap="square" rtlCol="0">
            <a:spAutoFit/>
          </a:bodyPr>
          <a:lstStyle/>
          <a:p>
            <a:r>
              <a:rPr lang="en-GB" sz="3200" dirty="0">
                <a:latin typeface="Century Gothic" panose="020B0502020202020204" pitchFamily="34" charset="0"/>
              </a:rPr>
              <a:t>1. ‘</a:t>
            </a:r>
            <a:r>
              <a:rPr lang="en-US" sz="3200" dirty="0">
                <a:latin typeface="Century Gothic" panose="020B0502020202020204" pitchFamily="34" charset="0"/>
              </a:rPr>
              <a:t>If love be rough with you, be rough with love;</a:t>
            </a:r>
          </a:p>
          <a:p>
            <a:r>
              <a:rPr lang="en-US" sz="3200" dirty="0">
                <a:latin typeface="Century Gothic" panose="020B0502020202020204" pitchFamily="34" charset="0"/>
              </a:rPr>
              <a:t>Prick love for pricking, and you beat love down’ [1.4]</a:t>
            </a:r>
            <a:endParaRPr lang="en-GB" sz="1600" dirty="0">
              <a:latin typeface="Century Gothic" panose="020B0502020202020204" pitchFamily="34" charset="0"/>
            </a:endParaRPr>
          </a:p>
        </p:txBody>
      </p:sp>
      <p:sp>
        <p:nvSpPr>
          <p:cNvPr id="5" name="TextBox 4">
            <a:extLst>
              <a:ext uri="{FF2B5EF4-FFF2-40B4-BE49-F238E27FC236}">
                <a16:creationId xmlns:a16="http://schemas.microsoft.com/office/drawing/2014/main" id="{8F43CEB9-9541-4642-95AC-AEDB1AC2F8D9}"/>
              </a:ext>
            </a:extLst>
          </p:cNvPr>
          <p:cNvSpPr txBox="1"/>
          <p:nvPr/>
        </p:nvSpPr>
        <p:spPr>
          <a:xfrm>
            <a:off x="132522" y="2809899"/>
            <a:ext cx="11926956" cy="1077218"/>
          </a:xfrm>
          <a:prstGeom prst="rect">
            <a:avLst/>
          </a:prstGeom>
          <a:solidFill>
            <a:schemeClr val="accent4">
              <a:lumMod val="40000"/>
              <a:lumOff val="60000"/>
            </a:schemeClr>
          </a:solidFill>
        </p:spPr>
        <p:txBody>
          <a:bodyPr wrap="square" rtlCol="0">
            <a:spAutoFit/>
          </a:bodyPr>
          <a:lstStyle/>
          <a:p>
            <a:r>
              <a:rPr lang="en-GB" sz="3200" dirty="0">
                <a:latin typeface="Century Gothic" panose="020B0502020202020204" pitchFamily="34" charset="0"/>
              </a:rPr>
              <a:t>3. ‘</a:t>
            </a:r>
            <a:r>
              <a:rPr lang="en-US" sz="3200" dirty="0">
                <a:latin typeface="Century Gothic" panose="020B0502020202020204" pitchFamily="34" charset="0"/>
              </a:rPr>
              <a:t>And but one word with one of us? couple it with</a:t>
            </a:r>
          </a:p>
          <a:p>
            <a:r>
              <a:rPr lang="en-US" sz="3200" dirty="0">
                <a:latin typeface="Century Gothic" panose="020B0502020202020204" pitchFamily="34" charset="0"/>
              </a:rPr>
              <a:t>something; make it a word and a blow.’ [3.1]</a:t>
            </a:r>
            <a:endParaRPr lang="en-GB" sz="1600" dirty="0">
              <a:latin typeface="Century Gothic" panose="020B0502020202020204" pitchFamily="34" charset="0"/>
            </a:endParaRPr>
          </a:p>
        </p:txBody>
      </p:sp>
      <p:sp>
        <p:nvSpPr>
          <p:cNvPr id="6" name="TextBox 5">
            <a:extLst>
              <a:ext uri="{FF2B5EF4-FFF2-40B4-BE49-F238E27FC236}">
                <a16:creationId xmlns:a16="http://schemas.microsoft.com/office/drawing/2014/main" id="{983C401B-7A23-493B-82B4-72E59410B6AD}"/>
              </a:ext>
            </a:extLst>
          </p:cNvPr>
          <p:cNvSpPr txBox="1"/>
          <p:nvPr/>
        </p:nvSpPr>
        <p:spPr>
          <a:xfrm>
            <a:off x="132522" y="4233785"/>
            <a:ext cx="11926956" cy="1200329"/>
          </a:xfrm>
          <a:prstGeom prst="rect">
            <a:avLst/>
          </a:prstGeom>
          <a:solidFill>
            <a:schemeClr val="accent6">
              <a:lumMod val="40000"/>
              <a:lumOff val="60000"/>
            </a:schemeClr>
          </a:solidFill>
        </p:spPr>
        <p:txBody>
          <a:bodyPr wrap="square" rtlCol="0">
            <a:spAutoFit/>
          </a:bodyPr>
          <a:lstStyle/>
          <a:p>
            <a:r>
              <a:rPr lang="en-GB" sz="3600" dirty="0">
                <a:latin typeface="Century Gothic" panose="020B0502020202020204" pitchFamily="34" charset="0"/>
              </a:rPr>
              <a:t>4. ‘</a:t>
            </a:r>
            <a:r>
              <a:rPr lang="en-US" sz="3600" dirty="0">
                <a:latin typeface="Century Gothic" panose="020B0502020202020204" pitchFamily="34" charset="0"/>
              </a:rPr>
              <a:t>here's my fiddlestick; here's that shall</a:t>
            </a:r>
          </a:p>
          <a:p>
            <a:r>
              <a:rPr lang="en-US" sz="3600" dirty="0">
                <a:latin typeface="Century Gothic" panose="020B0502020202020204" pitchFamily="34" charset="0"/>
              </a:rPr>
              <a:t>make you dance’ [3.1]</a:t>
            </a:r>
            <a:endParaRPr lang="en-GB" dirty="0">
              <a:latin typeface="Century Gothic" panose="020B0502020202020204" pitchFamily="34" charset="0"/>
            </a:endParaRPr>
          </a:p>
        </p:txBody>
      </p:sp>
      <p:sp>
        <p:nvSpPr>
          <p:cNvPr id="7" name="TextBox 6">
            <a:extLst>
              <a:ext uri="{FF2B5EF4-FFF2-40B4-BE49-F238E27FC236}">
                <a16:creationId xmlns:a16="http://schemas.microsoft.com/office/drawing/2014/main" id="{C2FB16D3-20EA-41A1-9DC3-92D5B9D58E18}"/>
              </a:ext>
            </a:extLst>
          </p:cNvPr>
          <p:cNvSpPr txBox="1"/>
          <p:nvPr/>
        </p:nvSpPr>
        <p:spPr>
          <a:xfrm>
            <a:off x="132522" y="5657671"/>
            <a:ext cx="11926956" cy="646331"/>
          </a:xfrm>
          <a:prstGeom prst="rect">
            <a:avLst/>
          </a:prstGeom>
          <a:solidFill>
            <a:schemeClr val="accent1">
              <a:lumMod val="40000"/>
              <a:lumOff val="60000"/>
            </a:schemeClr>
          </a:solidFill>
        </p:spPr>
        <p:txBody>
          <a:bodyPr wrap="square" rtlCol="0">
            <a:spAutoFit/>
          </a:bodyPr>
          <a:lstStyle/>
          <a:p>
            <a:r>
              <a:rPr lang="en-GB" sz="3600" dirty="0">
                <a:latin typeface="Century Gothic" panose="020B0502020202020204" pitchFamily="34" charset="0"/>
              </a:rPr>
              <a:t>5. ‘O calm, dishonourable, vile submission! [3.1]</a:t>
            </a:r>
            <a:endParaRPr lang="en-GB" dirty="0">
              <a:latin typeface="Century Gothic" panose="020B0502020202020204" pitchFamily="34" charset="0"/>
            </a:endParaRPr>
          </a:p>
        </p:txBody>
      </p:sp>
      <p:sp>
        <p:nvSpPr>
          <p:cNvPr id="25" name="AutoShape 4" descr="Ground cliparts">
            <a:extLst>
              <a:ext uri="{FF2B5EF4-FFF2-40B4-BE49-F238E27FC236}">
                <a16:creationId xmlns:a16="http://schemas.microsoft.com/office/drawing/2014/main" id="{44B6F4BE-C68B-4E6B-8B32-1CD78015119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latin typeface="Century Gothic" panose="020B0502020202020204" pitchFamily="34" charset="0"/>
            </a:endParaRPr>
          </a:p>
        </p:txBody>
      </p:sp>
    </p:spTree>
    <p:extLst>
      <p:ext uri="{BB962C8B-B14F-4D97-AF65-F5344CB8AC3E}">
        <p14:creationId xmlns:p14="http://schemas.microsoft.com/office/powerpoint/2010/main" val="3487940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C7D1CA09-7BEC-4A4A-9D13-F4E3CEEF099B}"/>
              </a:ext>
            </a:extLst>
          </p:cNvPr>
          <p:cNvSpPr/>
          <p:nvPr/>
        </p:nvSpPr>
        <p:spPr>
          <a:xfrm>
            <a:off x="145774" y="1020417"/>
            <a:ext cx="5340626" cy="5691809"/>
          </a:xfrm>
          <a:prstGeom prst="round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entury Gothic" panose="020B0502020202020204" pitchFamily="34" charset="0"/>
            </a:endParaRPr>
          </a:p>
        </p:txBody>
      </p:sp>
      <p:sp>
        <p:nvSpPr>
          <p:cNvPr id="4" name="TextBox 3">
            <a:extLst>
              <a:ext uri="{FF2B5EF4-FFF2-40B4-BE49-F238E27FC236}">
                <a16:creationId xmlns:a16="http://schemas.microsoft.com/office/drawing/2014/main" id="{7E3B853C-51E4-45FF-B8A0-F168CAC27487}"/>
              </a:ext>
            </a:extLst>
          </p:cNvPr>
          <p:cNvSpPr txBox="1"/>
          <p:nvPr/>
        </p:nvSpPr>
        <p:spPr>
          <a:xfrm>
            <a:off x="579783" y="1252820"/>
            <a:ext cx="4906617" cy="1569660"/>
          </a:xfrm>
          <a:prstGeom prst="rect">
            <a:avLst/>
          </a:prstGeom>
          <a:noFill/>
        </p:spPr>
        <p:txBody>
          <a:bodyPr wrap="square" rtlCol="0">
            <a:spAutoFit/>
          </a:bodyPr>
          <a:lstStyle/>
          <a:p>
            <a:r>
              <a:rPr lang="en-GB" sz="2400" dirty="0">
                <a:latin typeface="Century Gothic" panose="020B0502020202020204" pitchFamily="34" charset="0"/>
              </a:rPr>
              <a:t>Mercutio offers </a:t>
            </a:r>
            <a:r>
              <a:rPr lang="en-GB" sz="2400" b="1" dirty="0">
                <a:latin typeface="Century Gothic" panose="020B0502020202020204" pitchFamily="34" charset="0"/>
              </a:rPr>
              <a:t>direct, unromantic advice </a:t>
            </a:r>
            <a:r>
              <a:rPr lang="en-GB" sz="2400" dirty="0">
                <a:latin typeface="Century Gothic" panose="020B0502020202020204" pitchFamily="34" charset="0"/>
              </a:rPr>
              <a:t>– he sees love as a battleground and mostly about sex.  </a:t>
            </a:r>
          </a:p>
        </p:txBody>
      </p:sp>
      <p:sp>
        <p:nvSpPr>
          <p:cNvPr id="5" name="TextBox 4">
            <a:extLst>
              <a:ext uri="{FF2B5EF4-FFF2-40B4-BE49-F238E27FC236}">
                <a16:creationId xmlns:a16="http://schemas.microsoft.com/office/drawing/2014/main" id="{750D145D-FCE3-4C00-94D1-FD8851620C0A}"/>
              </a:ext>
            </a:extLst>
          </p:cNvPr>
          <p:cNvSpPr txBox="1"/>
          <p:nvPr/>
        </p:nvSpPr>
        <p:spPr>
          <a:xfrm>
            <a:off x="516835" y="2742534"/>
            <a:ext cx="4598504" cy="1938992"/>
          </a:xfrm>
          <a:prstGeom prst="rect">
            <a:avLst/>
          </a:prstGeom>
          <a:noFill/>
        </p:spPr>
        <p:txBody>
          <a:bodyPr wrap="square" rtlCol="0">
            <a:spAutoFit/>
          </a:bodyPr>
          <a:lstStyle/>
          <a:p>
            <a:r>
              <a:rPr lang="en-GB" sz="2400" dirty="0">
                <a:latin typeface="Century Gothic" panose="020B0502020202020204" pitchFamily="34" charset="0"/>
              </a:rPr>
              <a:t>The </a:t>
            </a:r>
            <a:r>
              <a:rPr lang="en-GB" sz="2400" b="1" dirty="0">
                <a:latin typeface="Century Gothic" panose="020B0502020202020204" pitchFamily="34" charset="0"/>
              </a:rPr>
              <a:t>repetition of </a:t>
            </a:r>
            <a:r>
              <a:rPr lang="en-GB" sz="2400" dirty="0">
                <a:latin typeface="Century Gothic" panose="020B0502020202020204" pitchFamily="34" charset="0"/>
              </a:rPr>
              <a:t>words emphasises the connections between </a:t>
            </a:r>
            <a:r>
              <a:rPr lang="en-GB" sz="2400" b="1" dirty="0">
                <a:latin typeface="Century Gothic" panose="020B0502020202020204" pitchFamily="34" charset="0"/>
              </a:rPr>
              <a:t>love and violence</a:t>
            </a:r>
            <a:r>
              <a:rPr lang="en-GB" sz="2400" dirty="0">
                <a:latin typeface="Century Gothic" panose="020B0502020202020204" pitchFamily="34" charset="0"/>
              </a:rPr>
              <a:t>: to Mercutio, they’re basically the same thing. </a:t>
            </a:r>
          </a:p>
        </p:txBody>
      </p:sp>
      <p:sp>
        <p:nvSpPr>
          <p:cNvPr id="6" name="TextBox 5">
            <a:extLst>
              <a:ext uri="{FF2B5EF4-FFF2-40B4-BE49-F238E27FC236}">
                <a16:creationId xmlns:a16="http://schemas.microsoft.com/office/drawing/2014/main" id="{000211E7-AB7B-4827-9119-0B84CA4882F4}"/>
              </a:ext>
            </a:extLst>
          </p:cNvPr>
          <p:cNvSpPr txBox="1"/>
          <p:nvPr/>
        </p:nvSpPr>
        <p:spPr>
          <a:xfrm>
            <a:off x="516835" y="4847801"/>
            <a:ext cx="4598504" cy="1692771"/>
          </a:xfrm>
          <a:prstGeom prst="rect">
            <a:avLst/>
          </a:prstGeom>
          <a:noFill/>
        </p:spPr>
        <p:txBody>
          <a:bodyPr wrap="square" rtlCol="0">
            <a:spAutoFit/>
          </a:bodyPr>
          <a:lstStyle/>
          <a:p>
            <a:r>
              <a:rPr lang="en-GB" sz="2400" dirty="0">
                <a:latin typeface="Century Gothic" panose="020B0502020202020204" pitchFamily="34" charset="0"/>
              </a:rPr>
              <a:t>The statement establishes Mercutio near the start of the play as </a:t>
            </a:r>
            <a:r>
              <a:rPr lang="en-GB" sz="2800" b="1" dirty="0">
                <a:latin typeface="Century Gothic" panose="020B0502020202020204" pitchFamily="34" charset="0"/>
              </a:rPr>
              <a:t>strong-willed, witty and pragmatic</a:t>
            </a:r>
            <a:r>
              <a:rPr lang="en-GB" sz="2400" dirty="0">
                <a:latin typeface="Century Gothic" panose="020B0502020202020204" pitchFamily="34" charset="0"/>
              </a:rPr>
              <a:t>. </a:t>
            </a:r>
          </a:p>
        </p:txBody>
      </p:sp>
      <p:sp>
        <p:nvSpPr>
          <p:cNvPr id="7" name="Rectangle: Rounded Corners 6">
            <a:extLst>
              <a:ext uri="{FF2B5EF4-FFF2-40B4-BE49-F238E27FC236}">
                <a16:creationId xmlns:a16="http://schemas.microsoft.com/office/drawing/2014/main" id="{A3B4039D-2098-4A9F-BF0D-F5D403DC1CBF}"/>
              </a:ext>
            </a:extLst>
          </p:cNvPr>
          <p:cNvSpPr/>
          <p:nvPr/>
        </p:nvSpPr>
        <p:spPr>
          <a:xfrm>
            <a:off x="192156" y="1070112"/>
            <a:ext cx="5247861" cy="55924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t>Write down as much as you can remember on your white boards! </a:t>
            </a:r>
          </a:p>
        </p:txBody>
      </p:sp>
      <p:pic>
        <p:nvPicPr>
          <p:cNvPr id="2050" name="Picture 2" descr="Image result for white boards clipart">
            <a:extLst>
              <a:ext uri="{FF2B5EF4-FFF2-40B4-BE49-F238E27FC236}">
                <a16:creationId xmlns:a16="http://schemas.microsoft.com/office/drawing/2014/main" id="{0F6FFBDB-75C9-4831-AAEA-B28FE389F7C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637" t="8956" r="1748" b="9617"/>
          <a:stretch/>
        </p:blipFill>
        <p:spPr bwMode="auto">
          <a:xfrm>
            <a:off x="7460974" y="3517814"/>
            <a:ext cx="4439478" cy="319441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11ECCDC-0D50-43AA-896B-DD2B15D76B48}"/>
              </a:ext>
            </a:extLst>
          </p:cNvPr>
          <p:cNvSpPr txBox="1"/>
          <p:nvPr/>
        </p:nvSpPr>
        <p:spPr>
          <a:xfrm>
            <a:off x="145774" y="0"/>
            <a:ext cx="11926956" cy="954107"/>
          </a:xfrm>
          <a:prstGeom prst="rect">
            <a:avLst/>
          </a:prstGeom>
          <a:solidFill>
            <a:schemeClr val="accent2">
              <a:lumMod val="20000"/>
              <a:lumOff val="80000"/>
            </a:schemeClr>
          </a:solidFill>
        </p:spPr>
        <p:txBody>
          <a:bodyPr wrap="square" rtlCol="0">
            <a:spAutoFit/>
          </a:bodyPr>
          <a:lstStyle/>
          <a:p>
            <a:r>
              <a:rPr lang="en-GB" sz="2800" dirty="0"/>
              <a:t>1. ‘</a:t>
            </a:r>
            <a:r>
              <a:rPr lang="en-US" sz="2800" dirty="0"/>
              <a:t>If love be rough with you, be rough with love;</a:t>
            </a:r>
          </a:p>
          <a:p>
            <a:r>
              <a:rPr lang="en-US" sz="2800" dirty="0"/>
              <a:t>Prick love for pricking, and you beat love down’ [1.4]</a:t>
            </a:r>
            <a:endParaRPr lang="en-GB" sz="1400" dirty="0"/>
          </a:p>
        </p:txBody>
      </p:sp>
    </p:spTree>
    <p:extLst>
      <p:ext uri="{BB962C8B-B14F-4D97-AF65-F5344CB8AC3E}">
        <p14:creationId xmlns:p14="http://schemas.microsoft.com/office/powerpoint/2010/main" val="164403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50"/>
                                        </p:tgtEl>
                                        <p:attrNameLst>
                                          <p:attrName>style.visibility</p:attrName>
                                        </p:attrNameLst>
                                      </p:cBhvr>
                                      <p:to>
                                        <p:strVal val="visible"/>
                                      </p:to>
                                    </p:set>
                                    <p:anim calcmode="lin" valueType="num">
                                      <p:cBhvr additive="base">
                                        <p:cTn id="29" dur="500" fill="hold"/>
                                        <p:tgtEl>
                                          <p:spTgt spid="2050"/>
                                        </p:tgtEl>
                                        <p:attrNameLst>
                                          <p:attrName>ppt_x</p:attrName>
                                        </p:attrNameLst>
                                      </p:cBhvr>
                                      <p:tavLst>
                                        <p:tav tm="0">
                                          <p:val>
                                            <p:strVal val="#ppt_x"/>
                                          </p:val>
                                        </p:tav>
                                        <p:tav tm="100000">
                                          <p:val>
                                            <p:strVal val="#ppt_x"/>
                                          </p:val>
                                        </p:tav>
                                      </p:tavLst>
                                    </p:anim>
                                    <p:anim calcmode="lin" valueType="num">
                                      <p:cBhvr additive="base">
                                        <p:cTn id="30"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27652"/>
          </a:xfrm>
          <a:solidFill>
            <a:schemeClr val="accent4">
              <a:lumMod val="20000"/>
              <a:lumOff val="80000"/>
            </a:schemeClr>
          </a:solidFill>
        </p:spPr>
        <p:txBody>
          <a:bodyPr>
            <a:normAutofit fontScale="90000"/>
          </a:bodyPr>
          <a:lstStyle/>
          <a:p>
            <a:r>
              <a:rPr lang="en-GB" dirty="0"/>
              <a:t>Plot: Do it now </a:t>
            </a:r>
          </a:p>
        </p:txBody>
      </p:sp>
      <p:sp>
        <p:nvSpPr>
          <p:cNvPr id="3" name="Content Placeholder 2"/>
          <p:cNvSpPr>
            <a:spLocks noGrp="1"/>
          </p:cNvSpPr>
          <p:nvPr>
            <p:ph idx="1"/>
          </p:nvPr>
        </p:nvSpPr>
        <p:spPr>
          <a:xfrm>
            <a:off x="6230983" y="1369334"/>
            <a:ext cx="5122817" cy="4351338"/>
          </a:xfrm>
          <a:solidFill>
            <a:schemeClr val="accent5">
              <a:lumMod val="20000"/>
              <a:lumOff val="80000"/>
            </a:schemeClr>
          </a:solidFill>
        </p:spPr>
        <p:txBody>
          <a:bodyPr>
            <a:normAutofit/>
          </a:bodyPr>
          <a:lstStyle/>
          <a:p>
            <a:pPr marL="0" indent="0">
              <a:buNone/>
            </a:pPr>
            <a:r>
              <a:rPr lang="en-GB" dirty="0"/>
              <a:t>Challenge: Complete the plot summary table for order of key events in Romeo and Juliet</a:t>
            </a:r>
          </a:p>
          <a:p>
            <a:pPr marL="0" indent="0">
              <a:buNone/>
            </a:pPr>
            <a:r>
              <a:rPr lang="en-GB" dirty="0"/>
              <a:t>Aspire: Write your own summary of the events of the play, in chronological order. Can you stretch yourself to include the days on which key events happen?</a:t>
            </a:r>
          </a:p>
        </p:txBody>
      </p:sp>
      <p:graphicFrame>
        <p:nvGraphicFramePr>
          <p:cNvPr id="6" name="Table 5"/>
          <p:cNvGraphicFramePr>
            <a:graphicFrameLocks noGrp="1"/>
          </p:cNvGraphicFramePr>
          <p:nvPr>
            <p:extLst/>
          </p:nvPr>
        </p:nvGraphicFramePr>
        <p:xfrm>
          <a:off x="731520" y="1369334"/>
          <a:ext cx="5055326" cy="5105557"/>
        </p:xfrm>
        <a:graphic>
          <a:graphicData uri="http://schemas.openxmlformats.org/drawingml/2006/table">
            <a:tbl>
              <a:tblPr firstRow="1" firstCol="1" bandRow="1"/>
              <a:tblGrid>
                <a:gridCol w="4330517">
                  <a:extLst>
                    <a:ext uri="{9D8B030D-6E8A-4147-A177-3AD203B41FA5}">
                      <a16:colId xmlns:a16="http://schemas.microsoft.com/office/drawing/2014/main" val="446313816"/>
                    </a:ext>
                  </a:extLst>
                </a:gridCol>
                <a:gridCol w="724809">
                  <a:extLst>
                    <a:ext uri="{9D8B030D-6E8A-4147-A177-3AD203B41FA5}">
                      <a16:colId xmlns:a16="http://schemas.microsoft.com/office/drawing/2014/main" val="1373151178"/>
                    </a:ext>
                  </a:extLst>
                </a:gridCol>
              </a:tblGrid>
              <a:tr h="285296">
                <a:tc>
                  <a:txBody>
                    <a:bodyPr/>
                    <a:lstStyle/>
                    <a:p>
                      <a:pPr algn="ctr">
                        <a:lnSpc>
                          <a:spcPct val="107000"/>
                        </a:lnSpc>
                        <a:spcAft>
                          <a:spcPts val="600"/>
                        </a:spcAft>
                      </a:pPr>
                      <a:r>
                        <a:rPr lang="en-GB" sz="1050" dirty="0">
                          <a:solidFill>
                            <a:srgbClr val="333333"/>
                          </a:solidFill>
                          <a:effectLst/>
                          <a:latin typeface="Century Gothic" panose="020B0502020202020204" pitchFamily="34" charset="0"/>
                          <a:ea typeface="Times New Roman" panose="02020603050405020304" pitchFamily="18" charset="0"/>
                          <a:cs typeface="Times New Roman" panose="02020603050405020304" pitchFamily="18" charset="0"/>
                        </a:rPr>
                        <a:t>Plot</a:t>
                      </a:r>
                      <a:endParaRPr lang="en-GB" sz="105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35621" marR="35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600"/>
                        </a:spcAft>
                      </a:pPr>
                      <a:r>
                        <a:rPr lang="en-GB" sz="1050" dirty="0">
                          <a:solidFill>
                            <a:srgbClr val="333333"/>
                          </a:solidFill>
                          <a:effectLst/>
                          <a:latin typeface="Century Gothic" panose="020B0502020202020204" pitchFamily="34" charset="0"/>
                          <a:ea typeface="Times New Roman" panose="02020603050405020304" pitchFamily="18" charset="0"/>
                          <a:cs typeface="Times New Roman" panose="02020603050405020304" pitchFamily="18" charset="0"/>
                        </a:rPr>
                        <a:t>Order</a:t>
                      </a:r>
                      <a:endParaRPr lang="en-GB" sz="105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35621" marR="35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1621755"/>
                  </a:ext>
                </a:extLst>
              </a:tr>
              <a:tr h="406604">
                <a:tc>
                  <a:txBody>
                    <a:bodyPr/>
                    <a:lstStyle/>
                    <a:p>
                      <a:pPr marL="228600" algn="l">
                        <a:lnSpc>
                          <a:spcPct val="107000"/>
                        </a:lnSpc>
                        <a:spcAft>
                          <a:spcPts val="600"/>
                        </a:spcAft>
                      </a:pPr>
                      <a:r>
                        <a:rPr lang="en-GB" sz="1050" dirty="0">
                          <a:solidFill>
                            <a:srgbClr val="333333"/>
                          </a:solidFill>
                          <a:effectLst/>
                          <a:latin typeface="Century Gothic" panose="020B0502020202020204" pitchFamily="34" charset="0"/>
                          <a:ea typeface="Times New Roman" panose="02020603050405020304" pitchFamily="18" charset="0"/>
                          <a:cs typeface="Times New Roman" panose="02020603050405020304" pitchFamily="18" charset="0"/>
                        </a:rPr>
                        <a:t>Romeo drinks poison so he can be with Juliet in death. She wakes up to discover Romeo is dead. Juliet kills herself with his dagger.</a:t>
                      </a:r>
                      <a:endParaRPr lang="en-GB" sz="105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35621" marR="35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lgn="l">
                        <a:lnSpc>
                          <a:spcPct val="107000"/>
                        </a:lnSpc>
                        <a:spcAft>
                          <a:spcPts val="600"/>
                        </a:spcAft>
                      </a:pPr>
                      <a:r>
                        <a:rPr lang="en-GB" sz="1050" dirty="0">
                          <a:solidFill>
                            <a:srgbClr val="333333"/>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GB" sz="105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35621" marR="35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1058995"/>
                  </a:ext>
                </a:extLst>
              </a:tr>
              <a:tr h="304953">
                <a:tc>
                  <a:txBody>
                    <a:bodyPr/>
                    <a:lstStyle/>
                    <a:p>
                      <a:pPr marL="228600" algn="l">
                        <a:lnSpc>
                          <a:spcPct val="107000"/>
                        </a:lnSpc>
                        <a:spcAft>
                          <a:spcPts val="600"/>
                        </a:spcAft>
                      </a:pPr>
                      <a:r>
                        <a:rPr lang="en-GB" sz="1050" dirty="0">
                          <a:solidFill>
                            <a:srgbClr val="333333"/>
                          </a:solidFill>
                          <a:effectLst/>
                          <a:latin typeface="Century Gothic" panose="020B0502020202020204" pitchFamily="34" charset="0"/>
                          <a:ea typeface="Times New Roman" panose="02020603050405020304" pitchFamily="18" charset="0"/>
                          <a:cs typeface="Times New Roman" panose="02020603050405020304" pitchFamily="18" charset="0"/>
                        </a:rPr>
                        <a:t>The Prince banishes Romeo because he killed Tybalt. Both Romeo and Juliet are heartbroken.</a:t>
                      </a:r>
                      <a:endParaRPr lang="en-GB" sz="105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35621" marR="35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lgn="l">
                        <a:lnSpc>
                          <a:spcPct val="107000"/>
                        </a:lnSpc>
                        <a:spcAft>
                          <a:spcPts val="600"/>
                        </a:spcAft>
                      </a:pPr>
                      <a:r>
                        <a:rPr lang="en-GB" sz="1050" dirty="0">
                          <a:solidFill>
                            <a:srgbClr val="333333"/>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GB" sz="105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35621" marR="35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8427437"/>
                  </a:ext>
                </a:extLst>
              </a:tr>
              <a:tr h="508255">
                <a:tc>
                  <a:txBody>
                    <a:bodyPr/>
                    <a:lstStyle/>
                    <a:p>
                      <a:pPr marL="228600" algn="l">
                        <a:lnSpc>
                          <a:spcPct val="107000"/>
                        </a:lnSpc>
                        <a:spcAft>
                          <a:spcPts val="600"/>
                        </a:spcAft>
                      </a:pPr>
                      <a:r>
                        <a:rPr lang="en-GB" sz="1050" dirty="0">
                          <a:solidFill>
                            <a:srgbClr val="333333"/>
                          </a:solidFill>
                          <a:effectLst/>
                          <a:latin typeface="Century Gothic" panose="020B0502020202020204" pitchFamily="34" charset="0"/>
                          <a:ea typeface="Times New Roman" panose="02020603050405020304" pitchFamily="18" charset="0"/>
                          <a:cs typeface="Times New Roman" panose="02020603050405020304" pitchFamily="18" charset="0"/>
                        </a:rPr>
                        <a:t>Capulet, Juliet's father, decides she should marry Paris. Juliet refuses and goes to Friar Laurence where they come up with a plan for Romeo and Juliet to be together.</a:t>
                      </a:r>
                      <a:endParaRPr lang="en-GB" sz="105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35621" marR="35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lgn="l">
                        <a:lnSpc>
                          <a:spcPct val="107000"/>
                        </a:lnSpc>
                        <a:spcAft>
                          <a:spcPts val="600"/>
                        </a:spcAft>
                      </a:pPr>
                      <a:r>
                        <a:rPr lang="en-GB" sz="1050" dirty="0">
                          <a:solidFill>
                            <a:srgbClr val="333333"/>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GB" sz="105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35621" marR="35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9241824"/>
                  </a:ext>
                </a:extLst>
              </a:tr>
              <a:tr h="711557">
                <a:tc>
                  <a:txBody>
                    <a:bodyPr/>
                    <a:lstStyle/>
                    <a:p>
                      <a:pPr marL="228600" algn="l">
                        <a:lnSpc>
                          <a:spcPct val="107000"/>
                        </a:lnSpc>
                        <a:spcAft>
                          <a:spcPts val="600"/>
                        </a:spcAft>
                      </a:pPr>
                      <a:r>
                        <a:rPr lang="en-GB" sz="1050" dirty="0">
                          <a:solidFill>
                            <a:srgbClr val="333333"/>
                          </a:solidFill>
                          <a:effectLst/>
                          <a:latin typeface="Century Gothic" panose="020B0502020202020204" pitchFamily="34" charset="0"/>
                          <a:ea typeface="Times New Roman" panose="02020603050405020304" pitchFamily="18" charset="0"/>
                          <a:cs typeface="Times New Roman" panose="02020603050405020304" pitchFamily="18" charset="0"/>
                        </a:rPr>
                        <a:t>Juliet fakes her death and lies in a tomb waiting for Romeo to come so they can run away together. Romeo doesn't receive the message about the plan, so thinks Juliet has actually died. He goes to Verona and sees Juliet in her tomb, 'dead'.</a:t>
                      </a:r>
                      <a:endParaRPr lang="en-GB" sz="105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35621" marR="35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lgn="l">
                        <a:lnSpc>
                          <a:spcPct val="107000"/>
                        </a:lnSpc>
                        <a:spcAft>
                          <a:spcPts val="600"/>
                        </a:spcAft>
                      </a:pPr>
                      <a:r>
                        <a:rPr lang="en-GB" sz="1050" dirty="0">
                          <a:solidFill>
                            <a:srgbClr val="333333"/>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GB" sz="105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35621" marR="35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9100023"/>
                  </a:ext>
                </a:extLst>
              </a:tr>
              <a:tr h="203302">
                <a:tc>
                  <a:txBody>
                    <a:bodyPr/>
                    <a:lstStyle/>
                    <a:p>
                      <a:pPr marL="228600" algn="l">
                        <a:lnSpc>
                          <a:spcPct val="107000"/>
                        </a:lnSpc>
                        <a:spcAft>
                          <a:spcPts val="600"/>
                        </a:spcAft>
                      </a:pPr>
                      <a:r>
                        <a:rPr lang="en-GB" sz="1050" dirty="0">
                          <a:solidFill>
                            <a:srgbClr val="333333"/>
                          </a:solidFill>
                          <a:effectLst/>
                          <a:latin typeface="Century Gothic" panose="020B0502020202020204" pitchFamily="34" charset="0"/>
                          <a:ea typeface="Times New Roman" panose="02020603050405020304" pitchFamily="18" charset="0"/>
                          <a:cs typeface="Times New Roman" panose="02020603050405020304" pitchFamily="18" charset="0"/>
                        </a:rPr>
                        <a:t>The Capulet and Montague families vow never to argue again. </a:t>
                      </a:r>
                      <a:endParaRPr lang="en-GB" sz="105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35621" marR="35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lgn="l">
                        <a:lnSpc>
                          <a:spcPct val="107000"/>
                        </a:lnSpc>
                        <a:spcAft>
                          <a:spcPts val="600"/>
                        </a:spcAft>
                      </a:pPr>
                      <a:r>
                        <a:rPr lang="en-GB" sz="1050" dirty="0">
                          <a:solidFill>
                            <a:srgbClr val="333333"/>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GB" sz="105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35621" marR="35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4252124"/>
                  </a:ext>
                </a:extLst>
              </a:tr>
              <a:tr h="711557">
                <a:tc>
                  <a:txBody>
                    <a:bodyPr/>
                    <a:lstStyle/>
                    <a:p>
                      <a:pPr marL="228600" algn="l">
                        <a:lnSpc>
                          <a:spcPct val="107000"/>
                        </a:lnSpc>
                        <a:spcAft>
                          <a:spcPts val="600"/>
                        </a:spcAft>
                      </a:pPr>
                      <a:r>
                        <a:rPr lang="en-GB" sz="1050" dirty="0">
                          <a:solidFill>
                            <a:srgbClr val="333333"/>
                          </a:solidFill>
                          <a:effectLst/>
                          <a:latin typeface="Century Gothic" panose="020B0502020202020204" pitchFamily="34" charset="0"/>
                          <a:ea typeface="Times New Roman" panose="02020603050405020304" pitchFamily="18" charset="0"/>
                          <a:cs typeface="Times New Roman" panose="02020603050405020304" pitchFamily="18" charset="0"/>
                        </a:rPr>
                        <a:t>Two wealthy families, the Montagues and the Capulets, have another brawl in the city of Verona. The Prince and the townspeople cannot cope with the constant fighting so the Prince declares that the next person to break the peace will be killed. </a:t>
                      </a:r>
                      <a:endParaRPr lang="en-GB" sz="105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35621" marR="35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lgn="l">
                        <a:lnSpc>
                          <a:spcPct val="107000"/>
                        </a:lnSpc>
                        <a:spcAft>
                          <a:spcPts val="600"/>
                        </a:spcAft>
                      </a:pPr>
                      <a:r>
                        <a:rPr lang="en-GB" sz="1050" dirty="0">
                          <a:solidFill>
                            <a:srgbClr val="333333"/>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GB" sz="105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35621" marR="35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4289728"/>
                  </a:ext>
                </a:extLst>
              </a:tr>
              <a:tr h="508255">
                <a:tc>
                  <a:txBody>
                    <a:bodyPr/>
                    <a:lstStyle/>
                    <a:p>
                      <a:pPr marL="228600" algn="l">
                        <a:lnSpc>
                          <a:spcPct val="107000"/>
                        </a:lnSpc>
                        <a:spcAft>
                          <a:spcPts val="600"/>
                        </a:spcAft>
                      </a:pPr>
                      <a:r>
                        <a:rPr lang="en-GB" sz="1050" dirty="0">
                          <a:solidFill>
                            <a:srgbClr val="333333"/>
                          </a:solidFill>
                          <a:effectLst/>
                          <a:latin typeface="Century Gothic" panose="020B0502020202020204" pitchFamily="34" charset="0"/>
                          <a:ea typeface="Times New Roman" panose="02020603050405020304" pitchFamily="18" charset="0"/>
                          <a:cs typeface="Times New Roman" panose="02020603050405020304" pitchFamily="18" charset="0"/>
                        </a:rPr>
                        <a:t>Romeo goes to celebrate his marriage with his friends, Mercutio and Benvolio, but gets into a fight with Juliet's cousin, Tybalt. Tybalt kills Mercutio and Romeo avenges his death by killing Tybalt.</a:t>
                      </a:r>
                      <a:endParaRPr lang="en-GB" sz="105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35621" marR="35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lgn="l">
                        <a:lnSpc>
                          <a:spcPct val="107000"/>
                        </a:lnSpc>
                        <a:spcAft>
                          <a:spcPts val="600"/>
                        </a:spcAft>
                      </a:pPr>
                      <a:r>
                        <a:rPr lang="en-GB" sz="1050" dirty="0">
                          <a:solidFill>
                            <a:srgbClr val="333333"/>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GB" sz="105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35621" marR="35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3530685"/>
                  </a:ext>
                </a:extLst>
              </a:tr>
              <a:tr h="711557">
                <a:tc>
                  <a:txBody>
                    <a:bodyPr/>
                    <a:lstStyle/>
                    <a:p>
                      <a:pPr marL="228600" algn="l">
                        <a:lnSpc>
                          <a:spcPct val="107000"/>
                        </a:lnSpc>
                        <a:spcAft>
                          <a:spcPts val="600"/>
                        </a:spcAft>
                      </a:pPr>
                      <a:r>
                        <a:rPr lang="en-GB" sz="1050" dirty="0">
                          <a:solidFill>
                            <a:srgbClr val="333333"/>
                          </a:solidFill>
                          <a:effectLst/>
                          <a:latin typeface="Century Gothic" panose="020B0502020202020204" pitchFamily="34" charset="0"/>
                          <a:ea typeface="Times New Roman" panose="02020603050405020304" pitchFamily="18" charset="0"/>
                          <a:cs typeface="Times New Roman" panose="02020603050405020304" pitchFamily="18" charset="0"/>
                        </a:rPr>
                        <a:t>Romeo Montague and his friends </a:t>
                      </a:r>
                      <a:r>
                        <a:rPr lang="en-GB" sz="1050" dirty="0" err="1">
                          <a:solidFill>
                            <a:srgbClr val="333333"/>
                          </a:solidFill>
                          <a:effectLst/>
                          <a:latin typeface="Century Gothic" panose="020B0502020202020204" pitchFamily="34" charset="0"/>
                          <a:ea typeface="Times New Roman" panose="02020603050405020304" pitchFamily="18" charset="0"/>
                          <a:cs typeface="Times New Roman" panose="02020603050405020304" pitchFamily="18" charset="0"/>
                        </a:rPr>
                        <a:t>gatecrash</a:t>
                      </a:r>
                      <a:r>
                        <a:rPr lang="en-GB" sz="1050" dirty="0">
                          <a:solidFill>
                            <a:srgbClr val="333333"/>
                          </a:solidFill>
                          <a:effectLst/>
                          <a:latin typeface="Century Gothic" panose="020B0502020202020204" pitchFamily="34" charset="0"/>
                          <a:ea typeface="Times New Roman" panose="02020603050405020304" pitchFamily="18" charset="0"/>
                          <a:cs typeface="Times New Roman" panose="02020603050405020304" pitchFamily="18" charset="0"/>
                        </a:rPr>
                        <a:t> a Capulet party and Romeo meets Juliet Capulet. He falls in love with her instantly. They are shocked to discover they are sworn enemies due to their feuding families. Friar Laurence marries Romeo and Juliet.</a:t>
                      </a:r>
                      <a:endParaRPr lang="en-GB" sz="105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35621" marR="35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lgn="l">
                        <a:lnSpc>
                          <a:spcPct val="107000"/>
                        </a:lnSpc>
                        <a:spcAft>
                          <a:spcPts val="600"/>
                        </a:spcAft>
                      </a:pPr>
                      <a:r>
                        <a:rPr lang="en-GB" sz="1050" dirty="0">
                          <a:solidFill>
                            <a:srgbClr val="333333"/>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GB" sz="105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35621" marR="35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5693528"/>
                  </a:ext>
                </a:extLst>
              </a:tr>
            </a:tbl>
          </a:graphicData>
        </a:graphic>
      </p:graphicFrame>
      <p:sp>
        <p:nvSpPr>
          <p:cNvPr id="7" name="Rectangle 2"/>
          <p:cNvSpPr>
            <a:spLocks noChangeArrowheads="1"/>
          </p:cNvSpPr>
          <p:nvPr/>
        </p:nvSpPr>
        <p:spPr bwMode="auto">
          <a:xfrm>
            <a:off x="2452502" y="1089851"/>
            <a:ext cx="184731"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sz="6000" dirty="0">
              <a:latin typeface="Century Gothic" panose="020B0502020202020204" pitchFamily="34" charset="0"/>
            </a:endParaRPr>
          </a:p>
        </p:txBody>
      </p:sp>
      <p:sp>
        <p:nvSpPr>
          <p:cNvPr id="4" name="Rectangle 3"/>
          <p:cNvSpPr/>
          <p:nvPr/>
        </p:nvSpPr>
        <p:spPr>
          <a:xfrm>
            <a:off x="6253843" y="6035165"/>
            <a:ext cx="5205336" cy="646331"/>
          </a:xfrm>
          <a:prstGeom prst="rect">
            <a:avLst/>
          </a:prstGeom>
        </p:spPr>
        <p:txBody>
          <a:bodyPr wrap="none">
            <a:spAutoFit/>
          </a:bodyPr>
          <a:lstStyle/>
          <a:p>
            <a:r>
              <a:rPr lang="en-GB" dirty="0" smtClean="0">
                <a:latin typeface="Arial" panose="020B0604020202020204" pitchFamily="34" charset="0"/>
                <a:ea typeface="Times New Roman" panose="02020603050405020304" pitchFamily="18" charset="0"/>
                <a:cs typeface="Times New Roman" panose="02020603050405020304" pitchFamily="18" charset="0"/>
                <a:hlinkClick r:id="rId2"/>
              </a:rPr>
              <a:t>https</a:t>
            </a:r>
            <a:r>
              <a:rPr lang="en-GB" dirty="0">
                <a:latin typeface="Arial" panose="020B0604020202020204" pitchFamily="34" charset="0"/>
                <a:ea typeface="Times New Roman" panose="02020603050405020304" pitchFamily="18" charset="0"/>
                <a:cs typeface="Times New Roman" panose="02020603050405020304" pitchFamily="18" charset="0"/>
                <a:hlinkClick r:id="rId2"/>
              </a:rPr>
              <a:t>://</a:t>
            </a:r>
            <a:r>
              <a:rPr lang="en-GB" dirty="0" smtClean="0">
                <a:latin typeface="Arial" panose="020B0604020202020204" pitchFamily="34" charset="0"/>
                <a:ea typeface="Times New Roman" panose="02020603050405020304" pitchFamily="18" charset="0"/>
                <a:cs typeface="Times New Roman" panose="02020603050405020304" pitchFamily="18" charset="0"/>
                <a:hlinkClick r:id="rId2"/>
              </a:rPr>
              <a:t>www.youtube.com/watch?v=dRrvQ1vZxcg</a:t>
            </a:r>
            <a:endParaRPr lang="en-GB" dirty="0" smtClean="0">
              <a:latin typeface="Arial" panose="020B0604020202020204" pitchFamily="34" charset="0"/>
              <a:ea typeface="Times New Roman" panose="02020603050405020304" pitchFamily="18" charset="0"/>
              <a:cs typeface="Times New Roman" panose="02020603050405020304" pitchFamily="18" charset="0"/>
            </a:endParaRPr>
          </a:p>
          <a:p>
            <a:endParaRPr lang="en-GB" dirty="0" smtClean="0"/>
          </a:p>
        </p:txBody>
      </p:sp>
    </p:spTree>
    <p:extLst>
      <p:ext uri="{BB962C8B-B14F-4D97-AF65-F5344CB8AC3E}">
        <p14:creationId xmlns:p14="http://schemas.microsoft.com/office/powerpoint/2010/main" val="127193630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C7D1CA09-7BEC-4A4A-9D13-F4E3CEEF099B}"/>
              </a:ext>
            </a:extLst>
          </p:cNvPr>
          <p:cNvSpPr/>
          <p:nvPr/>
        </p:nvSpPr>
        <p:spPr>
          <a:xfrm>
            <a:off x="145772" y="1020417"/>
            <a:ext cx="7442559" cy="5691809"/>
          </a:xfrm>
          <a:prstGeom prst="round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entury Gothic" panose="020B0502020202020204" pitchFamily="34" charset="0"/>
            </a:endParaRPr>
          </a:p>
        </p:txBody>
      </p:sp>
      <p:sp>
        <p:nvSpPr>
          <p:cNvPr id="4" name="TextBox 3">
            <a:extLst>
              <a:ext uri="{FF2B5EF4-FFF2-40B4-BE49-F238E27FC236}">
                <a16:creationId xmlns:a16="http://schemas.microsoft.com/office/drawing/2014/main" id="{7E3B853C-51E4-45FF-B8A0-F168CAC27487}"/>
              </a:ext>
            </a:extLst>
          </p:cNvPr>
          <p:cNvSpPr txBox="1"/>
          <p:nvPr/>
        </p:nvSpPr>
        <p:spPr>
          <a:xfrm>
            <a:off x="200440" y="1342480"/>
            <a:ext cx="7260534" cy="1569660"/>
          </a:xfrm>
          <a:prstGeom prst="rect">
            <a:avLst/>
          </a:prstGeom>
          <a:noFill/>
        </p:spPr>
        <p:txBody>
          <a:bodyPr wrap="square" rtlCol="0">
            <a:spAutoFit/>
          </a:bodyPr>
          <a:lstStyle/>
          <a:p>
            <a:r>
              <a:rPr lang="en-GB" sz="2400" dirty="0">
                <a:latin typeface="Century Gothic" panose="020B0502020202020204" pitchFamily="34" charset="0"/>
              </a:rPr>
              <a:t>Although Mercutio is joking, he </a:t>
            </a:r>
            <a:r>
              <a:rPr lang="en-GB" sz="2400" b="1" dirty="0">
                <a:latin typeface="Century Gothic" panose="020B0502020202020204" pitchFamily="34" charset="0"/>
              </a:rPr>
              <a:t>establishes a link between love and death </a:t>
            </a:r>
            <a:r>
              <a:rPr lang="en-GB" sz="2400" dirty="0">
                <a:latin typeface="Century Gothic" panose="020B0502020202020204" pitchFamily="34" charset="0"/>
              </a:rPr>
              <a:t>here which recurs throughout the play: to him falling in love is like dying. </a:t>
            </a:r>
          </a:p>
        </p:txBody>
      </p:sp>
      <p:sp>
        <p:nvSpPr>
          <p:cNvPr id="6" name="TextBox 5">
            <a:extLst>
              <a:ext uri="{FF2B5EF4-FFF2-40B4-BE49-F238E27FC236}">
                <a16:creationId xmlns:a16="http://schemas.microsoft.com/office/drawing/2014/main" id="{000211E7-AB7B-4827-9119-0B84CA4882F4}"/>
              </a:ext>
            </a:extLst>
          </p:cNvPr>
          <p:cNvSpPr txBox="1"/>
          <p:nvPr/>
        </p:nvSpPr>
        <p:spPr>
          <a:xfrm>
            <a:off x="173105" y="2981331"/>
            <a:ext cx="7387891" cy="1200329"/>
          </a:xfrm>
          <a:prstGeom prst="rect">
            <a:avLst/>
          </a:prstGeom>
          <a:noFill/>
        </p:spPr>
        <p:txBody>
          <a:bodyPr wrap="square" rtlCol="0">
            <a:spAutoFit/>
          </a:bodyPr>
          <a:lstStyle/>
          <a:p>
            <a:r>
              <a:rPr lang="en-GB" sz="2400" dirty="0">
                <a:latin typeface="Century Gothic" panose="020B0502020202020204" pitchFamily="34" charset="0"/>
              </a:rPr>
              <a:t>Mercutio’s </a:t>
            </a:r>
            <a:r>
              <a:rPr lang="en-GB" sz="2400" b="1" dirty="0">
                <a:latin typeface="Century Gothic" panose="020B0502020202020204" pitchFamily="34" charset="0"/>
              </a:rPr>
              <a:t>ironic tone and attitude to love </a:t>
            </a:r>
            <a:r>
              <a:rPr lang="en-GB" sz="2400" dirty="0">
                <a:latin typeface="Century Gothic" panose="020B0502020202020204" pitchFamily="34" charset="0"/>
              </a:rPr>
              <a:t>has already been established – here he pushes it further with huge </a:t>
            </a:r>
            <a:r>
              <a:rPr lang="en-GB" sz="2400" b="1" dirty="0">
                <a:latin typeface="Century Gothic" panose="020B0502020202020204" pitchFamily="34" charset="0"/>
              </a:rPr>
              <a:t>exaggeration</a:t>
            </a:r>
            <a:r>
              <a:rPr lang="en-GB" sz="2400" dirty="0">
                <a:latin typeface="Century Gothic" panose="020B0502020202020204" pitchFamily="34" charset="0"/>
              </a:rPr>
              <a:t>.   </a:t>
            </a:r>
          </a:p>
        </p:txBody>
      </p:sp>
      <p:pic>
        <p:nvPicPr>
          <p:cNvPr id="2050" name="Picture 2" descr="Image result for white boards clipart">
            <a:extLst>
              <a:ext uri="{FF2B5EF4-FFF2-40B4-BE49-F238E27FC236}">
                <a16:creationId xmlns:a16="http://schemas.microsoft.com/office/drawing/2014/main" id="{0F6FFBDB-75C9-4831-AAEA-B28FE389F7C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637" t="8956" r="1748" b="9617"/>
          <a:stretch/>
        </p:blipFill>
        <p:spPr bwMode="auto">
          <a:xfrm>
            <a:off x="7687294" y="3581495"/>
            <a:ext cx="4439478" cy="319441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D6D142BB-ABF7-4262-8426-D354E70ECF54}"/>
              </a:ext>
            </a:extLst>
          </p:cNvPr>
          <p:cNvSpPr txBox="1"/>
          <p:nvPr/>
        </p:nvSpPr>
        <p:spPr>
          <a:xfrm>
            <a:off x="326738" y="4389577"/>
            <a:ext cx="7360556" cy="1569660"/>
          </a:xfrm>
          <a:prstGeom prst="rect">
            <a:avLst/>
          </a:prstGeom>
          <a:noFill/>
        </p:spPr>
        <p:txBody>
          <a:bodyPr wrap="square" rtlCol="0">
            <a:spAutoFit/>
          </a:bodyPr>
          <a:lstStyle/>
          <a:p>
            <a:r>
              <a:rPr lang="en-GB" sz="2400" dirty="0">
                <a:latin typeface="Century Gothic" panose="020B0502020202020204" pitchFamily="34" charset="0"/>
              </a:rPr>
              <a:t>There is </a:t>
            </a:r>
            <a:r>
              <a:rPr lang="en-GB" sz="2400" b="1" dirty="0">
                <a:latin typeface="Century Gothic" panose="020B0502020202020204" pitchFamily="34" charset="0"/>
              </a:rPr>
              <a:t>foreshadowing</a:t>
            </a:r>
            <a:r>
              <a:rPr lang="en-GB" sz="2400" dirty="0">
                <a:latin typeface="Century Gothic" panose="020B0502020202020204" pitchFamily="34" charset="0"/>
              </a:rPr>
              <a:t> in this quotation in reference to Romeo being ‘already dead’. </a:t>
            </a:r>
            <a:r>
              <a:rPr lang="en-GB" sz="2400" b="1" dirty="0">
                <a:latin typeface="Century Gothic" panose="020B0502020202020204" pitchFamily="34" charset="0"/>
              </a:rPr>
              <a:t>Mercutio subverts </a:t>
            </a:r>
            <a:r>
              <a:rPr lang="en-GB" sz="2400" dirty="0">
                <a:latin typeface="Century Gothic" panose="020B0502020202020204" pitchFamily="34" charset="0"/>
              </a:rPr>
              <a:t>typical views on hearing love songs and suggests it only brings pain. </a:t>
            </a:r>
          </a:p>
        </p:txBody>
      </p:sp>
      <p:sp>
        <p:nvSpPr>
          <p:cNvPr id="11" name="TextBox 10">
            <a:extLst>
              <a:ext uri="{FF2B5EF4-FFF2-40B4-BE49-F238E27FC236}">
                <a16:creationId xmlns:a16="http://schemas.microsoft.com/office/drawing/2014/main" id="{A37B407F-3FDB-4659-B3B1-7DF3C686AC9E}"/>
              </a:ext>
            </a:extLst>
          </p:cNvPr>
          <p:cNvSpPr txBox="1"/>
          <p:nvPr/>
        </p:nvSpPr>
        <p:spPr>
          <a:xfrm>
            <a:off x="200440" y="221655"/>
            <a:ext cx="11926956" cy="615553"/>
          </a:xfrm>
          <a:prstGeom prst="rect">
            <a:avLst/>
          </a:prstGeom>
          <a:solidFill>
            <a:schemeClr val="accent3">
              <a:lumMod val="40000"/>
              <a:lumOff val="60000"/>
            </a:schemeClr>
          </a:solidFill>
        </p:spPr>
        <p:txBody>
          <a:bodyPr wrap="square" rtlCol="0">
            <a:spAutoFit/>
          </a:bodyPr>
          <a:lstStyle/>
          <a:p>
            <a:r>
              <a:rPr lang="en-GB" sz="2000" dirty="0">
                <a:latin typeface="Century Gothic" panose="020B0502020202020204" pitchFamily="34" charset="0"/>
              </a:rPr>
              <a:t>2. ‘</a:t>
            </a:r>
            <a:r>
              <a:rPr lang="en-US" sz="2000" dirty="0">
                <a:latin typeface="Century Gothic" panose="020B0502020202020204" pitchFamily="34" charset="0"/>
              </a:rPr>
              <a:t>Alas poor Romeo! he is already dead…shot through the ear with a love-song</a:t>
            </a:r>
            <a:r>
              <a:rPr lang="en-GB" sz="2000" dirty="0">
                <a:latin typeface="Century Gothic" panose="020B0502020202020204" pitchFamily="34" charset="0"/>
              </a:rPr>
              <a:t>’ [2.4]</a:t>
            </a:r>
            <a:endParaRPr lang="en-GB" sz="1100" dirty="0">
              <a:latin typeface="Century Gothic" panose="020B0502020202020204" pitchFamily="34" charset="0"/>
            </a:endParaRPr>
          </a:p>
          <a:p>
            <a:endParaRPr lang="en-GB" sz="1400" dirty="0">
              <a:latin typeface="Century Gothic" panose="020B0502020202020204" pitchFamily="34" charset="0"/>
            </a:endParaRPr>
          </a:p>
        </p:txBody>
      </p:sp>
      <p:sp>
        <p:nvSpPr>
          <p:cNvPr id="8" name="Rectangle: Rounded Corners 7">
            <a:extLst>
              <a:ext uri="{FF2B5EF4-FFF2-40B4-BE49-F238E27FC236}">
                <a16:creationId xmlns:a16="http://schemas.microsoft.com/office/drawing/2014/main" id="{327A0E4B-F0BD-47C8-919C-3CBC242B50FD}"/>
              </a:ext>
            </a:extLst>
          </p:cNvPr>
          <p:cNvSpPr/>
          <p:nvPr/>
        </p:nvSpPr>
        <p:spPr>
          <a:xfrm>
            <a:off x="192156" y="1070112"/>
            <a:ext cx="7387891" cy="55924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t>Write down as much as you can remember on your white boards! </a:t>
            </a:r>
          </a:p>
        </p:txBody>
      </p:sp>
    </p:spTree>
    <p:extLst>
      <p:ext uri="{BB962C8B-B14F-4D97-AF65-F5344CB8AC3E}">
        <p14:creationId xmlns:p14="http://schemas.microsoft.com/office/powerpoint/2010/main" val="2484967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050"/>
                                        </p:tgtEl>
                                        <p:attrNameLst>
                                          <p:attrName>style.visibility</p:attrName>
                                        </p:attrNameLst>
                                      </p:cBhvr>
                                      <p:to>
                                        <p:strVal val="visible"/>
                                      </p:to>
                                    </p:set>
                                    <p:anim calcmode="lin" valueType="num">
                                      <p:cBhvr additive="base">
                                        <p:cTn id="23" dur="500" fill="hold"/>
                                        <p:tgtEl>
                                          <p:spTgt spid="2050"/>
                                        </p:tgtEl>
                                        <p:attrNameLst>
                                          <p:attrName>ppt_x</p:attrName>
                                        </p:attrNameLst>
                                      </p:cBhvr>
                                      <p:tavLst>
                                        <p:tav tm="0">
                                          <p:val>
                                            <p:strVal val="#ppt_x"/>
                                          </p:val>
                                        </p:tav>
                                        <p:tav tm="100000">
                                          <p:val>
                                            <p:strVal val="#ppt_x"/>
                                          </p:val>
                                        </p:tav>
                                      </p:tavLst>
                                    </p:anim>
                                    <p:anim calcmode="lin" valueType="num">
                                      <p:cBhvr additive="base">
                                        <p:cTn id="24"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0" grpId="0"/>
      <p:bldP spid="8"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C7D1CA09-7BEC-4A4A-9D13-F4E3CEEF099B}"/>
              </a:ext>
            </a:extLst>
          </p:cNvPr>
          <p:cNvSpPr/>
          <p:nvPr/>
        </p:nvSpPr>
        <p:spPr>
          <a:xfrm>
            <a:off x="207893" y="1497496"/>
            <a:ext cx="6374426" cy="5214730"/>
          </a:xfrm>
          <a:prstGeom prst="round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a:extLst>
              <a:ext uri="{FF2B5EF4-FFF2-40B4-BE49-F238E27FC236}">
                <a16:creationId xmlns:a16="http://schemas.microsoft.com/office/drawing/2014/main" id="{7E3B853C-51E4-45FF-B8A0-F168CAC27487}"/>
              </a:ext>
            </a:extLst>
          </p:cNvPr>
          <p:cNvSpPr txBox="1"/>
          <p:nvPr/>
        </p:nvSpPr>
        <p:spPr>
          <a:xfrm>
            <a:off x="260593" y="1841863"/>
            <a:ext cx="6287989" cy="1015663"/>
          </a:xfrm>
          <a:prstGeom prst="rect">
            <a:avLst/>
          </a:prstGeom>
          <a:noFill/>
        </p:spPr>
        <p:txBody>
          <a:bodyPr wrap="square" rtlCol="0">
            <a:spAutoFit/>
          </a:bodyPr>
          <a:lstStyle/>
          <a:p>
            <a:r>
              <a:rPr lang="en-GB" sz="2000" b="1" dirty="0">
                <a:latin typeface="Century Gothic" panose="020B0502020202020204" pitchFamily="34" charset="0"/>
              </a:rPr>
              <a:t>repetition </a:t>
            </a:r>
            <a:r>
              <a:rPr lang="en-GB" sz="2000" dirty="0">
                <a:latin typeface="Century Gothic" panose="020B0502020202020204" pitchFamily="34" charset="0"/>
              </a:rPr>
              <a:t>and </a:t>
            </a:r>
            <a:r>
              <a:rPr lang="en-GB" sz="2000" b="1" dirty="0">
                <a:latin typeface="Century Gothic" panose="020B0502020202020204" pitchFamily="34" charset="0"/>
              </a:rPr>
              <a:t>inversion</a:t>
            </a:r>
            <a:r>
              <a:rPr lang="en-GB" sz="2000" dirty="0">
                <a:latin typeface="Century Gothic" panose="020B0502020202020204" pitchFamily="34" charset="0"/>
              </a:rPr>
              <a:t>: once again, Mercutio repeats words he has already used in order to play with them and subvert their meaning   </a:t>
            </a:r>
            <a:endParaRPr lang="en-GB" sz="2000" b="1" dirty="0">
              <a:latin typeface="Century Gothic" panose="020B0502020202020204" pitchFamily="34" charset="0"/>
            </a:endParaRPr>
          </a:p>
        </p:txBody>
      </p:sp>
      <p:sp>
        <p:nvSpPr>
          <p:cNvPr id="5" name="TextBox 4">
            <a:extLst>
              <a:ext uri="{FF2B5EF4-FFF2-40B4-BE49-F238E27FC236}">
                <a16:creationId xmlns:a16="http://schemas.microsoft.com/office/drawing/2014/main" id="{750D145D-FCE3-4C00-94D1-FD8851620C0A}"/>
              </a:ext>
            </a:extLst>
          </p:cNvPr>
          <p:cNvSpPr txBox="1"/>
          <p:nvPr/>
        </p:nvSpPr>
        <p:spPr>
          <a:xfrm>
            <a:off x="328803" y="3312479"/>
            <a:ext cx="6342240" cy="1015663"/>
          </a:xfrm>
          <a:prstGeom prst="rect">
            <a:avLst/>
          </a:prstGeom>
          <a:noFill/>
        </p:spPr>
        <p:txBody>
          <a:bodyPr wrap="square" rtlCol="0">
            <a:spAutoFit/>
          </a:bodyPr>
          <a:lstStyle/>
          <a:p>
            <a:r>
              <a:rPr lang="en-GB" sz="2000" b="1" dirty="0">
                <a:latin typeface="Century Gothic" panose="020B0502020202020204" pitchFamily="34" charset="0"/>
              </a:rPr>
              <a:t>‘couple’ </a:t>
            </a:r>
            <a:r>
              <a:rPr lang="en-GB" sz="2000" dirty="0">
                <a:latin typeface="Century Gothic" panose="020B0502020202020204" pitchFamily="34" charset="0"/>
              </a:rPr>
              <a:t>– again, Mercutio uses a word suggestive of sex but links it to violence: he is challenging Tybalt to fight him</a:t>
            </a:r>
          </a:p>
        </p:txBody>
      </p:sp>
      <p:sp>
        <p:nvSpPr>
          <p:cNvPr id="6" name="TextBox 5">
            <a:extLst>
              <a:ext uri="{FF2B5EF4-FFF2-40B4-BE49-F238E27FC236}">
                <a16:creationId xmlns:a16="http://schemas.microsoft.com/office/drawing/2014/main" id="{000211E7-AB7B-4827-9119-0B84CA4882F4}"/>
              </a:ext>
            </a:extLst>
          </p:cNvPr>
          <p:cNvSpPr txBox="1"/>
          <p:nvPr/>
        </p:nvSpPr>
        <p:spPr>
          <a:xfrm>
            <a:off x="207893" y="4551718"/>
            <a:ext cx="6342239" cy="1323439"/>
          </a:xfrm>
          <a:prstGeom prst="rect">
            <a:avLst/>
          </a:prstGeom>
          <a:noFill/>
        </p:spPr>
        <p:txBody>
          <a:bodyPr wrap="square" rtlCol="0">
            <a:spAutoFit/>
          </a:bodyPr>
          <a:lstStyle/>
          <a:p>
            <a:r>
              <a:rPr lang="en-GB" sz="2000" b="1" dirty="0">
                <a:latin typeface="Century Gothic" panose="020B0502020202020204" pitchFamily="34" charset="0"/>
              </a:rPr>
              <a:t>‘a word and a blow’</a:t>
            </a:r>
            <a:r>
              <a:rPr lang="en-GB" sz="2000" dirty="0">
                <a:latin typeface="Century Gothic" panose="020B0502020202020204" pitchFamily="34" charset="0"/>
              </a:rPr>
              <a:t>: Mercutio uses language in an aggressive, challenging way – he wants to</a:t>
            </a:r>
            <a:r>
              <a:rPr lang="en-GB" sz="2000" b="1" dirty="0">
                <a:latin typeface="Century Gothic" panose="020B0502020202020204" pitchFamily="34" charset="0"/>
              </a:rPr>
              <a:t> provoke </a:t>
            </a:r>
            <a:r>
              <a:rPr lang="en-GB" sz="2000" dirty="0">
                <a:latin typeface="Century Gothic" panose="020B0502020202020204" pitchFamily="34" charset="0"/>
              </a:rPr>
              <a:t>Tybalt and turn </a:t>
            </a:r>
            <a:r>
              <a:rPr lang="en-GB" sz="2000" b="1" dirty="0">
                <a:latin typeface="Century Gothic" panose="020B0502020202020204" pitchFamily="34" charset="0"/>
              </a:rPr>
              <a:t>words into actions</a:t>
            </a:r>
            <a:r>
              <a:rPr lang="en-GB" sz="2000" dirty="0">
                <a:latin typeface="Century Gothic" panose="020B0502020202020204" pitchFamily="34" charset="0"/>
              </a:rPr>
              <a:t>. To him, violence is just more playfulness. </a:t>
            </a:r>
            <a:endParaRPr lang="en-GB" sz="2000" b="1" dirty="0">
              <a:latin typeface="Century Gothic" panose="020B0502020202020204" pitchFamily="34" charset="0"/>
            </a:endParaRPr>
          </a:p>
        </p:txBody>
      </p:sp>
      <p:pic>
        <p:nvPicPr>
          <p:cNvPr id="2050" name="Picture 2" descr="Image result for white boards clipart">
            <a:extLst>
              <a:ext uri="{FF2B5EF4-FFF2-40B4-BE49-F238E27FC236}">
                <a16:creationId xmlns:a16="http://schemas.microsoft.com/office/drawing/2014/main" id="{0F6FFBDB-75C9-4831-AAEA-B28FE389F7C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637" t="8956" r="1748" b="9617"/>
          <a:stretch/>
        </p:blipFill>
        <p:spPr bwMode="auto">
          <a:xfrm>
            <a:off x="7460974" y="3517814"/>
            <a:ext cx="4439478" cy="319441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A3B4039D-2098-4A9F-BF0D-F5D403DC1CBF}"/>
              </a:ext>
            </a:extLst>
          </p:cNvPr>
          <p:cNvSpPr/>
          <p:nvPr/>
        </p:nvSpPr>
        <p:spPr>
          <a:xfrm>
            <a:off x="220984" y="1104945"/>
            <a:ext cx="6557877" cy="57530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latin typeface="Century Gothic" panose="020B0502020202020204" pitchFamily="34" charset="0"/>
              </a:rPr>
              <a:t>Write down as much as you can remember on your white boards! </a:t>
            </a:r>
          </a:p>
        </p:txBody>
      </p:sp>
      <p:sp>
        <p:nvSpPr>
          <p:cNvPr id="11" name="TextBox 10">
            <a:extLst>
              <a:ext uri="{FF2B5EF4-FFF2-40B4-BE49-F238E27FC236}">
                <a16:creationId xmlns:a16="http://schemas.microsoft.com/office/drawing/2014/main" id="{974E047F-06D5-4CC0-BE0C-FA1A79FA0441}"/>
              </a:ext>
            </a:extLst>
          </p:cNvPr>
          <p:cNvSpPr txBox="1"/>
          <p:nvPr/>
        </p:nvSpPr>
        <p:spPr>
          <a:xfrm>
            <a:off x="265044" y="145774"/>
            <a:ext cx="11926956" cy="954107"/>
          </a:xfrm>
          <a:prstGeom prst="rect">
            <a:avLst/>
          </a:prstGeom>
          <a:solidFill>
            <a:schemeClr val="accent4">
              <a:lumMod val="40000"/>
              <a:lumOff val="60000"/>
            </a:schemeClr>
          </a:solidFill>
        </p:spPr>
        <p:txBody>
          <a:bodyPr wrap="square" rtlCol="0">
            <a:spAutoFit/>
          </a:bodyPr>
          <a:lstStyle/>
          <a:p>
            <a:r>
              <a:rPr lang="en-GB" sz="2800" dirty="0">
                <a:latin typeface="Century Gothic" panose="020B0502020202020204" pitchFamily="34" charset="0"/>
              </a:rPr>
              <a:t>3. ‘</a:t>
            </a:r>
            <a:r>
              <a:rPr lang="en-US" sz="2800" dirty="0">
                <a:latin typeface="Century Gothic" panose="020B0502020202020204" pitchFamily="34" charset="0"/>
              </a:rPr>
              <a:t>And but one word with one of us? couple it with</a:t>
            </a:r>
          </a:p>
          <a:p>
            <a:r>
              <a:rPr lang="en-US" sz="2800" dirty="0">
                <a:latin typeface="Century Gothic" panose="020B0502020202020204" pitchFamily="34" charset="0"/>
              </a:rPr>
              <a:t>something; make it a word and a blow.’</a:t>
            </a:r>
            <a:endParaRPr lang="en-GB" sz="1400" dirty="0">
              <a:latin typeface="Century Gothic" panose="020B0502020202020204" pitchFamily="34" charset="0"/>
            </a:endParaRPr>
          </a:p>
        </p:txBody>
      </p:sp>
    </p:spTree>
    <p:extLst>
      <p:ext uri="{BB962C8B-B14F-4D97-AF65-F5344CB8AC3E}">
        <p14:creationId xmlns:p14="http://schemas.microsoft.com/office/powerpoint/2010/main" val="233217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50"/>
                                        </p:tgtEl>
                                        <p:attrNameLst>
                                          <p:attrName>style.visibility</p:attrName>
                                        </p:attrNameLst>
                                      </p:cBhvr>
                                      <p:to>
                                        <p:strVal val="visible"/>
                                      </p:to>
                                    </p:set>
                                    <p:anim calcmode="lin" valueType="num">
                                      <p:cBhvr additive="base">
                                        <p:cTn id="29" dur="500" fill="hold"/>
                                        <p:tgtEl>
                                          <p:spTgt spid="2050"/>
                                        </p:tgtEl>
                                        <p:attrNameLst>
                                          <p:attrName>ppt_x</p:attrName>
                                        </p:attrNameLst>
                                      </p:cBhvr>
                                      <p:tavLst>
                                        <p:tav tm="0">
                                          <p:val>
                                            <p:strVal val="#ppt_x"/>
                                          </p:val>
                                        </p:tav>
                                        <p:tav tm="100000">
                                          <p:val>
                                            <p:strVal val="#ppt_x"/>
                                          </p:val>
                                        </p:tav>
                                      </p:tavLst>
                                    </p:anim>
                                    <p:anim calcmode="lin" valueType="num">
                                      <p:cBhvr additive="base">
                                        <p:cTn id="30"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AB99EBB2-0FB8-4E39-8258-E6E7A6595197}"/>
              </a:ext>
            </a:extLst>
          </p:cNvPr>
          <p:cNvSpPr/>
          <p:nvPr/>
        </p:nvSpPr>
        <p:spPr>
          <a:xfrm>
            <a:off x="53098" y="876673"/>
            <a:ext cx="7297727" cy="5691809"/>
          </a:xfrm>
          <a:prstGeom prst="round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entury Gothic" panose="020B0502020202020204" pitchFamily="34" charset="0"/>
            </a:endParaRPr>
          </a:p>
        </p:txBody>
      </p:sp>
      <p:sp>
        <p:nvSpPr>
          <p:cNvPr id="4" name="TextBox 3">
            <a:extLst>
              <a:ext uri="{FF2B5EF4-FFF2-40B4-BE49-F238E27FC236}">
                <a16:creationId xmlns:a16="http://schemas.microsoft.com/office/drawing/2014/main" id="{B2DFBA85-2B2D-47F6-B1A5-D44F462AD594}"/>
              </a:ext>
            </a:extLst>
          </p:cNvPr>
          <p:cNvSpPr txBox="1"/>
          <p:nvPr/>
        </p:nvSpPr>
        <p:spPr>
          <a:xfrm>
            <a:off x="344554" y="990464"/>
            <a:ext cx="6876587" cy="1200329"/>
          </a:xfrm>
          <a:prstGeom prst="rect">
            <a:avLst/>
          </a:prstGeom>
          <a:noFill/>
        </p:spPr>
        <p:txBody>
          <a:bodyPr wrap="square" rtlCol="0">
            <a:spAutoFit/>
          </a:bodyPr>
          <a:lstStyle/>
          <a:p>
            <a:r>
              <a:rPr lang="en-GB" sz="2400" dirty="0">
                <a:latin typeface="Century Gothic" panose="020B0502020202020204" pitchFamily="34" charset="0"/>
              </a:rPr>
              <a:t>When Mercutio makes this threat/challenge, he seems in control of the situation – he will ‘make [Tybalt] dance’ </a:t>
            </a:r>
          </a:p>
        </p:txBody>
      </p:sp>
      <p:sp>
        <p:nvSpPr>
          <p:cNvPr id="6" name="TextBox 5">
            <a:extLst>
              <a:ext uri="{FF2B5EF4-FFF2-40B4-BE49-F238E27FC236}">
                <a16:creationId xmlns:a16="http://schemas.microsoft.com/office/drawing/2014/main" id="{F7DC6166-C4AA-4902-825C-B0AA7B8A4195}"/>
              </a:ext>
            </a:extLst>
          </p:cNvPr>
          <p:cNvSpPr txBox="1"/>
          <p:nvPr/>
        </p:nvSpPr>
        <p:spPr>
          <a:xfrm>
            <a:off x="437275" y="2358884"/>
            <a:ext cx="6691143" cy="2308324"/>
          </a:xfrm>
          <a:prstGeom prst="rect">
            <a:avLst/>
          </a:prstGeom>
          <a:noFill/>
        </p:spPr>
        <p:txBody>
          <a:bodyPr wrap="square" rtlCol="0">
            <a:spAutoFit/>
          </a:bodyPr>
          <a:lstStyle/>
          <a:p>
            <a:pPr lvl="0"/>
            <a:r>
              <a:rPr lang="en-GB" sz="2400" b="1" dirty="0">
                <a:solidFill>
                  <a:prstClr val="black"/>
                </a:solidFill>
                <a:latin typeface="Century Gothic" panose="020B0502020202020204" pitchFamily="34" charset="0"/>
              </a:rPr>
              <a:t>‘fiddlestick’ – </a:t>
            </a:r>
            <a:r>
              <a:rPr lang="en-GB" sz="2400" dirty="0">
                <a:solidFill>
                  <a:prstClr val="black"/>
                </a:solidFill>
                <a:latin typeface="Century Gothic" panose="020B0502020202020204" pitchFamily="34" charset="0"/>
              </a:rPr>
              <a:t>Mercutio offers to fight Tybalt, but does it as though he is offering to ‘dance’: the is </a:t>
            </a:r>
            <a:r>
              <a:rPr lang="en-GB" sz="2400" b="1" dirty="0">
                <a:solidFill>
                  <a:prstClr val="black"/>
                </a:solidFill>
                <a:latin typeface="Century Gothic" panose="020B0502020202020204" pitchFamily="34" charset="0"/>
              </a:rPr>
              <a:t>playful suggestion </a:t>
            </a:r>
            <a:r>
              <a:rPr lang="en-GB" sz="2400" dirty="0">
                <a:solidFill>
                  <a:prstClr val="black"/>
                </a:solidFill>
                <a:latin typeface="Century Gothic" panose="020B0502020202020204" pitchFamily="34" charset="0"/>
              </a:rPr>
              <a:t>tells us he does not take the threat of violence very seriously – he wants to seem </a:t>
            </a:r>
            <a:r>
              <a:rPr lang="en-GB" sz="2400" b="1" dirty="0">
                <a:solidFill>
                  <a:prstClr val="black"/>
                </a:solidFill>
                <a:latin typeface="Century Gothic" panose="020B0502020202020204" pitchFamily="34" charset="0"/>
              </a:rPr>
              <a:t>brave and unthreatened</a:t>
            </a:r>
            <a:r>
              <a:rPr lang="en-GB" sz="2400" dirty="0">
                <a:solidFill>
                  <a:prstClr val="black"/>
                </a:solidFill>
                <a:latin typeface="Century Gothic" panose="020B0502020202020204" pitchFamily="34" charset="0"/>
              </a:rPr>
              <a:t>  </a:t>
            </a:r>
          </a:p>
        </p:txBody>
      </p:sp>
      <p:sp>
        <p:nvSpPr>
          <p:cNvPr id="7" name="TextBox 6">
            <a:extLst>
              <a:ext uri="{FF2B5EF4-FFF2-40B4-BE49-F238E27FC236}">
                <a16:creationId xmlns:a16="http://schemas.microsoft.com/office/drawing/2014/main" id="{9B3D03C4-6878-4289-A23B-991141404D9E}"/>
              </a:ext>
            </a:extLst>
          </p:cNvPr>
          <p:cNvSpPr txBox="1"/>
          <p:nvPr/>
        </p:nvSpPr>
        <p:spPr>
          <a:xfrm>
            <a:off x="373546" y="4890607"/>
            <a:ext cx="5600700" cy="1569660"/>
          </a:xfrm>
          <a:prstGeom prst="rect">
            <a:avLst/>
          </a:prstGeom>
          <a:noFill/>
        </p:spPr>
        <p:txBody>
          <a:bodyPr wrap="square" rtlCol="0">
            <a:spAutoFit/>
          </a:bodyPr>
          <a:lstStyle/>
          <a:p>
            <a:pPr lvl="0"/>
            <a:r>
              <a:rPr lang="en-GB" sz="2400" b="1" dirty="0">
                <a:solidFill>
                  <a:prstClr val="black"/>
                </a:solidFill>
                <a:latin typeface="Century Gothic" panose="020B0502020202020204" pitchFamily="34" charset="0"/>
              </a:rPr>
              <a:t>‘fiddlestick’ </a:t>
            </a:r>
            <a:r>
              <a:rPr lang="en-GB" sz="2400" dirty="0">
                <a:solidFill>
                  <a:prstClr val="black"/>
                </a:solidFill>
                <a:latin typeface="Century Gothic" panose="020B0502020202020204" pitchFamily="34" charset="0"/>
              </a:rPr>
              <a:t>literally refers to Mercutio’s sword, so it also suggests the male member and is </a:t>
            </a:r>
            <a:r>
              <a:rPr lang="en-GB" sz="2400" b="1" dirty="0">
                <a:solidFill>
                  <a:prstClr val="black"/>
                </a:solidFill>
                <a:latin typeface="Century Gothic" panose="020B0502020202020204" pitchFamily="34" charset="0"/>
              </a:rPr>
              <a:t>a challenge to Tybalt’s masculinity</a:t>
            </a:r>
            <a:r>
              <a:rPr lang="en-GB" sz="2400" dirty="0">
                <a:solidFill>
                  <a:prstClr val="black"/>
                </a:solidFill>
                <a:latin typeface="Century Gothic" panose="020B0502020202020204" pitchFamily="34" charset="0"/>
              </a:rPr>
              <a:t>.  </a:t>
            </a:r>
            <a:endParaRPr lang="en-GB" sz="2400" b="1" dirty="0">
              <a:solidFill>
                <a:prstClr val="black"/>
              </a:solidFill>
              <a:latin typeface="Century Gothic" panose="020B0502020202020204" pitchFamily="34" charset="0"/>
            </a:endParaRPr>
          </a:p>
        </p:txBody>
      </p:sp>
      <p:pic>
        <p:nvPicPr>
          <p:cNvPr id="9" name="Picture 2" descr="Image result for white boards clipart">
            <a:extLst>
              <a:ext uri="{FF2B5EF4-FFF2-40B4-BE49-F238E27FC236}">
                <a16:creationId xmlns:a16="http://schemas.microsoft.com/office/drawing/2014/main" id="{EA7C72CC-1CCA-4F15-8618-96916FA971E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637" t="8956" r="1748" b="9617"/>
          <a:stretch/>
        </p:blipFill>
        <p:spPr bwMode="auto">
          <a:xfrm>
            <a:off x="7460974" y="3517814"/>
            <a:ext cx="4439478" cy="319441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07CD70BC-87CD-422D-8797-0EDC1224B62E}"/>
              </a:ext>
            </a:extLst>
          </p:cNvPr>
          <p:cNvSpPr txBox="1"/>
          <p:nvPr/>
        </p:nvSpPr>
        <p:spPr>
          <a:xfrm>
            <a:off x="0" y="102283"/>
            <a:ext cx="12191999" cy="569387"/>
          </a:xfrm>
          <a:prstGeom prst="rect">
            <a:avLst/>
          </a:prstGeom>
          <a:solidFill>
            <a:schemeClr val="accent6">
              <a:lumMod val="40000"/>
              <a:lumOff val="60000"/>
            </a:schemeClr>
          </a:solidFill>
        </p:spPr>
        <p:txBody>
          <a:bodyPr wrap="square" rtlCol="0">
            <a:spAutoFit/>
          </a:bodyPr>
          <a:lstStyle/>
          <a:p>
            <a:r>
              <a:rPr lang="en-GB" sz="3100" dirty="0">
                <a:latin typeface="Century Gothic" panose="020B0502020202020204" pitchFamily="34" charset="0"/>
              </a:rPr>
              <a:t>4. ‘</a:t>
            </a:r>
            <a:r>
              <a:rPr lang="en-US" sz="3100" dirty="0">
                <a:latin typeface="Century Gothic" panose="020B0502020202020204" pitchFamily="34" charset="0"/>
              </a:rPr>
              <a:t>here's my fiddlestick; here's that shall make you dance’ [3.1]</a:t>
            </a:r>
            <a:endParaRPr lang="en-GB" sz="3100" dirty="0">
              <a:latin typeface="Century Gothic" panose="020B0502020202020204" pitchFamily="34" charset="0"/>
            </a:endParaRPr>
          </a:p>
        </p:txBody>
      </p:sp>
      <p:sp>
        <p:nvSpPr>
          <p:cNvPr id="8" name="Rectangle: Rounded Corners 7">
            <a:extLst>
              <a:ext uri="{FF2B5EF4-FFF2-40B4-BE49-F238E27FC236}">
                <a16:creationId xmlns:a16="http://schemas.microsoft.com/office/drawing/2014/main" id="{7A7C027E-F492-4AC8-A1E6-9A028D12A078}"/>
              </a:ext>
            </a:extLst>
          </p:cNvPr>
          <p:cNvSpPr/>
          <p:nvPr/>
        </p:nvSpPr>
        <p:spPr>
          <a:xfrm>
            <a:off x="53098" y="876673"/>
            <a:ext cx="7407876" cy="57530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latin typeface="Century Gothic" panose="020B0502020202020204" pitchFamily="34" charset="0"/>
              </a:rPr>
              <a:t>Write down as much as you can remember on your white boards! </a:t>
            </a:r>
          </a:p>
        </p:txBody>
      </p:sp>
    </p:spTree>
    <p:extLst>
      <p:ext uri="{BB962C8B-B14F-4D97-AF65-F5344CB8AC3E}">
        <p14:creationId xmlns:p14="http://schemas.microsoft.com/office/powerpoint/2010/main" val="2979178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18F1E924-24C5-4027-96BC-01C5FEB86F24}"/>
              </a:ext>
            </a:extLst>
          </p:cNvPr>
          <p:cNvSpPr/>
          <p:nvPr/>
        </p:nvSpPr>
        <p:spPr>
          <a:xfrm>
            <a:off x="210793" y="1537251"/>
            <a:ext cx="8124824" cy="5162729"/>
          </a:xfrm>
          <a:prstGeom prst="round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entury Gothic" panose="020B0502020202020204" pitchFamily="34" charset="0"/>
            </a:endParaRPr>
          </a:p>
        </p:txBody>
      </p:sp>
      <p:sp>
        <p:nvSpPr>
          <p:cNvPr id="4" name="TextBox 3">
            <a:extLst>
              <a:ext uri="{FF2B5EF4-FFF2-40B4-BE49-F238E27FC236}">
                <a16:creationId xmlns:a16="http://schemas.microsoft.com/office/drawing/2014/main" id="{CFEF7CED-EBED-4420-95FA-39FE04E1B125}"/>
              </a:ext>
            </a:extLst>
          </p:cNvPr>
          <p:cNvSpPr txBox="1"/>
          <p:nvPr/>
        </p:nvSpPr>
        <p:spPr>
          <a:xfrm>
            <a:off x="556590" y="1774492"/>
            <a:ext cx="7354958" cy="1200329"/>
          </a:xfrm>
          <a:prstGeom prst="rect">
            <a:avLst/>
          </a:prstGeom>
          <a:noFill/>
        </p:spPr>
        <p:txBody>
          <a:bodyPr wrap="square" rtlCol="0">
            <a:spAutoFit/>
          </a:bodyPr>
          <a:lstStyle/>
          <a:p>
            <a:r>
              <a:rPr lang="en-GB" sz="2400" b="1" dirty="0">
                <a:latin typeface="Century Gothic" panose="020B0502020202020204" pitchFamily="34" charset="0"/>
              </a:rPr>
              <a:t>‘calm’ </a:t>
            </a:r>
            <a:r>
              <a:rPr lang="en-GB" sz="2400" dirty="0">
                <a:latin typeface="Century Gothic" panose="020B0502020202020204" pitchFamily="34" charset="0"/>
              </a:rPr>
              <a:t>– Mercutio cannot believe Romeo’s reaction. He feels that it is unmanly, and opposite to how Romeo normally behaves</a:t>
            </a:r>
          </a:p>
        </p:txBody>
      </p:sp>
      <p:sp>
        <p:nvSpPr>
          <p:cNvPr id="5" name="TextBox 4">
            <a:extLst>
              <a:ext uri="{FF2B5EF4-FFF2-40B4-BE49-F238E27FC236}">
                <a16:creationId xmlns:a16="http://schemas.microsoft.com/office/drawing/2014/main" id="{BE8963D0-4941-4DCC-90D8-92E784503A40}"/>
              </a:ext>
            </a:extLst>
          </p:cNvPr>
          <p:cNvSpPr txBox="1"/>
          <p:nvPr/>
        </p:nvSpPr>
        <p:spPr>
          <a:xfrm>
            <a:off x="449951" y="3212062"/>
            <a:ext cx="7885665" cy="1569660"/>
          </a:xfrm>
          <a:prstGeom prst="rect">
            <a:avLst/>
          </a:prstGeom>
          <a:noFill/>
        </p:spPr>
        <p:txBody>
          <a:bodyPr wrap="square" rtlCol="0">
            <a:spAutoFit/>
          </a:bodyPr>
          <a:lstStyle/>
          <a:p>
            <a:r>
              <a:rPr lang="en-GB" sz="2400" b="1" dirty="0">
                <a:latin typeface="Century Gothic" panose="020B0502020202020204" pitchFamily="34" charset="0"/>
              </a:rPr>
              <a:t>‘dishonourable’ – </a:t>
            </a:r>
            <a:r>
              <a:rPr lang="en-GB" sz="2400" dirty="0">
                <a:latin typeface="Century Gothic" panose="020B0502020202020204" pitchFamily="34" charset="0"/>
              </a:rPr>
              <a:t>true men fight without caring about the consequences. Romeo has already lost some manliness by forever falling in love and now he has lost it all by declining the challenge of Tybalt.    </a:t>
            </a:r>
            <a:r>
              <a:rPr lang="en-GB" sz="2400" b="1" dirty="0">
                <a:latin typeface="Century Gothic" panose="020B0502020202020204" pitchFamily="34" charset="0"/>
              </a:rPr>
              <a:t> </a:t>
            </a:r>
            <a:endParaRPr lang="en-GB" sz="2400" dirty="0">
              <a:latin typeface="Century Gothic" panose="020B0502020202020204" pitchFamily="34" charset="0"/>
            </a:endParaRPr>
          </a:p>
        </p:txBody>
      </p:sp>
      <p:sp>
        <p:nvSpPr>
          <p:cNvPr id="6" name="TextBox 5">
            <a:extLst>
              <a:ext uri="{FF2B5EF4-FFF2-40B4-BE49-F238E27FC236}">
                <a16:creationId xmlns:a16="http://schemas.microsoft.com/office/drawing/2014/main" id="{CD8BC55A-4911-4532-80B4-51AD6EC3E52A}"/>
              </a:ext>
            </a:extLst>
          </p:cNvPr>
          <p:cNvSpPr txBox="1"/>
          <p:nvPr/>
        </p:nvSpPr>
        <p:spPr>
          <a:xfrm>
            <a:off x="434863" y="4902175"/>
            <a:ext cx="7542381" cy="1569660"/>
          </a:xfrm>
          <a:prstGeom prst="rect">
            <a:avLst/>
          </a:prstGeom>
          <a:noFill/>
        </p:spPr>
        <p:txBody>
          <a:bodyPr wrap="square" rtlCol="0">
            <a:spAutoFit/>
          </a:bodyPr>
          <a:lstStyle/>
          <a:p>
            <a:r>
              <a:rPr lang="en-GB" sz="2400" b="1" dirty="0">
                <a:latin typeface="Century Gothic" panose="020B0502020202020204" pitchFamily="34" charset="0"/>
              </a:rPr>
              <a:t>‘submission’ – </a:t>
            </a:r>
            <a:r>
              <a:rPr lang="en-GB" sz="2400" dirty="0">
                <a:latin typeface="Century Gothic" panose="020B0502020202020204" pitchFamily="34" charset="0"/>
              </a:rPr>
              <a:t>Romeo is giving up and Mercutio sees this as a defeat to their enemies. He is brave to the point of being reckless - but this will shortly result in his death.  </a:t>
            </a:r>
            <a:endParaRPr lang="en-GB" sz="2400" b="1" dirty="0">
              <a:latin typeface="Century Gothic" panose="020B0502020202020204" pitchFamily="34" charset="0"/>
            </a:endParaRPr>
          </a:p>
        </p:txBody>
      </p:sp>
      <p:pic>
        <p:nvPicPr>
          <p:cNvPr id="9" name="Picture 2" descr="Image result for white boards clipart">
            <a:extLst>
              <a:ext uri="{FF2B5EF4-FFF2-40B4-BE49-F238E27FC236}">
                <a16:creationId xmlns:a16="http://schemas.microsoft.com/office/drawing/2014/main" id="{FA2C800F-5450-4C39-8BC7-9A7EFC7E568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637" t="8956" r="1748" b="9617"/>
          <a:stretch/>
        </p:blipFill>
        <p:spPr bwMode="auto">
          <a:xfrm>
            <a:off x="8833956" y="4505738"/>
            <a:ext cx="3066496" cy="220648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E012D6D1-EAD1-497B-9C03-06AFD804DBD6}"/>
              </a:ext>
            </a:extLst>
          </p:cNvPr>
          <p:cNvSpPr txBox="1"/>
          <p:nvPr/>
        </p:nvSpPr>
        <p:spPr>
          <a:xfrm>
            <a:off x="132522" y="170302"/>
            <a:ext cx="11926956" cy="646331"/>
          </a:xfrm>
          <a:prstGeom prst="rect">
            <a:avLst/>
          </a:prstGeom>
          <a:solidFill>
            <a:schemeClr val="accent1">
              <a:lumMod val="40000"/>
              <a:lumOff val="60000"/>
            </a:schemeClr>
          </a:solidFill>
        </p:spPr>
        <p:txBody>
          <a:bodyPr wrap="square" rtlCol="0">
            <a:spAutoFit/>
          </a:bodyPr>
          <a:lstStyle/>
          <a:p>
            <a:r>
              <a:rPr lang="en-GB" sz="3600" dirty="0">
                <a:latin typeface="Century Gothic" panose="020B0502020202020204" pitchFamily="34" charset="0"/>
              </a:rPr>
              <a:t>5. ‘O calm, dishonourable, vile submission! [3.1]</a:t>
            </a:r>
            <a:endParaRPr lang="en-GB" dirty="0">
              <a:latin typeface="Century Gothic" panose="020B0502020202020204" pitchFamily="34" charset="0"/>
            </a:endParaRPr>
          </a:p>
        </p:txBody>
      </p:sp>
      <p:sp>
        <p:nvSpPr>
          <p:cNvPr id="2" name="TextBox 1">
            <a:extLst>
              <a:ext uri="{FF2B5EF4-FFF2-40B4-BE49-F238E27FC236}">
                <a16:creationId xmlns:a16="http://schemas.microsoft.com/office/drawing/2014/main" id="{DE06261E-F0E8-4893-BC9D-D25C0FFF34F9}"/>
              </a:ext>
            </a:extLst>
          </p:cNvPr>
          <p:cNvSpPr txBox="1"/>
          <p:nvPr/>
        </p:nvSpPr>
        <p:spPr>
          <a:xfrm>
            <a:off x="8833956" y="1200150"/>
            <a:ext cx="2801454" cy="1200329"/>
          </a:xfrm>
          <a:prstGeom prst="rect">
            <a:avLst/>
          </a:prstGeom>
          <a:noFill/>
        </p:spPr>
        <p:txBody>
          <a:bodyPr wrap="square" rtlCol="0">
            <a:spAutoFit/>
          </a:bodyPr>
          <a:lstStyle/>
          <a:p>
            <a:r>
              <a:rPr lang="en-GB" dirty="0">
                <a:latin typeface="Century Gothic" panose="020B0502020202020204" pitchFamily="34" charset="0"/>
              </a:rPr>
              <a:t>Challenge: </a:t>
            </a:r>
          </a:p>
          <a:p>
            <a:r>
              <a:rPr lang="en-GB" dirty="0">
                <a:latin typeface="Century Gothic" panose="020B0502020202020204" pitchFamily="34" charset="0"/>
              </a:rPr>
              <a:t>Can you remember what use of the ‘o’ is called?</a:t>
            </a:r>
          </a:p>
        </p:txBody>
      </p:sp>
      <p:sp>
        <p:nvSpPr>
          <p:cNvPr id="11" name="Rectangle: Rounded Corners 10">
            <a:extLst>
              <a:ext uri="{FF2B5EF4-FFF2-40B4-BE49-F238E27FC236}">
                <a16:creationId xmlns:a16="http://schemas.microsoft.com/office/drawing/2014/main" id="{A8B75099-362F-4968-8435-9BD4F51E60C5}"/>
              </a:ext>
            </a:extLst>
          </p:cNvPr>
          <p:cNvSpPr/>
          <p:nvPr/>
        </p:nvSpPr>
        <p:spPr>
          <a:xfrm>
            <a:off x="220984" y="1104945"/>
            <a:ext cx="8392929" cy="57530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latin typeface="Century Gothic" panose="020B0502020202020204" pitchFamily="34" charset="0"/>
              </a:rPr>
              <a:t>Write down as much as you can remember on your white boards! </a:t>
            </a:r>
          </a:p>
        </p:txBody>
      </p:sp>
    </p:spTree>
    <p:extLst>
      <p:ext uri="{BB962C8B-B14F-4D97-AF65-F5344CB8AC3E}">
        <p14:creationId xmlns:p14="http://schemas.microsoft.com/office/powerpoint/2010/main" val="42974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11"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25FB8A-FFC3-4520-AD15-A2AEE059CDD3}"/>
              </a:ext>
            </a:extLst>
          </p:cNvPr>
          <p:cNvSpPr/>
          <p:nvPr/>
        </p:nvSpPr>
        <p:spPr>
          <a:xfrm>
            <a:off x="0" y="948690"/>
            <a:ext cx="8282610" cy="5909310"/>
          </a:xfrm>
          <a:prstGeom prst="rect">
            <a:avLst/>
          </a:prstGeom>
          <a:solidFill>
            <a:schemeClr val="accent4">
              <a:lumMod val="40000"/>
              <a:lumOff val="60000"/>
            </a:schemeClr>
          </a:solidFill>
        </p:spPr>
        <p:txBody>
          <a:bodyPr wrap="square">
            <a:spAutoFit/>
          </a:bodyPr>
          <a:lstStyle/>
          <a:p>
            <a:r>
              <a:rPr lang="en-US" sz="2000" b="1" dirty="0">
                <a:latin typeface="Century Gothic" panose="020B0502020202020204" pitchFamily="34" charset="0"/>
              </a:rPr>
              <a:t>TYBALT </a:t>
            </a:r>
            <a:r>
              <a:rPr lang="en-US" sz="2000" dirty="0">
                <a:latin typeface="Century Gothic" panose="020B0502020202020204" pitchFamily="34" charset="0"/>
              </a:rPr>
              <a:t>Follow me close, for I will speak to them.</a:t>
            </a:r>
          </a:p>
          <a:p>
            <a:r>
              <a:rPr lang="en-US" sz="2000" dirty="0">
                <a:latin typeface="Century Gothic" panose="020B0502020202020204" pitchFamily="34" charset="0"/>
              </a:rPr>
              <a:t>Gentlemen, good den: a word with one of you.</a:t>
            </a:r>
          </a:p>
          <a:p>
            <a:r>
              <a:rPr lang="en-US" sz="2000" b="1" dirty="0">
                <a:latin typeface="Century Gothic" panose="020B0502020202020204" pitchFamily="34" charset="0"/>
              </a:rPr>
              <a:t>MERCUTIO </a:t>
            </a:r>
            <a:r>
              <a:rPr lang="en-US" sz="2000" dirty="0">
                <a:latin typeface="Century Gothic" panose="020B0502020202020204" pitchFamily="34" charset="0"/>
              </a:rPr>
              <a:t>And but one word with one of us? couple it with</a:t>
            </a:r>
          </a:p>
          <a:p>
            <a:r>
              <a:rPr lang="en-US" sz="2000" dirty="0">
                <a:latin typeface="Century Gothic" panose="020B0502020202020204" pitchFamily="34" charset="0"/>
              </a:rPr>
              <a:t>something; make it a word and a blow.</a:t>
            </a:r>
          </a:p>
          <a:p>
            <a:r>
              <a:rPr lang="en-US" sz="2000" b="1" dirty="0">
                <a:latin typeface="Century Gothic" panose="020B0502020202020204" pitchFamily="34" charset="0"/>
              </a:rPr>
              <a:t>TYBALT </a:t>
            </a:r>
            <a:r>
              <a:rPr lang="en-US" sz="2000" dirty="0">
                <a:latin typeface="Century Gothic" panose="020B0502020202020204" pitchFamily="34" charset="0"/>
              </a:rPr>
              <a:t>You shall find me apt enough to that, sir, an you</a:t>
            </a:r>
          </a:p>
          <a:p>
            <a:r>
              <a:rPr lang="en-US" sz="2000" dirty="0">
                <a:latin typeface="Century Gothic" panose="020B0502020202020204" pitchFamily="34" charset="0"/>
              </a:rPr>
              <a:t>will give me occasion.</a:t>
            </a:r>
          </a:p>
          <a:p>
            <a:r>
              <a:rPr lang="en-US" sz="2000" b="1" dirty="0">
                <a:latin typeface="Century Gothic" panose="020B0502020202020204" pitchFamily="34" charset="0"/>
              </a:rPr>
              <a:t>MERCUTIO </a:t>
            </a:r>
            <a:r>
              <a:rPr lang="en-US" sz="2000" dirty="0">
                <a:latin typeface="Century Gothic" panose="020B0502020202020204" pitchFamily="34" charset="0"/>
              </a:rPr>
              <a:t>Could you not take some occasion without giving</a:t>
            </a:r>
            <a:r>
              <a:rPr lang="en-US" sz="2000" b="1" dirty="0">
                <a:latin typeface="Century Gothic" panose="020B0502020202020204" pitchFamily="34" charset="0"/>
              </a:rPr>
              <a:t>?</a:t>
            </a:r>
          </a:p>
          <a:p>
            <a:r>
              <a:rPr lang="en-US" sz="2000" b="1" dirty="0">
                <a:latin typeface="Century Gothic" panose="020B0502020202020204" pitchFamily="34" charset="0"/>
              </a:rPr>
              <a:t>TYBALT </a:t>
            </a:r>
            <a:r>
              <a:rPr lang="en-US" sz="2000" dirty="0">
                <a:latin typeface="Century Gothic" panose="020B0502020202020204" pitchFamily="34" charset="0"/>
              </a:rPr>
              <a:t>Mercutio, thou </a:t>
            </a:r>
            <a:r>
              <a:rPr lang="en-US" sz="2000" dirty="0" err="1">
                <a:latin typeface="Century Gothic" panose="020B0502020202020204" pitchFamily="34" charset="0"/>
              </a:rPr>
              <a:t>consort'st</a:t>
            </a:r>
            <a:r>
              <a:rPr lang="en-US" sz="2000" dirty="0">
                <a:latin typeface="Century Gothic" panose="020B0502020202020204" pitchFamily="34" charset="0"/>
              </a:rPr>
              <a:t> with Romeo,--</a:t>
            </a:r>
          </a:p>
          <a:p>
            <a:r>
              <a:rPr lang="en-US" sz="2000" b="1" dirty="0">
                <a:latin typeface="Century Gothic" panose="020B0502020202020204" pitchFamily="34" charset="0"/>
              </a:rPr>
              <a:t>MERCUTIO </a:t>
            </a:r>
            <a:r>
              <a:rPr lang="en-US" sz="2000" dirty="0">
                <a:latin typeface="Century Gothic" panose="020B0502020202020204" pitchFamily="34" charset="0"/>
              </a:rPr>
              <a:t>Consort! what, dost thou make us minstrels? an</a:t>
            </a:r>
          </a:p>
          <a:p>
            <a:r>
              <a:rPr lang="en-US" sz="2000" dirty="0">
                <a:latin typeface="Century Gothic" panose="020B0502020202020204" pitchFamily="34" charset="0"/>
              </a:rPr>
              <a:t>thou make minstrels of us, look to hear nothing but</a:t>
            </a:r>
          </a:p>
          <a:p>
            <a:r>
              <a:rPr lang="en-US" sz="2000" dirty="0">
                <a:latin typeface="Century Gothic" panose="020B0502020202020204" pitchFamily="34" charset="0"/>
              </a:rPr>
              <a:t>discords: here's my fiddlestick; here's that shall</a:t>
            </a:r>
          </a:p>
          <a:p>
            <a:r>
              <a:rPr lang="en-US" sz="2000" dirty="0">
                <a:latin typeface="Century Gothic" panose="020B0502020202020204" pitchFamily="34" charset="0"/>
              </a:rPr>
              <a:t>make you dance. 'Zounds, consort!</a:t>
            </a:r>
          </a:p>
          <a:p>
            <a:r>
              <a:rPr lang="en-US" sz="2000" b="1" dirty="0">
                <a:latin typeface="Century Gothic" panose="020B0502020202020204" pitchFamily="34" charset="0"/>
              </a:rPr>
              <a:t>BENVOLIO </a:t>
            </a:r>
            <a:r>
              <a:rPr lang="en-US" sz="2000" dirty="0">
                <a:latin typeface="Century Gothic" panose="020B0502020202020204" pitchFamily="34" charset="0"/>
              </a:rPr>
              <a:t>We talk here in the public haunt of men:</a:t>
            </a:r>
          </a:p>
          <a:p>
            <a:r>
              <a:rPr lang="en-US" sz="2000" dirty="0">
                <a:latin typeface="Century Gothic" panose="020B0502020202020204" pitchFamily="34" charset="0"/>
              </a:rPr>
              <a:t>Either withdraw unto some private place,</a:t>
            </a:r>
          </a:p>
          <a:p>
            <a:r>
              <a:rPr lang="en-US" sz="2000" dirty="0">
                <a:latin typeface="Century Gothic" panose="020B0502020202020204" pitchFamily="34" charset="0"/>
              </a:rPr>
              <a:t>And reason coldly of your grievances,</a:t>
            </a:r>
          </a:p>
          <a:p>
            <a:r>
              <a:rPr lang="en-US" sz="2000" dirty="0">
                <a:latin typeface="Century Gothic" panose="020B0502020202020204" pitchFamily="34" charset="0"/>
              </a:rPr>
              <a:t>Or else depart; here all eyes gaze on us.</a:t>
            </a:r>
          </a:p>
          <a:p>
            <a:r>
              <a:rPr lang="en-US" sz="2000" b="1" dirty="0">
                <a:latin typeface="Century Gothic" panose="020B0502020202020204" pitchFamily="34" charset="0"/>
              </a:rPr>
              <a:t>MERCUTIO</a:t>
            </a:r>
          </a:p>
          <a:p>
            <a:r>
              <a:rPr lang="en-US" sz="2000" dirty="0">
                <a:latin typeface="Century Gothic" panose="020B0502020202020204" pitchFamily="34" charset="0"/>
              </a:rPr>
              <a:t>Men's eyes were made to look, and let them gaze;</a:t>
            </a:r>
          </a:p>
          <a:p>
            <a:r>
              <a:rPr lang="en-US" sz="2000" dirty="0">
                <a:latin typeface="Century Gothic" panose="020B0502020202020204" pitchFamily="34" charset="0"/>
              </a:rPr>
              <a:t>I will not budge for no man's pleasure, I.</a:t>
            </a:r>
            <a:endParaRPr lang="en-GB" sz="2000" dirty="0">
              <a:latin typeface="Century Gothic" panose="020B0502020202020204" pitchFamily="34" charset="0"/>
            </a:endParaRPr>
          </a:p>
        </p:txBody>
      </p:sp>
      <p:sp>
        <p:nvSpPr>
          <p:cNvPr id="3" name="TextBox 2">
            <a:extLst>
              <a:ext uri="{FF2B5EF4-FFF2-40B4-BE49-F238E27FC236}">
                <a16:creationId xmlns:a16="http://schemas.microsoft.com/office/drawing/2014/main" id="{3E795409-88E2-44C9-B815-AA61847E1A7A}"/>
              </a:ext>
            </a:extLst>
          </p:cNvPr>
          <p:cNvSpPr txBox="1"/>
          <p:nvPr/>
        </p:nvSpPr>
        <p:spPr>
          <a:xfrm>
            <a:off x="8468137" y="1399694"/>
            <a:ext cx="3547623" cy="2677656"/>
          </a:xfrm>
          <a:prstGeom prst="rect">
            <a:avLst/>
          </a:prstGeom>
          <a:solidFill>
            <a:schemeClr val="accent6">
              <a:lumMod val="40000"/>
              <a:lumOff val="60000"/>
            </a:schemeClr>
          </a:solidFill>
        </p:spPr>
        <p:txBody>
          <a:bodyPr wrap="square" rtlCol="0">
            <a:spAutoFit/>
          </a:bodyPr>
          <a:lstStyle/>
          <a:p>
            <a:r>
              <a:rPr lang="en-GB" sz="2400" dirty="0">
                <a:latin typeface="Century Gothic" panose="020B0502020202020204" pitchFamily="34" charset="0"/>
              </a:rPr>
              <a:t>In this scene, Mercutio and Benvolio have encountered Tybalt and some other Capulets in a public square. Mercutio challenges Tybalt. </a:t>
            </a:r>
          </a:p>
        </p:txBody>
      </p:sp>
      <p:sp>
        <p:nvSpPr>
          <p:cNvPr id="4" name="TextBox 3">
            <a:extLst>
              <a:ext uri="{FF2B5EF4-FFF2-40B4-BE49-F238E27FC236}">
                <a16:creationId xmlns:a16="http://schemas.microsoft.com/office/drawing/2014/main" id="{FFF92911-E442-4E80-94D9-D1B6158EBF97}"/>
              </a:ext>
            </a:extLst>
          </p:cNvPr>
          <p:cNvSpPr txBox="1"/>
          <p:nvPr/>
        </p:nvSpPr>
        <p:spPr>
          <a:xfrm>
            <a:off x="8552297" y="4474932"/>
            <a:ext cx="3379305" cy="1569660"/>
          </a:xfrm>
          <a:prstGeom prst="rect">
            <a:avLst/>
          </a:prstGeom>
          <a:solidFill>
            <a:schemeClr val="accent5">
              <a:lumMod val="40000"/>
              <a:lumOff val="60000"/>
            </a:schemeClr>
          </a:solidFill>
        </p:spPr>
        <p:txBody>
          <a:bodyPr wrap="square" rtlCol="0">
            <a:spAutoFit/>
          </a:bodyPr>
          <a:lstStyle/>
          <a:p>
            <a:r>
              <a:rPr lang="en-GB" sz="2400" b="1" dirty="0">
                <a:latin typeface="Century Gothic" panose="020B0502020202020204" pitchFamily="34" charset="0"/>
              </a:rPr>
              <a:t>TASK: </a:t>
            </a:r>
            <a:r>
              <a:rPr lang="en-GB" sz="2400" dirty="0">
                <a:latin typeface="Century Gothic" panose="020B0502020202020204" pitchFamily="34" charset="0"/>
              </a:rPr>
              <a:t>highlight three quotations that you would use to answer this question</a:t>
            </a:r>
          </a:p>
        </p:txBody>
      </p:sp>
      <p:sp>
        <p:nvSpPr>
          <p:cNvPr id="5" name="TextBox 4">
            <a:extLst>
              <a:ext uri="{FF2B5EF4-FFF2-40B4-BE49-F238E27FC236}">
                <a16:creationId xmlns:a16="http://schemas.microsoft.com/office/drawing/2014/main" id="{E38D4784-3860-4506-B9B3-A85A86546315}"/>
              </a:ext>
            </a:extLst>
          </p:cNvPr>
          <p:cNvSpPr txBox="1"/>
          <p:nvPr/>
        </p:nvSpPr>
        <p:spPr>
          <a:xfrm>
            <a:off x="1" y="22155"/>
            <a:ext cx="8282610" cy="830997"/>
          </a:xfrm>
          <a:prstGeom prst="rect">
            <a:avLst/>
          </a:prstGeom>
          <a:solidFill>
            <a:schemeClr val="accent1">
              <a:lumMod val="20000"/>
              <a:lumOff val="80000"/>
            </a:schemeClr>
          </a:solidFill>
          <a:ln>
            <a:solidFill>
              <a:schemeClr val="tx1"/>
            </a:solidFill>
          </a:ln>
        </p:spPr>
        <p:txBody>
          <a:bodyPr wrap="square" rtlCol="0">
            <a:spAutoFit/>
          </a:bodyPr>
          <a:lstStyle/>
          <a:p>
            <a:r>
              <a:rPr lang="en-GB" sz="2400" dirty="0">
                <a:latin typeface="Century Gothic" panose="020B0502020202020204" pitchFamily="34" charset="0"/>
              </a:rPr>
              <a:t>Starting with this extract, how does Shakespeare present </a:t>
            </a:r>
            <a:r>
              <a:rPr lang="en-GB" sz="2400" b="1" dirty="0">
                <a:latin typeface="Century Gothic" panose="020B0502020202020204" pitchFamily="34" charset="0"/>
              </a:rPr>
              <a:t>Mercutio </a:t>
            </a:r>
            <a:r>
              <a:rPr lang="en-GB" sz="2400" dirty="0">
                <a:solidFill>
                  <a:srgbClr val="FF0000"/>
                </a:solidFill>
                <a:latin typeface="Century Gothic" panose="020B0502020202020204" pitchFamily="34" charset="0"/>
              </a:rPr>
              <a:t>and </a:t>
            </a:r>
            <a:r>
              <a:rPr lang="en-GB" sz="2400" b="1" dirty="0">
                <a:solidFill>
                  <a:srgbClr val="FF0000"/>
                </a:solidFill>
                <a:latin typeface="Century Gothic" panose="020B0502020202020204" pitchFamily="34" charset="0"/>
              </a:rPr>
              <a:t>male attitudes to violence</a:t>
            </a:r>
            <a:r>
              <a:rPr lang="en-GB" sz="2400" dirty="0">
                <a:latin typeface="Century Gothic" panose="020B0502020202020204" pitchFamily="34" charset="0"/>
              </a:rPr>
              <a:t>?</a:t>
            </a:r>
          </a:p>
        </p:txBody>
      </p:sp>
      <mc:AlternateContent xmlns:mc="http://schemas.openxmlformats.org/markup-compatibility/2006" xmlns:p14="http://schemas.microsoft.com/office/powerpoint/2010/main">
        <mc:Choice Requires="p14">
          <p:contentPart p14:bwMode="auto" r:id="rId2">
            <p14:nvContentPartPr>
              <p14:cNvPr id="6" name="Ink 5">
                <a:extLst>
                  <a:ext uri="{FF2B5EF4-FFF2-40B4-BE49-F238E27FC236}">
                    <a16:creationId xmlns:a16="http://schemas.microsoft.com/office/drawing/2014/main" id="{EDC97F9B-5075-4DE2-B09D-FDC2E73B979A}"/>
                  </a:ext>
                </a:extLst>
              </p14:cNvPr>
              <p14:cNvContentPartPr/>
              <p14:nvPr/>
            </p14:nvContentPartPr>
            <p14:xfrm>
              <a:off x="8410680" y="4971960"/>
              <a:ext cx="3048120" cy="1991160"/>
            </p14:xfrm>
          </p:contentPart>
        </mc:Choice>
        <mc:Fallback xmlns="">
          <p:pic>
            <p:nvPicPr>
              <p:cNvPr id="6" name="Ink 5">
                <a:extLst>
                  <a:ext uri="{FF2B5EF4-FFF2-40B4-BE49-F238E27FC236}">
                    <a16:creationId xmlns:a16="http://schemas.microsoft.com/office/drawing/2014/main" id="{EDC97F9B-5075-4DE2-B09D-FDC2E73B979A}"/>
                  </a:ext>
                </a:extLst>
              </p:cNvPr>
              <p:cNvPicPr/>
              <p:nvPr/>
            </p:nvPicPr>
            <p:blipFill>
              <a:blip r:embed="rId3"/>
              <a:stretch>
                <a:fillRect/>
              </a:stretch>
            </p:blipFill>
            <p:spPr>
              <a:xfrm>
                <a:off x="8401320" y="4962600"/>
                <a:ext cx="3066840" cy="2009880"/>
              </a:xfrm>
              <a:prstGeom prst="rect">
                <a:avLst/>
              </a:prstGeom>
            </p:spPr>
          </p:pic>
        </mc:Fallback>
      </mc:AlternateContent>
    </p:spTree>
    <p:extLst>
      <p:ext uri="{BB962C8B-B14F-4D97-AF65-F5344CB8AC3E}">
        <p14:creationId xmlns:p14="http://schemas.microsoft.com/office/powerpoint/2010/main" val="43987658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5CCFED7-4260-41A5-895B-8D37F87588F2}"/>
              </a:ext>
            </a:extLst>
          </p:cNvPr>
          <p:cNvSpPr txBox="1"/>
          <p:nvPr/>
        </p:nvSpPr>
        <p:spPr>
          <a:xfrm>
            <a:off x="165652" y="198782"/>
            <a:ext cx="11860695" cy="1815882"/>
          </a:xfrm>
          <a:prstGeom prst="rect">
            <a:avLst/>
          </a:prstGeom>
          <a:solidFill>
            <a:schemeClr val="accent1">
              <a:lumMod val="20000"/>
              <a:lumOff val="80000"/>
            </a:schemeClr>
          </a:solidFill>
        </p:spPr>
        <p:txBody>
          <a:bodyPr wrap="square" rtlCol="0">
            <a:spAutoFit/>
          </a:bodyPr>
          <a:lstStyle/>
          <a:p>
            <a:pPr lvl="0"/>
            <a:r>
              <a:rPr lang="en-GB" sz="2400" dirty="0">
                <a:solidFill>
                  <a:prstClr val="black"/>
                </a:solidFill>
                <a:latin typeface="Century Gothic" panose="020B0502020202020204" pitchFamily="34" charset="0"/>
              </a:rPr>
              <a:t>Starting with this extract, how does Shakespeare present </a:t>
            </a:r>
            <a:r>
              <a:rPr lang="en-GB" sz="2400" b="1" dirty="0">
                <a:solidFill>
                  <a:prstClr val="black"/>
                </a:solidFill>
                <a:latin typeface="Century Gothic" panose="020B0502020202020204" pitchFamily="34" charset="0"/>
              </a:rPr>
              <a:t>Mercutio </a:t>
            </a:r>
            <a:r>
              <a:rPr lang="en-GB" sz="2400" dirty="0">
                <a:solidFill>
                  <a:srgbClr val="FF0000"/>
                </a:solidFill>
                <a:latin typeface="Century Gothic" panose="020B0502020202020204" pitchFamily="34" charset="0"/>
              </a:rPr>
              <a:t>and </a:t>
            </a:r>
            <a:r>
              <a:rPr lang="en-GB" sz="2400" b="1" dirty="0">
                <a:solidFill>
                  <a:srgbClr val="FF0000"/>
                </a:solidFill>
                <a:latin typeface="Century Gothic" panose="020B0502020202020204" pitchFamily="34" charset="0"/>
              </a:rPr>
              <a:t>male attitudes to violence</a:t>
            </a:r>
            <a:r>
              <a:rPr lang="en-GB" sz="2400" dirty="0">
                <a:solidFill>
                  <a:srgbClr val="FF0000"/>
                </a:solidFill>
                <a:latin typeface="Century Gothic" panose="020B0502020202020204" pitchFamily="34" charset="0"/>
              </a:rPr>
              <a:t>?</a:t>
            </a:r>
          </a:p>
          <a:p>
            <a:endParaRPr lang="en-GB" sz="2800" dirty="0">
              <a:latin typeface="Century Gothic" panose="020B0502020202020204" pitchFamily="34" charset="0"/>
            </a:endParaRPr>
          </a:p>
          <a:p>
            <a:pPr marL="285750" indent="-285750">
              <a:buFont typeface="Arial" panose="020B0604020202020204" pitchFamily="34" charset="0"/>
              <a:buChar char="•"/>
            </a:pPr>
            <a:r>
              <a:rPr lang="en-GB" dirty="0">
                <a:latin typeface="Century Gothic" panose="020B0502020202020204" pitchFamily="34" charset="0"/>
              </a:rPr>
              <a:t>Write about how Shakespeare presents Mercutio and his attitudes in this extract</a:t>
            </a:r>
          </a:p>
          <a:p>
            <a:pPr marL="285750" indent="-285750">
              <a:buFont typeface="Arial" panose="020B0604020202020204" pitchFamily="34" charset="0"/>
              <a:buChar char="•"/>
            </a:pPr>
            <a:r>
              <a:rPr lang="en-GB" dirty="0">
                <a:latin typeface="Century Gothic" panose="020B0502020202020204" pitchFamily="34" charset="0"/>
              </a:rPr>
              <a:t>Write about how Shakespeare presents Mercutio and his attitudes in the play as a whole</a:t>
            </a:r>
          </a:p>
        </p:txBody>
      </p:sp>
      <p:pic>
        <p:nvPicPr>
          <p:cNvPr id="3" name="Picture 2" descr="Image result for quotation marks">
            <a:extLst>
              <a:ext uri="{FF2B5EF4-FFF2-40B4-BE49-F238E27FC236}">
                <a16:creationId xmlns:a16="http://schemas.microsoft.com/office/drawing/2014/main" id="{018969FA-2C9B-4C61-899C-A94AC03749D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3426" y="3770407"/>
            <a:ext cx="609920" cy="609920"/>
          </a:xfrm>
          <a:prstGeom prst="rect">
            <a:avLst/>
          </a:prstGeom>
          <a:noFill/>
          <a:ln w="38100">
            <a:solidFill>
              <a:srgbClr val="00B050"/>
            </a:solidFill>
          </a:ln>
          <a:extLst>
            <a:ext uri="{909E8E84-426E-40DD-AFC4-6F175D3DCCD1}">
              <a14:hiddenFill xmlns:a14="http://schemas.microsoft.com/office/drawing/2010/main">
                <a:solidFill>
                  <a:srgbClr val="FFFFFF"/>
                </a:solidFill>
              </a14:hiddenFill>
            </a:ext>
          </a:extLst>
        </p:spPr>
      </p:pic>
      <p:pic>
        <p:nvPicPr>
          <p:cNvPr id="4" name="Picture 3" descr="http://oconnorpsychology.com.au/wp-content/uploads/2013/08/words-off-the-page1-300x288.jpg">
            <a:extLst>
              <a:ext uri="{FF2B5EF4-FFF2-40B4-BE49-F238E27FC236}">
                <a16:creationId xmlns:a16="http://schemas.microsoft.com/office/drawing/2014/main" id="{B07DD62A-3999-42C1-8D1F-59C018C46E9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3426" y="4520021"/>
            <a:ext cx="639040" cy="636924"/>
          </a:xfrm>
          <a:prstGeom prst="rect">
            <a:avLst/>
          </a:prstGeom>
          <a:noFill/>
          <a:ln w="38100">
            <a:solidFill>
              <a:srgbClr val="7030A0"/>
            </a:solidFill>
          </a:ln>
          <a:extLst>
            <a:ext uri="{909E8E84-426E-40DD-AFC4-6F175D3DCCD1}">
              <a14:hiddenFill xmlns:a14="http://schemas.microsoft.com/office/drawing/2010/main">
                <a:solidFill>
                  <a:srgbClr val="FFFFFF"/>
                </a:solidFill>
              </a14:hiddenFill>
            </a:ext>
          </a:extLst>
        </p:spPr>
      </p:pic>
      <p:pic>
        <p:nvPicPr>
          <p:cNvPr id="5" name="Picture 4" descr="Image result for effective">
            <a:extLst>
              <a:ext uri="{FF2B5EF4-FFF2-40B4-BE49-F238E27FC236}">
                <a16:creationId xmlns:a16="http://schemas.microsoft.com/office/drawing/2014/main" id="{50E195F7-4857-4AB6-A0DE-A5947BF1124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704" y="5301203"/>
            <a:ext cx="639040" cy="631497"/>
          </a:xfrm>
          <a:prstGeom prst="rect">
            <a:avLst/>
          </a:prstGeom>
          <a:noFill/>
          <a:ln w="38100">
            <a:solidFill>
              <a:srgbClr val="7030A0"/>
            </a:solidFill>
          </a:ln>
          <a:extLst>
            <a:ext uri="{909E8E84-426E-40DD-AFC4-6F175D3DCCD1}">
              <a14:hiddenFill xmlns:a14="http://schemas.microsoft.com/office/drawing/2010/main">
                <a:solidFill>
                  <a:srgbClr val="FFFFFF"/>
                </a:solidFill>
              </a14:hiddenFill>
            </a:ext>
          </a:extLst>
        </p:spPr>
      </p:pic>
      <p:pic>
        <p:nvPicPr>
          <p:cNvPr id="6" name="Picture 5" descr="Image result for ideas">
            <a:extLst>
              <a:ext uri="{FF2B5EF4-FFF2-40B4-BE49-F238E27FC236}">
                <a16:creationId xmlns:a16="http://schemas.microsoft.com/office/drawing/2014/main" id="{702EA1CB-A3F6-43A1-9CD5-3DD4ED2BF05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704" y="6080275"/>
            <a:ext cx="639040" cy="710044"/>
          </a:xfrm>
          <a:prstGeom prst="rect">
            <a:avLst/>
          </a:prstGeom>
          <a:noFill/>
          <a:ln w="57150">
            <a:solidFill>
              <a:srgbClr val="0070C0"/>
            </a:solidFill>
          </a:ln>
          <a:extLst>
            <a:ext uri="{909E8E84-426E-40DD-AFC4-6F175D3DCCD1}">
              <a14:hiddenFill xmlns:a14="http://schemas.microsoft.com/office/drawing/2010/main">
                <a:solidFill>
                  <a:srgbClr val="FFFFFF"/>
                </a:solidFill>
              </a14:hiddenFill>
            </a:ext>
          </a:extLst>
        </p:spPr>
      </p:pic>
      <p:pic>
        <p:nvPicPr>
          <p:cNvPr id="7" name="Picture 6" descr="https://encrypted-tbn2.gstatic.com/images?q=tbn:ANd9GcSAr7tZtsHav1UCJY691uoMrwBwkeMlbX4zluC8oGO09-FB8rrvp9jzSA">
            <a:extLst>
              <a:ext uri="{FF2B5EF4-FFF2-40B4-BE49-F238E27FC236}">
                <a16:creationId xmlns:a16="http://schemas.microsoft.com/office/drawing/2014/main" id="{754CEBA7-BFD6-4D28-AF51-468DBF63CD0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849" y="3016624"/>
            <a:ext cx="631497" cy="631497"/>
          </a:xfrm>
          <a:prstGeom prst="rect">
            <a:avLst/>
          </a:prstGeom>
          <a:noFill/>
          <a:ln w="57150">
            <a:solidFill>
              <a:srgbClr val="FF0000"/>
            </a:solidFill>
          </a:ln>
          <a:extLst>
            <a:ext uri="{909E8E84-426E-40DD-AFC4-6F175D3DCCD1}">
              <a14:hiddenFill xmlns:a14="http://schemas.microsoft.com/office/drawing/2010/main">
                <a:solidFill>
                  <a:srgbClr val="FFFFFF"/>
                </a:solidFill>
              </a14:hiddenFill>
            </a:ext>
          </a:extLst>
        </p:spPr>
      </p:pic>
      <p:sp>
        <p:nvSpPr>
          <p:cNvPr id="8" name="Speech Bubble: Rectangle with Corners Rounded 7">
            <a:extLst>
              <a:ext uri="{FF2B5EF4-FFF2-40B4-BE49-F238E27FC236}">
                <a16:creationId xmlns:a16="http://schemas.microsoft.com/office/drawing/2014/main" id="{BFC7AD0B-F873-4ED4-9697-812ABFA31C2E}"/>
              </a:ext>
            </a:extLst>
          </p:cNvPr>
          <p:cNvSpPr/>
          <p:nvPr/>
        </p:nvSpPr>
        <p:spPr>
          <a:xfrm>
            <a:off x="1152939" y="2239616"/>
            <a:ext cx="10873408" cy="3693083"/>
          </a:xfrm>
          <a:prstGeom prst="wedgeRoundRectCallout">
            <a:avLst>
              <a:gd name="adj1" fmla="val -53478"/>
              <a:gd name="adj2" fmla="val -18145"/>
              <a:gd name="adj3" fmla="val 16667"/>
            </a:avLst>
          </a:prstGeom>
          <a:solidFill>
            <a:srgbClr val="FFE6CD"/>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entury Gothic" panose="020B0502020202020204" pitchFamily="34" charset="0"/>
            </a:endParaRPr>
          </a:p>
        </p:txBody>
      </p:sp>
      <p:sp>
        <p:nvSpPr>
          <p:cNvPr id="9" name="TextBox 8">
            <a:extLst>
              <a:ext uri="{FF2B5EF4-FFF2-40B4-BE49-F238E27FC236}">
                <a16:creationId xmlns:a16="http://schemas.microsoft.com/office/drawing/2014/main" id="{3B245925-5881-484B-8003-768877F62234}"/>
              </a:ext>
            </a:extLst>
          </p:cNvPr>
          <p:cNvSpPr txBox="1"/>
          <p:nvPr/>
        </p:nvSpPr>
        <p:spPr>
          <a:xfrm>
            <a:off x="1325217" y="2372139"/>
            <a:ext cx="10416209" cy="400110"/>
          </a:xfrm>
          <a:prstGeom prst="rect">
            <a:avLst/>
          </a:prstGeom>
          <a:noFill/>
        </p:spPr>
        <p:txBody>
          <a:bodyPr wrap="square" rtlCol="0">
            <a:spAutoFit/>
          </a:bodyPr>
          <a:lstStyle/>
          <a:p>
            <a:pPr algn="ctr"/>
            <a:r>
              <a:rPr lang="en-GB" sz="2000" dirty="0">
                <a:latin typeface="Century Gothic" panose="020B0502020202020204" pitchFamily="34" charset="0"/>
              </a:rPr>
              <a:t>What points can you make about Mercutio that will help you answer the question? </a:t>
            </a:r>
          </a:p>
        </p:txBody>
      </p:sp>
      <p:sp>
        <p:nvSpPr>
          <p:cNvPr id="10" name="TextBox 9">
            <a:extLst>
              <a:ext uri="{FF2B5EF4-FFF2-40B4-BE49-F238E27FC236}">
                <a16:creationId xmlns:a16="http://schemas.microsoft.com/office/drawing/2014/main" id="{E5F771C2-2B99-4D67-BDDF-F109B6C93E0F}"/>
              </a:ext>
            </a:extLst>
          </p:cNvPr>
          <p:cNvSpPr txBox="1"/>
          <p:nvPr/>
        </p:nvSpPr>
        <p:spPr>
          <a:xfrm>
            <a:off x="1431235" y="2871114"/>
            <a:ext cx="10416209" cy="2862322"/>
          </a:xfrm>
          <a:prstGeom prst="rect">
            <a:avLst/>
          </a:prstGeom>
          <a:noFill/>
        </p:spPr>
        <p:txBody>
          <a:bodyPr wrap="square" rtlCol="0">
            <a:spAutoFit/>
          </a:bodyPr>
          <a:lstStyle/>
          <a:p>
            <a:r>
              <a:rPr lang="en-GB" b="1" dirty="0">
                <a:latin typeface="Century Gothic" panose="020B0502020202020204" pitchFamily="34" charset="0"/>
              </a:rPr>
              <a:t>Extract</a:t>
            </a:r>
          </a:p>
          <a:p>
            <a:pPr marL="285750" indent="-285750">
              <a:buFont typeface="Arial" panose="020B0604020202020204" pitchFamily="34" charset="0"/>
              <a:buChar char="•"/>
            </a:pPr>
            <a:r>
              <a:rPr lang="en-GB" dirty="0">
                <a:latin typeface="Century Gothic" panose="020B0502020202020204" pitchFamily="34" charset="0"/>
              </a:rPr>
              <a:t>Provocative and challenging – looking for a fight</a:t>
            </a:r>
          </a:p>
          <a:p>
            <a:pPr marL="285750" indent="-285750">
              <a:buFont typeface="Arial" panose="020B0604020202020204" pitchFamily="34" charset="0"/>
              <a:buChar char="•"/>
            </a:pPr>
            <a:r>
              <a:rPr lang="en-GB" dirty="0">
                <a:latin typeface="Century Gothic" panose="020B0502020202020204" pitchFamily="34" charset="0"/>
              </a:rPr>
              <a:t>Playful and witty, even in a serious, dangerous situation</a:t>
            </a:r>
          </a:p>
          <a:p>
            <a:pPr marL="285750" indent="-285750">
              <a:buFont typeface="Arial" panose="020B0604020202020204" pitchFamily="34" charset="0"/>
              <a:buChar char="•"/>
            </a:pPr>
            <a:r>
              <a:rPr lang="en-GB" dirty="0">
                <a:latin typeface="Century Gothic" panose="020B0502020202020204" pitchFamily="34" charset="0"/>
              </a:rPr>
              <a:t>Arrogant and self-obsessed, looking for attention</a:t>
            </a:r>
            <a:br>
              <a:rPr lang="en-GB" dirty="0">
                <a:latin typeface="Century Gothic" panose="020B0502020202020204" pitchFamily="34" charset="0"/>
              </a:rPr>
            </a:br>
            <a:endParaRPr lang="en-GB" dirty="0">
              <a:latin typeface="Century Gothic" panose="020B0502020202020204" pitchFamily="34" charset="0"/>
            </a:endParaRPr>
          </a:p>
          <a:p>
            <a:r>
              <a:rPr lang="en-GB" b="1" dirty="0">
                <a:latin typeface="Century Gothic" panose="020B0502020202020204" pitchFamily="34" charset="0"/>
              </a:rPr>
              <a:t>Whole play</a:t>
            </a:r>
          </a:p>
          <a:p>
            <a:pPr marL="285750" indent="-285750">
              <a:buFont typeface="Arial" panose="020B0604020202020204" pitchFamily="34" charset="0"/>
              <a:buChar char="•"/>
            </a:pPr>
            <a:r>
              <a:rPr lang="en-GB" dirty="0">
                <a:latin typeface="Century Gothic" panose="020B0502020202020204" pitchFamily="34" charset="0"/>
              </a:rPr>
              <a:t>Seeks excitement and thrills – not concerned about danger</a:t>
            </a:r>
          </a:p>
          <a:p>
            <a:pPr marL="285750" indent="-285750">
              <a:buFont typeface="Arial" panose="020B0604020202020204" pitchFamily="34" charset="0"/>
              <a:buChar char="•"/>
            </a:pPr>
            <a:r>
              <a:rPr lang="en-GB" dirty="0">
                <a:latin typeface="Century Gothic" panose="020B0502020202020204" pitchFamily="34" charset="0"/>
              </a:rPr>
              <a:t>Contemptuous of love  - thinks it’s just sex dressed up as something more</a:t>
            </a:r>
          </a:p>
          <a:p>
            <a:pPr marL="285750" indent="-285750">
              <a:buFont typeface="Arial" panose="020B0604020202020204" pitchFamily="34" charset="0"/>
              <a:buChar char="•"/>
            </a:pPr>
            <a:r>
              <a:rPr lang="en-GB" dirty="0">
                <a:latin typeface="Century Gothic" panose="020B0502020202020204" pitchFamily="34" charset="0"/>
              </a:rPr>
              <a:t>Sees male honour as based around violence and more important than being safe</a:t>
            </a:r>
          </a:p>
          <a:p>
            <a:pPr marL="285750" indent="-285750">
              <a:buFont typeface="Arial" panose="020B0604020202020204" pitchFamily="34" charset="0"/>
              <a:buChar char="•"/>
            </a:pPr>
            <a:r>
              <a:rPr lang="en-GB" dirty="0">
                <a:latin typeface="Century Gothic" panose="020B0502020202020204" pitchFamily="34" charset="0"/>
              </a:rPr>
              <a:t>Makes connections between love and violence – sees love as more of a danger to men </a:t>
            </a:r>
          </a:p>
        </p:txBody>
      </p:sp>
    </p:spTree>
    <p:extLst>
      <p:ext uri="{BB962C8B-B14F-4D97-AF65-F5344CB8AC3E}">
        <p14:creationId xmlns:p14="http://schemas.microsoft.com/office/powerpoint/2010/main" val="3642270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D36D656-443C-40BC-B46A-610FA792AEEE}"/>
              </a:ext>
            </a:extLst>
          </p:cNvPr>
          <p:cNvSpPr txBox="1"/>
          <p:nvPr/>
        </p:nvSpPr>
        <p:spPr>
          <a:xfrm>
            <a:off x="165652" y="2028729"/>
            <a:ext cx="11860695" cy="4829271"/>
          </a:xfrm>
          <a:prstGeom prst="rect">
            <a:avLst/>
          </a:prstGeom>
          <a:solidFill>
            <a:schemeClr val="accent6">
              <a:lumMod val="40000"/>
              <a:lumOff val="60000"/>
            </a:schemeClr>
          </a:solidFill>
        </p:spPr>
        <p:txBody>
          <a:bodyPr wrap="square" rtlCol="0">
            <a:spAutoFit/>
          </a:bodyPr>
          <a:lstStyle/>
          <a:p>
            <a:r>
              <a:rPr lang="en-GB" sz="2400" b="1" dirty="0">
                <a:latin typeface="Century Gothic" panose="020B0502020202020204" pitchFamily="34" charset="0"/>
              </a:rPr>
              <a:t>Writing a Thesis </a:t>
            </a:r>
            <a:r>
              <a:rPr lang="en-GB" sz="2400" dirty="0">
                <a:latin typeface="Century Gothic" panose="020B0502020202020204" pitchFamily="34" charset="0"/>
              </a:rPr>
              <a:t>– </a:t>
            </a:r>
            <a:r>
              <a:rPr lang="en-GB" sz="2400" dirty="0">
                <a:solidFill>
                  <a:srgbClr val="FF0000"/>
                </a:solidFill>
                <a:latin typeface="Century Gothic" panose="020B0502020202020204" pitchFamily="34" charset="0"/>
              </a:rPr>
              <a:t>an introduction where you set out your argument. </a:t>
            </a:r>
          </a:p>
          <a:p>
            <a:endParaRPr lang="en-GB" sz="2400" dirty="0">
              <a:latin typeface="Century Gothic" panose="020B0502020202020204" pitchFamily="34" charset="0"/>
            </a:endParaRPr>
          </a:p>
          <a:p>
            <a:pPr>
              <a:lnSpc>
                <a:spcPct val="150000"/>
              </a:lnSpc>
            </a:pPr>
            <a:r>
              <a:rPr lang="en-GB" sz="2200" dirty="0">
                <a:latin typeface="Century Gothic" panose="020B0502020202020204" pitchFamily="34" charset="0"/>
              </a:rPr>
              <a:t>Shakespeare presents Mercutio as a cynical, wilful and reckless character who is a contrast to Romeo. He shows his wit and attention-seeking throughout the, play right up and even including the moment of his death, and offers comments on love which show how differently he views it to either Romeo or Juliet. His death is a perhaps inevitable consequence of his attitude that being involved in violence is part of a male code of honour where backing down is a disgrace, however dangerous a situation it puts you in. It is love that Mercutio sees as the true danger to men’s honour and status.     </a:t>
            </a:r>
          </a:p>
        </p:txBody>
      </p:sp>
      <p:sp>
        <p:nvSpPr>
          <p:cNvPr id="4" name="TextBox 3">
            <a:extLst>
              <a:ext uri="{FF2B5EF4-FFF2-40B4-BE49-F238E27FC236}">
                <a16:creationId xmlns:a16="http://schemas.microsoft.com/office/drawing/2014/main" id="{BE25284E-7B5D-4DA0-8888-99510F0F860E}"/>
              </a:ext>
            </a:extLst>
          </p:cNvPr>
          <p:cNvSpPr txBox="1"/>
          <p:nvPr/>
        </p:nvSpPr>
        <p:spPr>
          <a:xfrm>
            <a:off x="165652" y="198782"/>
            <a:ext cx="11860695" cy="1754326"/>
          </a:xfrm>
          <a:prstGeom prst="rect">
            <a:avLst/>
          </a:prstGeom>
          <a:solidFill>
            <a:schemeClr val="accent1">
              <a:lumMod val="20000"/>
              <a:lumOff val="80000"/>
            </a:schemeClr>
          </a:solidFill>
        </p:spPr>
        <p:txBody>
          <a:bodyPr wrap="square" rtlCol="0">
            <a:spAutoFit/>
          </a:bodyPr>
          <a:lstStyle/>
          <a:p>
            <a:pPr lvl="0"/>
            <a:r>
              <a:rPr lang="en-GB" sz="2400" dirty="0">
                <a:solidFill>
                  <a:prstClr val="black"/>
                </a:solidFill>
                <a:latin typeface="Century Gothic" panose="020B0502020202020204" pitchFamily="34" charset="0"/>
              </a:rPr>
              <a:t>Starting with this extract, how does Shakespeare present </a:t>
            </a:r>
            <a:r>
              <a:rPr lang="en-GB" sz="2400" b="1" dirty="0">
                <a:solidFill>
                  <a:prstClr val="black"/>
                </a:solidFill>
                <a:latin typeface="Century Gothic" panose="020B0502020202020204" pitchFamily="34" charset="0"/>
              </a:rPr>
              <a:t>Mercutio </a:t>
            </a:r>
            <a:r>
              <a:rPr lang="en-GB" sz="2400" dirty="0">
                <a:solidFill>
                  <a:prstClr val="black"/>
                </a:solidFill>
                <a:latin typeface="Century Gothic" panose="020B0502020202020204" pitchFamily="34" charset="0"/>
              </a:rPr>
              <a:t>and </a:t>
            </a:r>
            <a:r>
              <a:rPr lang="en-GB" sz="2400" b="1" dirty="0">
                <a:solidFill>
                  <a:prstClr val="black"/>
                </a:solidFill>
                <a:latin typeface="Century Gothic" panose="020B0502020202020204" pitchFamily="34" charset="0"/>
              </a:rPr>
              <a:t>male attitudes to violence</a:t>
            </a:r>
            <a:r>
              <a:rPr lang="en-GB" sz="2400" dirty="0">
                <a:solidFill>
                  <a:prstClr val="black"/>
                </a:solidFill>
                <a:latin typeface="Century Gothic" panose="020B0502020202020204" pitchFamily="34" charset="0"/>
              </a:rPr>
              <a:t>?</a:t>
            </a:r>
          </a:p>
          <a:p>
            <a:pPr marL="285750" indent="-285750">
              <a:buFont typeface="Arial" panose="020B0604020202020204" pitchFamily="34" charset="0"/>
              <a:buChar char="•"/>
            </a:pPr>
            <a:endParaRPr lang="en-GB" sz="2000" dirty="0">
              <a:latin typeface="Century Gothic" panose="020B0502020202020204" pitchFamily="34" charset="0"/>
            </a:endParaRPr>
          </a:p>
          <a:p>
            <a:pPr marL="285750" indent="-285750">
              <a:buFont typeface="Arial" panose="020B0604020202020204" pitchFamily="34" charset="0"/>
              <a:buChar char="•"/>
            </a:pPr>
            <a:r>
              <a:rPr lang="en-GB" sz="2000" dirty="0">
                <a:latin typeface="Century Gothic" panose="020B0502020202020204" pitchFamily="34" charset="0"/>
              </a:rPr>
              <a:t>Write about how Shakespeare presents Mercutio and his attitudes in this extract</a:t>
            </a:r>
          </a:p>
          <a:p>
            <a:pPr marL="285750" indent="-285750">
              <a:buFont typeface="Arial" panose="020B0604020202020204" pitchFamily="34" charset="0"/>
              <a:buChar char="•"/>
            </a:pPr>
            <a:r>
              <a:rPr lang="en-GB" sz="2000" dirty="0">
                <a:latin typeface="Century Gothic" panose="020B0502020202020204" pitchFamily="34" charset="0"/>
              </a:rPr>
              <a:t>Write about how Shakespeare presents Mercutio and his attitudes in the play as a whole</a:t>
            </a:r>
          </a:p>
        </p:txBody>
      </p:sp>
    </p:spTree>
    <p:extLst>
      <p:ext uri="{BB962C8B-B14F-4D97-AF65-F5344CB8AC3E}">
        <p14:creationId xmlns:p14="http://schemas.microsoft.com/office/powerpoint/2010/main" val="1243965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result for quotation marks">
            <a:extLst>
              <a:ext uri="{FF2B5EF4-FFF2-40B4-BE49-F238E27FC236}">
                <a16:creationId xmlns:a16="http://schemas.microsoft.com/office/drawing/2014/main" id="{0D762E62-064B-4E45-BFE3-ADDC1940516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3575" y="2896283"/>
            <a:ext cx="861728" cy="861728"/>
          </a:xfrm>
          <a:prstGeom prst="rect">
            <a:avLst/>
          </a:prstGeom>
          <a:noFill/>
          <a:ln w="38100">
            <a:solidFill>
              <a:srgbClr val="00B050"/>
            </a:solidFill>
          </a:ln>
          <a:extLst>
            <a:ext uri="{909E8E84-426E-40DD-AFC4-6F175D3DCCD1}">
              <a14:hiddenFill xmlns:a14="http://schemas.microsoft.com/office/drawing/2010/main">
                <a:solidFill>
                  <a:srgbClr val="FFFFFF"/>
                </a:solidFill>
              </a14:hiddenFill>
            </a:ext>
          </a:extLst>
        </p:spPr>
      </p:pic>
      <p:pic>
        <p:nvPicPr>
          <p:cNvPr id="4" name="Picture 3" descr="http://oconnorpsychology.com.au/wp-content/uploads/2013/08/words-off-the-page1-300x288.jpg">
            <a:extLst>
              <a:ext uri="{FF2B5EF4-FFF2-40B4-BE49-F238E27FC236}">
                <a16:creationId xmlns:a16="http://schemas.microsoft.com/office/drawing/2014/main" id="{A4C6E7D4-5E33-4B63-901D-F812BA7A1DC2}"/>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347836" y="3886272"/>
            <a:ext cx="838285" cy="835509"/>
          </a:xfrm>
          <a:prstGeom prst="rect">
            <a:avLst/>
          </a:prstGeom>
          <a:noFill/>
          <a:ln w="38100">
            <a:solidFill>
              <a:srgbClr val="7030A0"/>
            </a:solidFill>
          </a:ln>
          <a:extLst>
            <a:ext uri="{909E8E84-426E-40DD-AFC4-6F175D3DCCD1}">
              <a14:hiddenFill xmlns:a14="http://schemas.microsoft.com/office/drawing/2010/main">
                <a:solidFill>
                  <a:srgbClr val="FFFFFF"/>
                </a:solidFill>
              </a14:hiddenFill>
            </a:ext>
          </a:extLst>
        </p:spPr>
      </p:pic>
      <p:pic>
        <p:nvPicPr>
          <p:cNvPr id="5" name="Picture 4" descr="Image result for effective">
            <a:extLst>
              <a:ext uri="{FF2B5EF4-FFF2-40B4-BE49-F238E27FC236}">
                <a16:creationId xmlns:a16="http://schemas.microsoft.com/office/drawing/2014/main" id="{D254E017-3309-4045-AA27-F4F3A9701F5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7836" y="4850042"/>
            <a:ext cx="838284" cy="828389"/>
          </a:xfrm>
          <a:prstGeom prst="rect">
            <a:avLst/>
          </a:prstGeom>
          <a:noFill/>
          <a:ln w="38100">
            <a:solidFill>
              <a:srgbClr val="7030A0"/>
            </a:solidFill>
          </a:ln>
          <a:extLst>
            <a:ext uri="{909E8E84-426E-40DD-AFC4-6F175D3DCCD1}">
              <a14:hiddenFill xmlns:a14="http://schemas.microsoft.com/office/drawing/2010/main">
                <a:solidFill>
                  <a:srgbClr val="FFFFFF"/>
                </a:solidFill>
              </a14:hiddenFill>
            </a:ext>
          </a:extLst>
        </p:spPr>
      </p:pic>
      <p:pic>
        <p:nvPicPr>
          <p:cNvPr id="6" name="Picture 5" descr="Image result for ideas">
            <a:extLst>
              <a:ext uri="{FF2B5EF4-FFF2-40B4-BE49-F238E27FC236}">
                <a16:creationId xmlns:a16="http://schemas.microsoft.com/office/drawing/2014/main" id="{E6E57A4A-212C-4925-977C-831255FC6507}"/>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347836" y="5819944"/>
            <a:ext cx="838284" cy="931426"/>
          </a:xfrm>
          <a:prstGeom prst="rect">
            <a:avLst/>
          </a:prstGeom>
          <a:noFill/>
          <a:ln w="57150">
            <a:solidFill>
              <a:srgbClr val="0070C0"/>
            </a:solidFill>
          </a:ln>
          <a:extLst>
            <a:ext uri="{909E8E84-426E-40DD-AFC4-6F175D3DCCD1}">
              <a14:hiddenFill xmlns:a14="http://schemas.microsoft.com/office/drawing/2010/main">
                <a:solidFill>
                  <a:srgbClr val="FFFFFF"/>
                </a:solidFill>
              </a14:hiddenFill>
            </a:ext>
          </a:extLst>
        </p:spPr>
      </p:pic>
      <p:pic>
        <p:nvPicPr>
          <p:cNvPr id="7" name="Picture 6" descr="https://encrypted-tbn2.gstatic.com/images?q=tbn:ANd9GcSAr7tZtsHav1UCJY691uoMrwBwkeMlbX4zluC8oGO09-FB8rrvp9jzSA">
            <a:extLst>
              <a:ext uri="{FF2B5EF4-FFF2-40B4-BE49-F238E27FC236}">
                <a16:creationId xmlns:a16="http://schemas.microsoft.com/office/drawing/2014/main" id="{DF7E63F4-1FB1-4E60-AF1F-A3D64A157FF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7836" y="1906028"/>
            <a:ext cx="863380" cy="863380"/>
          </a:xfrm>
          <a:prstGeom prst="rect">
            <a:avLst/>
          </a:prstGeom>
          <a:noFill/>
          <a:ln w="57150">
            <a:solidFill>
              <a:srgbClr val="FF0000"/>
            </a:solidFill>
          </a:ln>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5FA4225-12C4-457E-9D8C-8BF98FBCF684}"/>
              </a:ext>
            </a:extLst>
          </p:cNvPr>
          <p:cNvSpPr txBox="1"/>
          <p:nvPr/>
        </p:nvSpPr>
        <p:spPr>
          <a:xfrm>
            <a:off x="1404730" y="1916995"/>
            <a:ext cx="10621617" cy="461665"/>
          </a:xfrm>
          <a:prstGeom prst="rect">
            <a:avLst/>
          </a:prstGeom>
          <a:solidFill>
            <a:schemeClr val="accent2">
              <a:lumMod val="40000"/>
              <a:lumOff val="60000"/>
            </a:schemeClr>
          </a:solidFill>
        </p:spPr>
        <p:txBody>
          <a:bodyPr wrap="square" rtlCol="0">
            <a:spAutoFit/>
          </a:bodyPr>
          <a:lstStyle/>
          <a:p>
            <a:r>
              <a:rPr lang="en-GB" sz="2400" dirty="0">
                <a:latin typeface="Century Gothic" panose="020B0502020202020204" pitchFamily="34" charset="0"/>
              </a:rPr>
              <a:t>Shakespeare presents Mercutio as....</a:t>
            </a:r>
          </a:p>
        </p:txBody>
      </p:sp>
      <p:sp>
        <p:nvSpPr>
          <p:cNvPr id="9" name="TextBox 8">
            <a:extLst>
              <a:ext uri="{FF2B5EF4-FFF2-40B4-BE49-F238E27FC236}">
                <a16:creationId xmlns:a16="http://schemas.microsoft.com/office/drawing/2014/main" id="{D45C583D-2928-4D59-9929-5EADEE375231}"/>
              </a:ext>
            </a:extLst>
          </p:cNvPr>
          <p:cNvSpPr txBox="1"/>
          <p:nvPr/>
        </p:nvSpPr>
        <p:spPr>
          <a:xfrm>
            <a:off x="1404730" y="2557682"/>
            <a:ext cx="10621617" cy="1200329"/>
          </a:xfrm>
          <a:prstGeom prst="rect">
            <a:avLst/>
          </a:prstGeom>
          <a:solidFill>
            <a:schemeClr val="accent6">
              <a:lumMod val="40000"/>
              <a:lumOff val="60000"/>
            </a:schemeClr>
          </a:solidFill>
        </p:spPr>
        <p:txBody>
          <a:bodyPr wrap="square" rtlCol="0">
            <a:spAutoFit/>
          </a:bodyPr>
          <a:lstStyle/>
          <a:p>
            <a:r>
              <a:rPr lang="en-GB" sz="2400" dirty="0">
                <a:latin typeface="Century Gothic" panose="020B0502020202020204" pitchFamily="34" charset="0"/>
              </a:rPr>
              <a:t>In the play when…</a:t>
            </a:r>
          </a:p>
          <a:p>
            <a:r>
              <a:rPr lang="en-GB" sz="2400" dirty="0">
                <a:latin typeface="Century Gothic" panose="020B0502020202020204" pitchFamily="34" charset="0"/>
              </a:rPr>
              <a:t>Mercutio says that…</a:t>
            </a:r>
          </a:p>
          <a:p>
            <a:r>
              <a:rPr lang="en-GB" sz="2400" dirty="0">
                <a:latin typeface="Century Gothic" panose="020B0502020202020204" pitchFamily="34" charset="0"/>
              </a:rPr>
              <a:t>Shakespeare makes Mercutio…</a:t>
            </a:r>
          </a:p>
        </p:txBody>
      </p:sp>
      <p:sp>
        <p:nvSpPr>
          <p:cNvPr id="10" name="TextBox 9">
            <a:extLst>
              <a:ext uri="{FF2B5EF4-FFF2-40B4-BE49-F238E27FC236}">
                <a16:creationId xmlns:a16="http://schemas.microsoft.com/office/drawing/2014/main" id="{C0F060FD-A18F-4A03-A8A6-84852D801FF4}"/>
              </a:ext>
            </a:extLst>
          </p:cNvPr>
          <p:cNvSpPr txBox="1"/>
          <p:nvPr/>
        </p:nvSpPr>
        <p:spPr>
          <a:xfrm>
            <a:off x="1404729" y="3882089"/>
            <a:ext cx="10621617" cy="1938992"/>
          </a:xfrm>
          <a:prstGeom prst="rect">
            <a:avLst/>
          </a:prstGeom>
          <a:solidFill>
            <a:srgbClr val="E1B2F0"/>
          </a:solidFill>
        </p:spPr>
        <p:txBody>
          <a:bodyPr wrap="square" rtlCol="0">
            <a:spAutoFit/>
          </a:bodyPr>
          <a:lstStyle/>
          <a:p>
            <a:r>
              <a:rPr lang="en-GB" sz="2400" dirty="0">
                <a:latin typeface="Century Gothic" panose="020B0502020202020204" pitchFamily="34" charset="0"/>
              </a:rPr>
              <a:t>Shakespeare’s use of…</a:t>
            </a:r>
          </a:p>
          <a:p>
            <a:r>
              <a:rPr lang="en-GB" sz="2400" dirty="0">
                <a:latin typeface="Century Gothic" panose="020B0502020202020204" pitchFamily="34" charset="0"/>
              </a:rPr>
              <a:t>The way that Mercutio …</a:t>
            </a:r>
          </a:p>
          <a:p>
            <a:endParaRPr lang="en-GB" sz="2400" dirty="0">
              <a:latin typeface="Century Gothic" panose="020B0502020202020204" pitchFamily="34" charset="0"/>
            </a:endParaRPr>
          </a:p>
          <a:p>
            <a:r>
              <a:rPr lang="en-GB" sz="2400" dirty="0">
                <a:latin typeface="Century Gothic" panose="020B0502020202020204" pitchFamily="34" charset="0"/>
              </a:rPr>
              <a:t>This creates the effect of…</a:t>
            </a:r>
          </a:p>
          <a:p>
            <a:r>
              <a:rPr lang="en-GB" sz="2400" dirty="0">
                <a:latin typeface="Century Gothic" panose="020B0502020202020204" pitchFamily="34" charset="0"/>
              </a:rPr>
              <a:t>This suggests that…		It could also show…</a:t>
            </a:r>
          </a:p>
        </p:txBody>
      </p:sp>
      <p:sp>
        <p:nvSpPr>
          <p:cNvPr id="11" name="TextBox 10">
            <a:extLst>
              <a:ext uri="{FF2B5EF4-FFF2-40B4-BE49-F238E27FC236}">
                <a16:creationId xmlns:a16="http://schemas.microsoft.com/office/drawing/2014/main" id="{8F322EEF-C7BB-48E4-90FC-A9EC59767230}"/>
              </a:ext>
            </a:extLst>
          </p:cNvPr>
          <p:cNvSpPr txBox="1"/>
          <p:nvPr/>
        </p:nvSpPr>
        <p:spPr>
          <a:xfrm>
            <a:off x="1404728" y="5950064"/>
            <a:ext cx="10621617" cy="830997"/>
          </a:xfrm>
          <a:prstGeom prst="rect">
            <a:avLst/>
          </a:prstGeom>
          <a:solidFill>
            <a:schemeClr val="accent1">
              <a:lumMod val="40000"/>
              <a:lumOff val="60000"/>
            </a:schemeClr>
          </a:solidFill>
        </p:spPr>
        <p:txBody>
          <a:bodyPr wrap="square" rtlCol="0">
            <a:spAutoFit/>
          </a:bodyPr>
          <a:lstStyle/>
          <a:p>
            <a:r>
              <a:rPr lang="en-GB" sz="2400" dirty="0">
                <a:latin typeface="Century Gothic" panose="020B0502020202020204" pitchFamily="34" charset="0"/>
              </a:rPr>
              <a:t>Shakespeare wants Mercutio to be seen as…</a:t>
            </a:r>
          </a:p>
          <a:p>
            <a:r>
              <a:rPr lang="en-GB" sz="2400" dirty="0">
                <a:latin typeface="Century Gothic" panose="020B0502020202020204" pitchFamily="34" charset="0"/>
              </a:rPr>
              <a:t>Shakespeare wants his audience to think that…</a:t>
            </a:r>
          </a:p>
        </p:txBody>
      </p:sp>
      <p:sp>
        <p:nvSpPr>
          <p:cNvPr id="12" name="TextBox 11">
            <a:extLst>
              <a:ext uri="{FF2B5EF4-FFF2-40B4-BE49-F238E27FC236}">
                <a16:creationId xmlns:a16="http://schemas.microsoft.com/office/drawing/2014/main" id="{D469D69A-64BE-4177-B1C3-CE0EB1144F18}"/>
              </a:ext>
            </a:extLst>
          </p:cNvPr>
          <p:cNvSpPr txBox="1"/>
          <p:nvPr/>
        </p:nvSpPr>
        <p:spPr>
          <a:xfrm>
            <a:off x="165652" y="141852"/>
            <a:ext cx="11860695" cy="1384995"/>
          </a:xfrm>
          <a:prstGeom prst="rect">
            <a:avLst/>
          </a:prstGeom>
          <a:solidFill>
            <a:schemeClr val="accent1">
              <a:lumMod val="20000"/>
              <a:lumOff val="80000"/>
            </a:schemeClr>
          </a:solidFill>
        </p:spPr>
        <p:txBody>
          <a:bodyPr wrap="square" rtlCol="0">
            <a:spAutoFit/>
          </a:bodyPr>
          <a:lstStyle/>
          <a:p>
            <a:pPr lvl="0"/>
            <a:r>
              <a:rPr lang="en-GB" sz="2400" dirty="0">
                <a:solidFill>
                  <a:prstClr val="black"/>
                </a:solidFill>
                <a:latin typeface="Century Gothic" panose="020B0502020202020204" pitchFamily="34" charset="0"/>
              </a:rPr>
              <a:t>Starting with this extract, how does Shakespeare present </a:t>
            </a:r>
            <a:r>
              <a:rPr lang="en-GB" sz="2400" b="1" dirty="0">
                <a:solidFill>
                  <a:prstClr val="black"/>
                </a:solidFill>
                <a:latin typeface="Century Gothic" panose="020B0502020202020204" pitchFamily="34" charset="0"/>
              </a:rPr>
              <a:t>Mercutio </a:t>
            </a:r>
            <a:r>
              <a:rPr lang="en-GB" sz="2400" dirty="0">
                <a:solidFill>
                  <a:srgbClr val="FF0000"/>
                </a:solidFill>
                <a:latin typeface="Century Gothic" panose="020B0502020202020204" pitchFamily="34" charset="0"/>
              </a:rPr>
              <a:t>and </a:t>
            </a:r>
            <a:r>
              <a:rPr lang="en-GB" sz="2400" b="1" dirty="0">
                <a:solidFill>
                  <a:srgbClr val="FF0000"/>
                </a:solidFill>
                <a:latin typeface="Century Gothic" panose="020B0502020202020204" pitchFamily="34" charset="0"/>
              </a:rPr>
              <a:t>male attitudes to violence</a:t>
            </a:r>
            <a:r>
              <a:rPr lang="en-GB" sz="2400" dirty="0">
                <a:solidFill>
                  <a:srgbClr val="FF0000"/>
                </a:solidFill>
                <a:latin typeface="Century Gothic" panose="020B0502020202020204" pitchFamily="34" charset="0"/>
              </a:rPr>
              <a:t>?</a:t>
            </a:r>
          </a:p>
          <a:p>
            <a:pPr marL="285750" indent="-285750">
              <a:buFont typeface="Arial" panose="020B0604020202020204" pitchFamily="34" charset="0"/>
              <a:buChar char="•"/>
            </a:pPr>
            <a:r>
              <a:rPr lang="en-GB" dirty="0">
                <a:latin typeface="Century Gothic" panose="020B0502020202020204" pitchFamily="34" charset="0"/>
              </a:rPr>
              <a:t>Write about how Shakespeare presents Mercutio and his attitudes in this extract</a:t>
            </a:r>
          </a:p>
          <a:p>
            <a:pPr marL="285750" indent="-285750">
              <a:buFont typeface="Arial" panose="020B0604020202020204" pitchFamily="34" charset="0"/>
              <a:buChar char="•"/>
            </a:pPr>
            <a:r>
              <a:rPr lang="en-GB" dirty="0">
                <a:latin typeface="Century Gothic" panose="020B0502020202020204" pitchFamily="34" charset="0"/>
              </a:rPr>
              <a:t>Write about how Shakespeare presents Mercutio and his attitudes in the play as a whole</a:t>
            </a:r>
          </a:p>
        </p:txBody>
      </p:sp>
    </p:spTree>
    <p:extLst>
      <p:ext uri="{BB962C8B-B14F-4D97-AF65-F5344CB8AC3E}">
        <p14:creationId xmlns:p14="http://schemas.microsoft.com/office/powerpoint/2010/main" val="341175050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5931352-7430-4275-9D58-9B5F5BB0EEC4}"/>
              </a:ext>
            </a:extLst>
          </p:cNvPr>
          <p:cNvSpPr txBox="1"/>
          <p:nvPr/>
        </p:nvSpPr>
        <p:spPr>
          <a:xfrm>
            <a:off x="238540" y="159026"/>
            <a:ext cx="11714922" cy="769441"/>
          </a:xfrm>
          <a:prstGeom prst="rect">
            <a:avLst/>
          </a:prstGeom>
          <a:solidFill>
            <a:schemeClr val="accent4">
              <a:lumMod val="40000"/>
              <a:lumOff val="60000"/>
            </a:schemeClr>
          </a:solidFill>
        </p:spPr>
        <p:txBody>
          <a:bodyPr wrap="square" rtlCol="0">
            <a:spAutoFit/>
          </a:bodyPr>
          <a:lstStyle/>
          <a:p>
            <a:pPr algn="ctr"/>
            <a:r>
              <a:rPr lang="en-GB" sz="4400" dirty="0">
                <a:latin typeface="Century Gothic" panose="020B0502020202020204" pitchFamily="34" charset="0"/>
              </a:rPr>
              <a:t>Re-Cap: True or False</a:t>
            </a:r>
          </a:p>
        </p:txBody>
      </p:sp>
      <p:sp>
        <p:nvSpPr>
          <p:cNvPr id="3" name="TextBox 2">
            <a:extLst>
              <a:ext uri="{FF2B5EF4-FFF2-40B4-BE49-F238E27FC236}">
                <a16:creationId xmlns:a16="http://schemas.microsoft.com/office/drawing/2014/main" id="{DA61EC5F-D827-4F4E-BE04-5283462337E7}"/>
              </a:ext>
            </a:extLst>
          </p:cNvPr>
          <p:cNvSpPr txBox="1"/>
          <p:nvPr/>
        </p:nvSpPr>
        <p:spPr>
          <a:xfrm>
            <a:off x="238540" y="1126435"/>
            <a:ext cx="11714922" cy="523220"/>
          </a:xfrm>
          <a:prstGeom prst="rect">
            <a:avLst/>
          </a:prstGeom>
          <a:solidFill>
            <a:schemeClr val="accent2">
              <a:lumMod val="20000"/>
              <a:lumOff val="80000"/>
            </a:schemeClr>
          </a:solidFill>
        </p:spPr>
        <p:txBody>
          <a:bodyPr wrap="square" rtlCol="0">
            <a:spAutoFit/>
          </a:bodyPr>
          <a:lstStyle/>
          <a:p>
            <a:r>
              <a:rPr lang="en-GB" sz="2800" dirty="0">
                <a:latin typeface="Century Gothic" panose="020B0502020202020204" pitchFamily="34" charset="0"/>
              </a:rPr>
              <a:t>1. Mercutio thinks romantic love is a great thing.</a:t>
            </a:r>
          </a:p>
        </p:txBody>
      </p:sp>
      <p:sp>
        <p:nvSpPr>
          <p:cNvPr id="4" name="TextBox 3">
            <a:extLst>
              <a:ext uri="{FF2B5EF4-FFF2-40B4-BE49-F238E27FC236}">
                <a16:creationId xmlns:a16="http://schemas.microsoft.com/office/drawing/2014/main" id="{76C8F276-A280-427B-837C-22CEADC7DA7F}"/>
              </a:ext>
            </a:extLst>
          </p:cNvPr>
          <p:cNvSpPr txBox="1"/>
          <p:nvPr/>
        </p:nvSpPr>
        <p:spPr>
          <a:xfrm>
            <a:off x="238539" y="1898856"/>
            <a:ext cx="11714922" cy="954107"/>
          </a:xfrm>
          <a:prstGeom prst="rect">
            <a:avLst/>
          </a:prstGeom>
          <a:solidFill>
            <a:schemeClr val="accent6">
              <a:lumMod val="40000"/>
              <a:lumOff val="60000"/>
            </a:schemeClr>
          </a:solidFill>
        </p:spPr>
        <p:txBody>
          <a:bodyPr wrap="square" rtlCol="0">
            <a:spAutoFit/>
          </a:bodyPr>
          <a:lstStyle/>
          <a:p>
            <a:r>
              <a:rPr lang="en-GB" sz="2800" dirty="0">
                <a:latin typeface="Century Gothic" panose="020B0502020202020204" pitchFamily="34" charset="0"/>
              </a:rPr>
              <a:t>2. Shakespeare presents Mercutio as a character who is playful in his words and actions. </a:t>
            </a:r>
          </a:p>
        </p:txBody>
      </p:sp>
      <p:sp>
        <p:nvSpPr>
          <p:cNvPr id="5" name="TextBox 4">
            <a:extLst>
              <a:ext uri="{FF2B5EF4-FFF2-40B4-BE49-F238E27FC236}">
                <a16:creationId xmlns:a16="http://schemas.microsoft.com/office/drawing/2014/main" id="{EBCE9682-9581-48EB-AE7F-F50B367CEA1F}"/>
              </a:ext>
            </a:extLst>
          </p:cNvPr>
          <p:cNvSpPr txBox="1"/>
          <p:nvPr/>
        </p:nvSpPr>
        <p:spPr>
          <a:xfrm>
            <a:off x="238539" y="3167390"/>
            <a:ext cx="11714922" cy="523220"/>
          </a:xfrm>
          <a:prstGeom prst="rect">
            <a:avLst/>
          </a:prstGeom>
          <a:solidFill>
            <a:schemeClr val="accent1">
              <a:lumMod val="20000"/>
              <a:lumOff val="80000"/>
            </a:schemeClr>
          </a:solidFill>
        </p:spPr>
        <p:txBody>
          <a:bodyPr wrap="square" rtlCol="0">
            <a:spAutoFit/>
          </a:bodyPr>
          <a:lstStyle/>
          <a:p>
            <a:r>
              <a:rPr lang="en-GB" sz="2800" dirty="0">
                <a:latin typeface="Century Gothic" panose="020B0502020202020204" pitchFamily="34" charset="0"/>
              </a:rPr>
              <a:t>3. Mercutio is keen to stand up for Romeo’s reputation. </a:t>
            </a:r>
          </a:p>
        </p:txBody>
      </p:sp>
      <p:sp>
        <p:nvSpPr>
          <p:cNvPr id="6" name="TextBox 5">
            <a:extLst>
              <a:ext uri="{FF2B5EF4-FFF2-40B4-BE49-F238E27FC236}">
                <a16:creationId xmlns:a16="http://schemas.microsoft.com/office/drawing/2014/main" id="{AF53B346-E5A9-49F3-BDC9-4B7620B83AE9}"/>
              </a:ext>
            </a:extLst>
          </p:cNvPr>
          <p:cNvSpPr txBox="1"/>
          <p:nvPr/>
        </p:nvSpPr>
        <p:spPr>
          <a:xfrm>
            <a:off x="238539" y="4005037"/>
            <a:ext cx="11714922" cy="954107"/>
          </a:xfrm>
          <a:prstGeom prst="rect">
            <a:avLst/>
          </a:prstGeom>
          <a:solidFill>
            <a:schemeClr val="bg2">
              <a:lumMod val="90000"/>
            </a:schemeClr>
          </a:solidFill>
        </p:spPr>
        <p:txBody>
          <a:bodyPr wrap="square" rtlCol="0">
            <a:spAutoFit/>
          </a:bodyPr>
          <a:lstStyle/>
          <a:p>
            <a:r>
              <a:rPr lang="en-GB" sz="2800" dirty="0">
                <a:latin typeface="Century Gothic" panose="020B0502020202020204" pitchFamily="34" charset="0"/>
              </a:rPr>
              <a:t>4. Mercutio sees love very differently to most of the other characters in the play.</a:t>
            </a:r>
          </a:p>
        </p:txBody>
      </p:sp>
      <p:sp>
        <p:nvSpPr>
          <p:cNvPr id="7" name="TextBox 6">
            <a:extLst>
              <a:ext uri="{FF2B5EF4-FFF2-40B4-BE49-F238E27FC236}">
                <a16:creationId xmlns:a16="http://schemas.microsoft.com/office/drawing/2014/main" id="{AE90235C-1E1D-4BCC-838E-451A6355C4B9}"/>
              </a:ext>
            </a:extLst>
          </p:cNvPr>
          <p:cNvSpPr txBox="1"/>
          <p:nvPr/>
        </p:nvSpPr>
        <p:spPr>
          <a:xfrm>
            <a:off x="238539" y="5420239"/>
            <a:ext cx="11714922" cy="523220"/>
          </a:xfrm>
          <a:prstGeom prst="rect">
            <a:avLst/>
          </a:prstGeom>
          <a:solidFill>
            <a:schemeClr val="tx2">
              <a:lumMod val="40000"/>
              <a:lumOff val="60000"/>
            </a:schemeClr>
          </a:solidFill>
        </p:spPr>
        <p:txBody>
          <a:bodyPr wrap="square" rtlCol="0">
            <a:spAutoFit/>
          </a:bodyPr>
          <a:lstStyle/>
          <a:p>
            <a:r>
              <a:rPr lang="en-GB" sz="2800" dirty="0">
                <a:latin typeface="Century Gothic" panose="020B0502020202020204" pitchFamily="34" charset="0"/>
              </a:rPr>
              <a:t>5. Mercutio is the most spontaneous Montague.</a:t>
            </a:r>
          </a:p>
        </p:txBody>
      </p:sp>
    </p:spTree>
    <p:extLst>
      <p:ext uri="{BB962C8B-B14F-4D97-AF65-F5344CB8AC3E}">
        <p14:creationId xmlns:p14="http://schemas.microsoft.com/office/powerpoint/2010/main" val="3881899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040" y="549434"/>
            <a:ext cx="10515600" cy="2012315"/>
          </a:xfrm>
          <a:solidFill>
            <a:schemeClr val="accent4">
              <a:lumMod val="20000"/>
              <a:lumOff val="80000"/>
            </a:schemeClr>
          </a:solidFill>
        </p:spPr>
        <p:txBody>
          <a:bodyPr>
            <a:normAutofit/>
          </a:bodyPr>
          <a:lstStyle/>
          <a:p>
            <a:r>
              <a:rPr lang="en-GB" dirty="0"/>
              <a:t>LI: To be able to identify and comment on the writer’s choices in the play</a:t>
            </a:r>
          </a:p>
        </p:txBody>
      </p:sp>
      <p:sp>
        <p:nvSpPr>
          <p:cNvPr id="4" name="Content Placeholder 3"/>
          <p:cNvSpPr>
            <a:spLocks noGrp="1"/>
          </p:cNvSpPr>
          <p:nvPr>
            <p:ph idx="1"/>
          </p:nvPr>
        </p:nvSpPr>
        <p:spPr>
          <a:xfrm>
            <a:off x="701040" y="2900045"/>
            <a:ext cx="10515600" cy="3112135"/>
          </a:xfrm>
        </p:spPr>
        <p:txBody>
          <a:bodyPr>
            <a:noAutofit/>
          </a:bodyPr>
          <a:lstStyle/>
          <a:p>
            <a:pPr marL="0" indent="0">
              <a:buNone/>
            </a:pPr>
            <a:r>
              <a:rPr lang="en-GB" sz="4800" dirty="0"/>
              <a:t>CHARACTERISATION</a:t>
            </a:r>
          </a:p>
          <a:p>
            <a:pPr marL="0" indent="0">
              <a:buNone/>
            </a:pPr>
            <a:r>
              <a:rPr lang="en-GB" sz="4800" b="1" dirty="0">
                <a:solidFill>
                  <a:srgbClr val="FF0000"/>
                </a:solidFill>
              </a:rPr>
              <a:t>THEME</a:t>
            </a:r>
          </a:p>
          <a:p>
            <a:pPr marL="0" indent="0">
              <a:buNone/>
            </a:pPr>
            <a:r>
              <a:rPr lang="en-GB" sz="4800" b="1" dirty="0"/>
              <a:t>PLOT</a:t>
            </a:r>
          </a:p>
          <a:p>
            <a:pPr marL="0" indent="0">
              <a:buNone/>
            </a:pPr>
            <a:r>
              <a:rPr lang="en-GB" sz="4800" b="1" dirty="0">
                <a:solidFill>
                  <a:srgbClr val="FF0000"/>
                </a:solidFill>
              </a:rPr>
              <a:t>SETTING</a:t>
            </a:r>
          </a:p>
        </p:txBody>
      </p:sp>
      <p:pic>
        <p:nvPicPr>
          <p:cNvPr id="5" name="Picture 4"/>
          <p:cNvPicPr>
            <a:picLocks noChangeAspect="1"/>
          </p:cNvPicPr>
          <p:nvPr/>
        </p:nvPicPr>
        <p:blipFill>
          <a:blip r:embed="rId2"/>
          <a:stretch>
            <a:fillRect/>
          </a:stretch>
        </p:blipFill>
        <p:spPr>
          <a:xfrm>
            <a:off x="4670280" y="3771960"/>
            <a:ext cx="2133600" cy="2133600"/>
          </a:xfrm>
          <a:prstGeom prst="rect">
            <a:avLst/>
          </a:prstGeom>
        </p:spPr>
      </p:pic>
      <p:sp>
        <p:nvSpPr>
          <p:cNvPr id="7" name="Content Placeholder 2"/>
          <p:cNvSpPr txBox="1">
            <a:spLocks/>
          </p:cNvSpPr>
          <p:nvPr/>
        </p:nvSpPr>
        <p:spPr>
          <a:xfrm>
            <a:off x="6960326" y="2783817"/>
            <a:ext cx="4256314" cy="3615214"/>
          </a:xfrm>
          <a:prstGeom prst="rect">
            <a:avLst/>
          </a:prstGeom>
          <a:solidFill>
            <a:schemeClr val="accent4">
              <a:lumMod val="40000"/>
              <a:lumOff val="60000"/>
            </a:schemeClr>
          </a:solidFill>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Century Gothic" panose="020B0502020202020204" pitchFamily="34" charset="0"/>
              </a:rPr>
              <a:t>L3+ – Make basic references, some quotations</a:t>
            </a:r>
          </a:p>
          <a:p>
            <a:r>
              <a:rPr lang="en-GB" dirty="0">
                <a:latin typeface="Century Gothic" panose="020B0502020202020204" pitchFamily="34" charset="0"/>
              </a:rPr>
              <a:t>L5+ – Make clear references, range of quotations </a:t>
            </a:r>
          </a:p>
          <a:p>
            <a:endParaRPr lang="en-GB" dirty="0">
              <a:latin typeface="Century Gothic" panose="020B0502020202020204" pitchFamily="34" charset="0"/>
            </a:endParaRPr>
          </a:p>
          <a:p>
            <a:r>
              <a:rPr lang="en-GB" dirty="0">
                <a:latin typeface="Century Gothic" panose="020B0502020202020204" pitchFamily="34" charset="0"/>
              </a:rPr>
              <a:t>L7+ - Make developed references and show knowledge of pertinent quotations</a:t>
            </a:r>
          </a:p>
        </p:txBody>
      </p:sp>
    </p:spTree>
    <p:extLst>
      <p:ext uri="{BB962C8B-B14F-4D97-AF65-F5344CB8AC3E}">
        <p14:creationId xmlns:p14="http://schemas.microsoft.com/office/powerpoint/2010/main" val="7907369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27652"/>
          </a:xfrm>
          <a:solidFill>
            <a:schemeClr val="accent4">
              <a:lumMod val="20000"/>
              <a:lumOff val="80000"/>
            </a:schemeClr>
          </a:solidFill>
        </p:spPr>
        <p:txBody>
          <a:bodyPr>
            <a:normAutofit fontScale="90000"/>
          </a:bodyPr>
          <a:lstStyle/>
          <a:p>
            <a:r>
              <a:rPr lang="en-GB" dirty="0">
                <a:latin typeface="Century Gothic" panose="020B0502020202020204" pitchFamily="34" charset="0"/>
              </a:rPr>
              <a:t>Plot </a:t>
            </a:r>
          </a:p>
        </p:txBody>
      </p:sp>
      <p:graphicFrame>
        <p:nvGraphicFramePr>
          <p:cNvPr id="6" name="Table 5"/>
          <p:cNvGraphicFramePr>
            <a:graphicFrameLocks noGrp="1"/>
          </p:cNvGraphicFramePr>
          <p:nvPr>
            <p:extLst/>
          </p:nvPr>
        </p:nvGraphicFramePr>
        <p:xfrm>
          <a:off x="731520" y="1369334"/>
          <a:ext cx="5055326" cy="5105557"/>
        </p:xfrm>
        <a:graphic>
          <a:graphicData uri="http://schemas.openxmlformats.org/drawingml/2006/table">
            <a:tbl>
              <a:tblPr firstRow="1" firstCol="1" bandRow="1"/>
              <a:tblGrid>
                <a:gridCol w="4330517">
                  <a:extLst>
                    <a:ext uri="{9D8B030D-6E8A-4147-A177-3AD203B41FA5}">
                      <a16:colId xmlns:a16="http://schemas.microsoft.com/office/drawing/2014/main" val="446313816"/>
                    </a:ext>
                  </a:extLst>
                </a:gridCol>
                <a:gridCol w="724809">
                  <a:extLst>
                    <a:ext uri="{9D8B030D-6E8A-4147-A177-3AD203B41FA5}">
                      <a16:colId xmlns:a16="http://schemas.microsoft.com/office/drawing/2014/main" val="1373151178"/>
                    </a:ext>
                  </a:extLst>
                </a:gridCol>
              </a:tblGrid>
              <a:tr h="285296">
                <a:tc>
                  <a:txBody>
                    <a:bodyPr/>
                    <a:lstStyle/>
                    <a:p>
                      <a:pPr algn="ctr">
                        <a:lnSpc>
                          <a:spcPct val="107000"/>
                        </a:lnSpc>
                        <a:spcAft>
                          <a:spcPts val="600"/>
                        </a:spcAft>
                      </a:pPr>
                      <a:r>
                        <a:rPr lang="en-GB" sz="1050" dirty="0">
                          <a:solidFill>
                            <a:srgbClr val="333333"/>
                          </a:solidFill>
                          <a:effectLst/>
                          <a:latin typeface="Century Gothic" panose="020B0502020202020204" pitchFamily="34" charset="0"/>
                          <a:ea typeface="Times New Roman" panose="02020603050405020304" pitchFamily="18" charset="0"/>
                          <a:cs typeface="Times New Roman" panose="02020603050405020304" pitchFamily="18" charset="0"/>
                        </a:rPr>
                        <a:t>Plot</a:t>
                      </a:r>
                      <a:endParaRPr lang="en-GB" sz="105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35621" marR="35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600"/>
                        </a:spcAft>
                      </a:pPr>
                      <a:r>
                        <a:rPr lang="en-GB" sz="1050" dirty="0">
                          <a:solidFill>
                            <a:srgbClr val="333333"/>
                          </a:solidFill>
                          <a:effectLst/>
                          <a:latin typeface="Century Gothic" panose="020B0502020202020204" pitchFamily="34" charset="0"/>
                          <a:ea typeface="Times New Roman" panose="02020603050405020304" pitchFamily="18" charset="0"/>
                          <a:cs typeface="Times New Roman" panose="02020603050405020304" pitchFamily="18" charset="0"/>
                        </a:rPr>
                        <a:t>Order</a:t>
                      </a:r>
                      <a:endParaRPr lang="en-GB" sz="105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35621" marR="35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1621755"/>
                  </a:ext>
                </a:extLst>
              </a:tr>
              <a:tr h="406604">
                <a:tc>
                  <a:txBody>
                    <a:bodyPr/>
                    <a:lstStyle/>
                    <a:p>
                      <a:pPr marL="228600" algn="l">
                        <a:lnSpc>
                          <a:spcPct val="107000"/>
                        </a:lnSpc>
                        <a:spcAft>
                          <a:spcPts val="600"/>
                        </a:spcAft>
                      </a:pPr>
                      <a:r>
                        <a:rPr lang="en-GB" sz="1050" dirty="0">
                          <a:solidFill>
                            <a:srgbClr val="333333"/>
                          </a:solidFill>
                          <a:effectLst/>
                          <a:latin typeface="Century Gothic" panose="020B0502020202020204" pitchFamily="34" charset="0"/>
                          <a:ea typeface="Times New Roman" panose="02020603050405020304" pitchFamily="18" charset="0"/>
                          <a:cs typeface="Times New Roman" panose="02020603050405020304" pitchFamily="18" charset="0"/>
                        </a:rPr>
                        <a:t>Romeo drinks poison so he can be with Juliet in death. She wakes up to discover Romeo is dead. Juliet kills herself with his dagger.</a:t>
                      </a:r>
                      <a:endParaRPr lang="en-GB" sz="105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35621" marR="35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lgn="l">
                        <a:lnSpc>
                          <a:spcPct val="107000"/>
                        </a:lnSpc>
                        <a:spcAft>
                          <a:spcPts val="600"/>
                        </a:spcAft>
                      </a:pPr>
                      <a:r>
                        <a:rPr lang="en-GB" sz="1050" dirty="0">
                          <a:solidFill>
                            <a:srgbClr val="333333"/>
                          </a:solidFill>
                          <a:effectLst/>
                          <a:latin typeface="Century Gothic" panose="020B0502020202020204" pitchFamily="34" charset="0"/>
                          <a:ea typeface="Times New Roman" panose="02020603050405020304" pitchFamily="18" charset="0"/>
                          <a:cs typeface="Times New Roman" panose="02020603050405020304" pitchFamily="18" charset="0"/>
                        </a:rPr>
                        <a:t>7 </a:t>
                      </a:r>
                      <a:endParaRPr lang="en-GB" sz="105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35621" marR="35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1058995"/>
                  </a:ext>
                </a:extLst>
              </a:tr>
              <a:tr h="304953">
                <a:tc>
                  <a:txBody>
                    <a:bodyPr/>
                    <a:lstStyle/>
                    <a:p>
                      <a:pPr marL="228600" algn="l">
                        <a:lnSpc>
                          <a:spcPct val="107000"/>
                        </a:lnSpc>
                        <a:spcAft>
                          <a:spcPts val="600"/>
                        </a:spcAft>
                      </a:pPr>
                      <a:r>
                        <a:rPr lang="en-GB" sz="1050" dirty="0">
                          <a:solidFill>
                            <a:srgbClr val="333333"/>
                          </a:solidFill>
                          <a:effectLst/>
                          <a:latin typeface="Century Gothic" panose="020B0502020202020204" pitchFamily="34" charset="0"/>
                          <a:ea typeface="Times New Roman" panose="02020603050405020304" pitchFamily="18" charset="0"/>
                          <a:cs typeface="Times New Roman" panose="02020603050405020304" pitchFamily="18" charset="0"/>
                        </a:rPr>
                        <a:t>The Prince banishes Romeo because he killed Tybalt. Both Romeo and Juliet are heartbroken.</a:t>
                      </a:r>
                      <a:endParaRPr lang="en-GB" sz="105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35621" marR="35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lgn="l">
                        <a:lnSpc>
                          <a:spcPct val="107000"/>
                        </a:lnSpc>
                        <a:spcAft>
                          <a:spcPts val="600"/>
                        </a:spcAft>
                      </a:pPr>
                      <a:r>
                        <a:rPr lang="en-GB" sz="1050" dirty="0">
                          <a:solidFill>
                            <a:srgbClr val="333333"/>
                          </a:solidFill>
                          <a:effectLst/>
                          <a:latin typeface="Century Gothic" panose="020B0502020202020204" pitchFamily="34" charset="0"/>
                          <a:ea typeface="Times New Roman" panose="02020603050405020304" pitchFamily="18" charset="0"/>
                          <a:cs typeface="Times New Roman" panose="02020603050405020304" pitchFamily="18" charset="0"/>
                        </a:rPr>
                        <a:t> 4</a:t>
                      </a:r>
                      <a:endParaRPr lang="en-GB" sz="105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35621" marR="35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8427437"/>
                  </a:ext>
                </a:extLst>
              </a:tr>
              <a:tr h="508255">
                <a:tc>
                  <a:txBody>
                    <a:bodyPr/>
                    <a:lstStyle/>
                    <a:p>
                      <a:pPr marL="228600" algn="l">
                        <a:lnSpc>
                          <a:spcPct val="107000"/>
                        </a:lnSpc>
                        <a:spcAft>
                          <a:spcPts val="600"/>
                        </a:spcAft>
                      </a:pPr>
                      <a:r>
                        <a:rPr lang="en-GB" sz="1050" dirty="0">
                          <a:solidFill>
                            <a:srgbClr val="333333"/>
                          </a:solidFill>
                          <a:effectLst/>
                          <a:latin typeface="Century Gothic" panose="020B0502020202020204" pitchFamily="34" charset="0"/>
                          <a:ea typeface="Times New Roman" panose="02020603050405020304" pitchFamily="18" charset="0"/>
                          <a:cs typeface="Times New Roman" panose="02020603050405020304" pitchFamily="18" charset="0"/>
                        </a:rPr>
                        <a:t>Capulet, Juliet's father, decides she should marry Paris. Juliet refuses and goes to Friar Laurence where they come up with a plan for Romeo and Juliet to be together.</a:t>
                      </a:r>
                      <a:endParaRPr lang="en-GB" sz="105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35621" marR="35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lgn="l">
                        <a:lnSpc>
                          <a:spcPct val="107000"/>
                        </a:lnSpc>
                        <a:spcAft>
                          <a:spcPts val="600"/>
                        </a:spcAft>
                      </a:pPr>
                      <a:r>
                        <a:rPr lang="en-GB" sz="1050" dirty="0">
                          <a:solidFill>
                            <a:srgbClr val="333333"/>
                          </a:solidFill>
                          <a:effectLst/>
                          <a:latin typeface="Century Gothic" panose="020B0502020202020204" pitchFamily="34" charset="0"/>
                          <a:ea typeface="Times New Roman" panose="02020603050405020304" pitchFamily="18" charset="0"/>
                          <a:cs typeface="Times New Roman" panose="02020603050405020304" pitchFamily="18" charset="0"/>
                        </a:rPr>
                        <a:t> 5</a:t>
                      </a:r>
                      <a:endParaRPr lang="en-GB" sz="105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35621" marR="35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9241824"/>
                  </a:ext>
                </a:extLst>
              </a:tr>
              <a:tr h="711557">
                <a:tc>
                  <a:txBody>
                    <a:bodyPr/>
                    <a:lstStyle/>
                    <a:p>
                      <a:pPr marL="228600" algn="l">
                        <a:lnSpc>
                          <a:spcPct val="107000"/>
                        </a:lnSpc>
                        <a:spcAft>
                          <a:spcPts val="600"/>
                        </a:spcAft>
                      </a:pPr>
                      <a:r>
                        <a:rPr lang="en-GB" sz="1050" dirty="0">
                          <a:solidFill>
                            <a:srgbClr val="333333"/>
                          </a:solidFill>
                          <a:effectLst/>
                          <a:latin typeface="Century Gothic" panose="020B0502020202020204" pitchFamily="34" charset="0"/>
                          <a:ea typeface="Times New Roman" panose="02020603050405020304" pitchFamily="18" charset="0"/>
                          <a:cs typeface="Times New Roman" panose="02020603050405020304" pitchFamily="18" charset="0"/>
                        </a:rPr>
                        <a:t>Juliet fakes her death and lies in a tomb waiting for Romeo to come so they can run away together. Romeo doesn't receive the message about the plan, so thinks Juliet has actually died. He goes to Verona and sees Juliet in her tomb, 'dead'.</a:t>
                      </a:r>
                      <a:endParaRPr lang="en-GB" sz="105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35621" marR="35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lgn="l">
                        <a:lnSpc>
                          <a:spcPct val="107000"/>
                        </a:lnSpc>
                        <a:spcAft>
                          <a:spcPts val="600"/>
                        </a:spcAft>
                      </a:pPr>
                      <a:r>
                        <a:rPr lang="en-GB" sz="1050" dirty="0">
                          <a:solidFill>
                            <a:srgbClr val="333333"/>
                          </a:solidFill>
                          <a:effectLst/>
                          <a:latin typeface="Century Gothic" panose="020B0502020202020204" pitchFamily="34" charset="0"/>
                          <a:ea typeface="Times New Roman" panose="02020603050405020304" pitchFamily="18" charset="0"/>
                          <a:cs typeface="Times New Roman" panose="02020603050405020304" pitchFamily="18" charset="0"/>
                        </a:rPr>
                        <a:t> 6</a:t>
                      </a:r>
                      <a:endParaRPr lang="en-GB" sz="105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35621" marR="35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9100023"/>
                  </a:ext>
                </a:extLst>
              </a:tr>
              <a:tr h="203302">
                <a:tc>
                  <a:txBody>
                    <a:bodyPr/>
                    <a:lstStyle/>
                    <a:p>
                      <a:pPr marL="228600" algn="l">
                        <a:lnSpc>
                          <a:spcPct val="107000"/>
                        </a:lnSpc>
                        <a:spcAft>
                          <a:spcPts val="600"/>
                        </a:spcAft>
                      </a:pPr>
                      <a:r>
                        <a:rPr lang="en-GB" sz="1050" dirty="0">
                          <a:solidFill>
                            <a:srgbClr val="333333"/>
                          </a:solidFill>
                          <a:effectLst/>
                          <a:latin typeface="Century Gothic" panose="020B0502020202020204" pitchFamily="34" charset="0"/>
                          <a:ea typeface="Times New Roman" panose="02020603050405020304" pitchFamily="18" charset="0"/>
                          <a:cs typeface="Times New Roman" panose="02020603050405020304" pitchFamily="18" charset="0"/>
                        </a:rPr>
                        <a:t>The Capulet and Montague families vow never to argue again. </a:t>
                      </a:r>
                      <a:endParaRPr lang="en-GB" sz="105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35621" marR="35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lgn="l">
                        <a:lnSpc>
                          <a:spcPct val="107000"/>
                        </a:lnSpc>
                        <a:spcAft>
                          <a:spcPts val="600"/>
                        </a:spcAft>
                      </a:pPr>
                      <a:r>
                        <a:rPr lang="en-GB" sz="1050" dirty="0">
                          <a:solidFill>
                            <a:srgbClr val="333333"/>
                          </a:solidFill>
                          <a:effectLst/>
                          <a:latin typeface="Century Gothic" panose="020B0502020202020204" pitchFamily="34" charset="0"/>
                          <a:ea typeface="Times New Roman" panose="02020603050405020304" pitchFamily="18" charset="0"/>
                          <a:cs typeface="Times New Roman" panose="02020603050405020304" pitchFamily="18" charset="0"/>
                        </a:rPr>
                        <a:t> 8</a:t>
                      </a:r>
                      <a:endParaRPr lang="en-GB" sz="105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35621" marR="35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4252124"/>
                  </a:ext>
                </a:extLst>
              </a:tr>
              <a:tr h="711557">
                <a:tc>
                  <a:txBody>
                    <a:bodyPr/>
                    <a:lstStyle/>
                    <a:p>
                      <a:pPr marL="228600" algn="l">
                        <a:lnSpc>
                          <a:spcPct val="107000"/>
                        </a:lnSpc>
                        <a:spcAft>
                          <a:spcPts val="600"/>
                        </a:spcAft>
                      </a:pPr>
                      <a:r>
                        <a:rPr lang="en-GB" sz="1050" dirty="0">
                          <a:solidFill>
                            <a:srgbClr val="333333"/>
                          </a:solidFill>
                          <a:effectLst/>
                          <a:latin typeface="Century Gothic" panose="020B0502020202020204" pitchFamily="34" charset="0"/>
                          <a:ea typeface="Times New Roman" panose="02020603050405020304" pitchFamily="18" charset="0"/>
                          <a:cs typeface="Times New Roman" panose="02020603050405020304" pitchFamily="18" charset="0"/>
                        </a:rPr>
                        <a:t>Two wealthy families, the Montagues and the Capulets, have another brawl in the city of Verona. The Prince and the townspeople cannot cope with the constant fighting so the Prince declares that the next person to break the peace will be killed. </a:t>
                      </a:r>
                      <a:endParaRPr lang="en-GB" sz="105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35621" marR="35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lgn="l">
                        <a:lnSpc>
                          <a:spcPct val="107000"/>
                        </a:lnSpc>
                        <a:spcAft>
                          <a:spcPts val="600"/>
                        </a:spcAft>
                      </a:pPr>
                      <a:r>
                        <a:rPr lang="en-GB" sz="1050" dirty="0">
                          <a:solidFill>
                            <a:srgbClr val="333333"/>
                          </a:solidFill>
                          <a:effectLst/>
                          <a:latin typeface="Century Gothic" panose="020B0502020202020204" pitchFamily="34" charset="0"/>
                          <a:ea typeface="Times New Roman" panose="02020603050405020304" pitchFamily="18" charset="0"/>
                          <a:cs typeface="Times New Roman" panose="02020603050405020304" pitchFamily="18" charset="0"/>
                        </a:rPr>
                        <a:t>1 </a:t>
                      </a:r>
                      <a:endParaRPr lang="en-GB" sz="105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35621" marR="35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4289728"/>
                  </a:ext>
                </a:extLst>
              </a:tr>
              <a:tr h="508255">
                <a:tc>
                  <a:txBody>
                    <a:bodyPr/>
                    <a:lstStyle/>
                    <a:p>
                      <a:pPr marL="228600" algn="l">
                        <a:lnSpc>
                          <a:spcPct val="107000"/>
                        </a:lnSpc>
                        <a:spcAft>
                          <a:spcPts val="600"/>
                        </a:spcAft>
                      </a:pPr>
                      <a:r>
                        <a:rPr lang="en-GB" sz="1050" dirty="0">
                          <a:solidFill>
                            <a:srgbClr val="333333"/>
                          </a:solidFill>
                          <a:effectLst/>
                          <a:latin typeface="Century Gothic" panose="020B0502020202020204" pitchFamily="34" charset="0"/>
                          <a:ea typeface="Times New Roman" panose="02020603050405020304" pitchFamily="18" charset="0"/>
                          <a:cs typeface="Times New Roman" panose="02020603050405020304" pitchFamily="18" charset="0"/>
                        </a:rPr>
                        <a:t>Romeo goes to celebrate his marriage with his friends, Mercutio and Benvolio, but gets into a fight with Juliet's cousin, Tybalt. Tybalt kills Mercutio and Romeo avenges his death by killing Tybalt.</a:t>
                      </a:r>
                      <a:endParaRPr lang="en-GB" sz="105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35621" marR="35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lgn="l">
                        <a:lnSpc>
                          <a:spcPct val="107000"/>
                        </a:lnSpc>
                        <a:spcAft>
                          <a:spcPts val="600"/>
                        </a:spcAft>
                      </a:pPr>
                      <a:r>
                        <a:rPr lang="en-GB" sz="1050" dirty="0">
                          <a:solidFill>
                            <a:srgbClr val="333333"/>
                          </a:solidFill>
                          <a:effectLst/>
                          <a:latin typeface="Century Gothic" panose="020B0502020202020204" pitchFamily="34" charset="0"/>
                          <a:ea typeface="Times New Roman" panose="02020603050405020304" pitchFamily="18" charset="0"/>
                          <a:cs typeface="Times New Roman" panose="02020603050405020304" pitchFamily="18" charset="0"/>
                        </a:rPr>
                        <a:t> 3</a:t>
                      </a:r>
                      <a:endParaRPr lang="en-GB" sz="105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35621" marR="35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3530685"/>
                  </a:ext>
                </a:extLst>
              </a:tr>
              <a:tr h="711557">
                <a:tc>
                  <a:txBody>
                    <a:bodyPr/>
                    <a:lstStyle/>
                    <a:p>
                      <a:pPr marL="228600" algn="l">
                        <a:lnSpc>
                          <a:spcPct val="107000"/>
                        </a:lnSpc>
                        <a:spcAft>
                          <a:spcPts val="600"/>
                        </a:spcAft>
                      </a:pPr>
                      <a:r>
                        <a:rPr lang="en-GB" sz="1050" dirty="0">
                          <a:solidFill>
                            <a:srgbClr val="333333"/>
                          </a:solidFill>
                          <a:effectLst/>
                          <a:latin typeface="Century Gothic" panose="020B0502020202020204" pitchFamily="34" charset="0"/>
                          <a:ea typeface="Times New Roman" panose="02020603050405020304" pitchFamily="18" charset="0"/>
                          <a:cs typeface="Times New Roman" panose="02020603050405020304" pitchFamily="18" charset="0"/>
                        </a:rPr>
                        <a:t>Romeo Montague and his friends </a:t>
                      </a:r>
                      <a:r>
                        <a:rPr lang="en-GB" sz="1050" dirty="0" err="1">
                          <a:solidFill>
                            <a:srgbClr val="333333"/>
                          </a:solidFill>
                          <a:effectLst/>
                          <a:latin typeface="Century Gothic" panose="020B0502020202020204" pitchFamily="34" charset="0"/>
                          <a:ea typeface="Times New Roman" panose="02020603050405020304" pitchFamily="18" charset="0"/>
                          <a:cs typeface="Times New Roman" panose="02020603050405020304" pitchFamily="18" charset="0"/>
                        </a:rPr>
                        <a:t>gatecrash</a:t>
                      </a:r>
                      <a:r>
                        <a:rPr lang="en-GB" sz="1050" dirty="0">
                          <a:solidFill>
                            <a:srgbClr val="333333"/>
                          </a:solidFill>
                          <a:effectLst/>
                          <a:latin typeface="Century Gothic" panose="020B0502020202020204" pitchFamily="34" charset="0"/>
                          <a:ea typeface="Times New Roman" panose="02020603050405020304" pitchFamily="18" charset="0"/>
                          <a:cs typeface="Times New Roman" panose="02020603050405020304" pitchFamily="18" charset="0"/>
                        </a:rPr>
                        <a:t> a Capulet party and Romeo meets Juliet Capulet. He falls in love with her instantly. They are shocked to discover they are sworn enemies due to their feuding families. Friar Laurence marries Romeo and Juliet.</a:t>
                      </a:r>
                      <a:endParaRPr lang="en-GB" sz="105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35621" marR="35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lgn="l">
                        <a:lnSpc>
                          <a:spcPct val="107000"/>
                        </a:lnSpc>
                        <a:spcAft>
                          <a:spcPts val="600"/>
                        </a:spcAft>
                      </a:pPr>
                      <a:r>
                        <a:rPr lang="en-GB" sz="1050" dirty="0">
                          <a:solidFill>
                            <a:srgbClr val="333333"/>
                          </a:solidFill>
                          <a:effectLst/>
                          <a:latin typeface="Century Gothic" panose="020B0502020202020204" pitchFamily="34" charset="0"/>
                          <a:ea typeface="Times New Roman" panose="02020603050405020304" pitchFamily="18" charset="0"/>
                          <a:cs typeface="Times New Roman" panose="02020603050405020304" pitchFamily="18" charset="0"/>
                        </a:rPr>
                        <a:t> 2</a:t>
                      </a:r>
                      <a:endParaRPr lang="en-GB" sz="105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35621" marR="35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5693528"/>
                  </a:ext>
                </a:extLst>
              </a:tr>
            </a:tbl>
          </a:graphicData>
        </a:graphic>
      </p:graphicFrame>
      <p:sp>
        <p:nvSpPr>
          <p:cNvPr id="7" name="Rectangle 2"/>
          <p:cNvSpPr>
            <a:spLocks noChangeArrowheads="1"/>
          </p:cNvSpPr>
          <p:nvPr/>
        </p:nvSpPr>
        <p:spPr bwMode="auto">
          <a:xfrm>
            <a:off x="2452502" y="1089851"/>
            <a:ext cx="184731"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sz="6000" dirty="0">
              <a:latin typeface="Century Gothic" panose="020B0502020202020204" pitchFamily="34" charset="0"/>
            </a:endParaRPr>
          </a:p>
        </p:txBody>
      </p:sp>
      <p:sp>
        <p:nvSpPr>
          <p:cNvPr id="8" name="Rectangle 1"/>
          <p:cNvSpPr>
            <a:spLocks noChangeArrowheads="1"/>
          </p:cNvSpPr>
          <p:nvPr/>
        </p:nvSpPr>
        <p:spPr bwMode="auto">
          <a:xfrm>
            <a:off x="5983941" y="1445445"/>
            <a:ext cx="5668128" cy="4801314"/>
          </a:xfrm>
          <a:prstGeom prst="rect">
            <a:avLst/>
          </a:prstGeom>
          <a:solidFill>
            <a:schemeClr val="accent5">
              <a:lumMod val="20000"/>
              <a:lumOff val="80000"/>
            </a:schemeClr>
          </a:solid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1F1F1F"/>
                </a:solidFill>
                <a:effectLst/>
                <a:latin typeface="Century Gothic" panose="020B0502020202020204" pitchFamily="34" charset="0"/>
              </a:rPr>
              <a:t>Sunday</a:t>
            </a:r>
            <a:r>
              <a:rPr kumimoji="0" lang="en-US" altLang="en-US" b="0" i="0" u="none" strike="noStrike" cap="none" normalizeH="0" baseline="0" dirty="0">
                <a:ln>
                  <a:noFill/>
                </a:ln>
                <a:solidFill>
                  <a:srgbClr val="1F1F1F"/>
                </a:solidFill>
                <a:effectLst/>
                <a:latin typeface="Century Gothic" panose="020B0502020202020204" pitchFamily="34" charset="0"/>
              </a:rPr>
              <a:t> - first scene and brawl in the morning, party that night, R + J meet, and balcony scene.</a:t>
            </a:r>
            <a:endParaRPr kumimoji="0" lang="en-US" altLang="en-US" b="0" i="0" u="none" strike="noStrike" cap="none" normalizeH="0" baseline="0" dirty="0">
              <a:ln>
                <a:noFill/>
              </a:ln>
              <a:solidFill>
                <a:schemeClr val="tx1"/>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1F1F1F"/>
                </a:solidFill>
                <a:effectLst/>
                <a:latin typeface="Century Gothic" panose="020B0502020202020204" pitchFamily="34" charset="0"/>
              </a:rPr>
              <a:t>Monday</a:t>
            </a:r>
            <a:r>
              <a:rPr kumimoji="0" lang="en-US" altLang="en-US" b="0" i="0" u="none" strike="noStrike" cap="none" normalizeH="0" baseline="0" dirty="0">
                <a:ln>
                  <a:noFill/>
                </a:ln>
                <a:solidFill>
                  <a:srgbClr val="1F1F1F"/>
                </a:solidFill>
                <a:effectLst/>
                <a:latin typeface="Century Gothic" panose="020B0502020202020204" pitchFamily="34" charset="0"/>
              </a:rPr>
              <a:t> - Romeo and Juliet get married. They get married the same day.</a:t>
            </a:r>
            <a:r>
              <a:rPr kumimoji="0" lang="en-US" altLang="en-US" b="0" i="0" u="none" strike="noStrike" cap="none" normalizeH="0" dirty="0">
                <a:ln>
                  <a:noFill/>
                </a:ln>
                <a:solidFill>
                  <a:srgbClr val="1F1F1F"/>
                </a:solidFill>
                <a:effectLst/>
                <a:latin typeface="Century Gothic" panose="020B0502020202020204" pitchFamily="34" charset="0"/>
              </a:rPr>
              <a:t> Mercutio </a:t>
            </a:r>
            <a:r>
              <a:rPr kumimoji="0" lang="en-US" altLang="en-US" b="0" i="0" u="none" strike="noStrike" cap="none" normalizeH="0" baseline="0" dirty="0">
                <a:ln>
                  <a:noFill/>
                </a:ln>
                <a:solidFill>
                  <a:srgbClr val="1F1F1F"/>
                </a:solidFill>
                <a:effectLst/>
                <a:latin typeface="Century Gothic" panose="020B0502020202020204" pitchFamily="34" charset="0"/>
              </a:rPr>
              <a:t>dies, and Romeo kills Tybalt. That evening, Capulet plans Juliet's marriage -Capulet and Juliet fall out about the wedding.</a:t>
            </a:r>
            <a:endParaRPr kumimoji="0" lang="en-US" altLang="en-US" b="0" i="0" u="none" strike="noStrike" cap="none" normalizeH="0" baseline="0" dirty="0">
              <a:ln>
                <a:noFill/>
              </a:ln>
              <a:solidFill>
                <a:schemeClr val="tx1"/>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1F1F1F"/>
                </a:solidFill>
                <a:effectLst/>
                <a:latin typeface="Century Gothic" panose="020B0502020202020204" pitchFamily="34" charset="0"/>
              </a:rPr>
              <a:t>Tuesday</a:t>
            </a:r>
            <a:r>
              <a:rPr lang="en-US" altLang="en-US" dirty="0">
                <a:solidFill>
                  <a:srgbClr val="1F1F1F"/>
                </a:solidFill>
                <a:latin typeface="Century Gothic" panose="020B0502020202020204" pitchFamily="34" charset="0"/>
              </a:rPr>
              <a:t> - </a:t>
            </a:r>
            <a:r>
              <a:rPr kumimoji="0" lang="en-US" altLang="en-US" b="0" i="0" u="none" strike="noStrike" cap="none" normalizeH="0" baseline="0" dirty="0">
                <a:ln>
                  <a:noFill/>
                </a:ln>
                <a:solidFill>
                  <a:srgbClr val="1F1F1F"/>
                </a:solidFill>
                <a:effectLst/>
                <a:latin typeface="Century Gothic" panose="020B0502020202020204" pitchFamily="34" charset="0"/>
              </a:rPr>
              <a:t>Juliet goes to Friar Laurence and gets the potion. When she </a:t>
            </a:r>
            <a:r>
              <a:rPr kumimoji="0" lang="en-US" altLang="en-US" b="0" i="0" u="none" strike="noStrike" cap="none" normalizeH="0" baseline="0" dirty="0" err="1">
                <a:ln>
                  <a:noFill/>
                </a:ln>
                <a:solidFill>
                  <a:srgbClr val="1F1F1F"/>
                </a:solidFill>
                <a:effectLst/>
                <a:latin typeface="Century Gothic" panose="020B0502020202020204" pitchFamily="34" charset="0"/>
              </a:rPr>
              <a:t>apologises</a:t>
            </a:r>
            <a:r>
              <a:rPr kumimoji="0" lang="en-US" altLang="en-US" b="0" i="0" u="none" strike="noStrike" cap="none" normalizeH="0" baseline="0" dirty="0">
                <a:ln>
                  <a:noFill/>
                </a:ln>
                <a:solidFill>
                  <a:srgbClr val="1F1F1F"/>
                </a:solidFill>
                <a:effectLst/>
                <a:latin typeface="Century Gothic" panose="020B0502020202020204" pitchFamily="34" charset="0"/>
              </a:rPr>
              <a:t> to Capulet, he brings the marriage forward a day:</a:t>
            </a:r>
            <a:r>
              <a:rPr lang="en-US" altLang="en-US" dirty="0">
                <a:latin typeface="Century Gothic" panose="020B0502020202020204" pitchFamily="34" charset="0"/>
              </a:rPr>
              <a:t> </a:t>
            </a:r>
            <a:r>
              <a:rPr kumimoji="0" lang="en-US" altLang="en-US" b="0" i="0" u="none" strike="noStrike" cap="none" normalizeH="0" baseline="0" dirty="0">
                <a:ln>
                  <a:noFill/>
                </a:ln>
                <a:solidFill>
                  <a:srgbClr val="1F1F1F"/>
                </a:solidFill>
                <a:effectLst/>
                <a:latin typeface="Century Gothic" panose="020B0502020202020204" pitchFamily="34" charset="0"/>
              </a:rPr>
              <a:t>Juliet takes the potion.</a:t>
            </a:r>
            <a:endParaRPr kumimoji="0" lang="en-US" altLang="en-US" b="0" i="0" u="none" strike="noStrike" cap="none" normalizeH="0" baseline="0" dirty="0">
              <a:ln>
                <a:noFill/>
              </a:ln>
              <a:solidFill>
                <a:schemeClr val="tx1"/>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1F1F1F"/>
                </a:solidFill>
                <a:effectLst/>
                <a:latin typeface="Century Gothic" panose="020B0502020202020204" pitchFamily="34" charset="0"/>
              </a:rPr>
              <a:t>Wednesday</a:t>
            </a:r>
            <a:r>
              <a:rPr kumimoji="0" lang="en-US" altLang="en-US" b="0" i="0" u="none" strike="noStrike" cap="none" normalizeH="0" baseline="0" dirty="0">
                <a:ln>
                  <a:noFill/>
                </a:ln>
                <a:solidFill>
                  <a:srgbClr val="1F1F1F"/>
                </a:solidFill>
                <a:effectLst/>
                <a:latin typeface="Century Gothic" panose="020B0502020202020204" pitchFamily="34" charset="0"/>
              </a:rPr>
              <a:t>. Juliet is discovered "dead" and put into the vault instead of the marriage ceremony. Late that night, Romeo comes to the vault to commit suicide.</a:t>
            </a:r>
            <a:endParaRPr kumimoji="0" lang="en-US" altLang="en-US" b="0" i="0" u="none" strike="noStrike" cap="none" normalizeH="0" baseline="0" dirty="0">
              <a:ln>
                <a:noFill/>
              </a:ln>
              <a:solidFill>
                <a:schemeClr val="tx1"/>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1F1F1F"/>
                </a:solidFill>
                <a:effectLst/>
                <a:latin typeface="Century Gothic" panose="020B0502020202020204" pitchFamily="34" charset="0"/>
              </a:rPr>
              <a:t>Thursday</a:t>
            </a:r>
            <a:r>
              <a:rPr kumimoji="0" lang="en-US" altLang="en-US" b="0" i="0" u="none" strike="noStrike" cap="none" normalizeH="0" baseline="0" dirty="0">
                <a:ln>
                  <a:noFill/>
                </a:ln>
                <a:solidFill>
                  <a:srgbClr val="1F1F1F"/>
                </a:solidFill>
                <a:effectLst/>
                <a:latin typeface="Century Gothic" panose="020B0502020202020204" pitchFamily="34" charset="0"/>
              </a:rPr>
              <a:t> - "a glooming peace this morning with it brings" - the final lines of the play.</a:t>
            </a:r>
            <a:endParaRPr kumimoji="0" lang="en-US" altLang="en-US" b="0" i="0" u="none" strike="noStrike" cap="none" normalizeH="0" baseline="0" dirty="0">
              <a:ln>
                <a:noFill/>
              </a:ln>
              <a:solidFill>
                <a:schemeClr val="tx1"/>
              </a:solidFill>
              <a:effectLst/>
              <a:latin typeface="Century Gothic" panose="020B0502020202020204" pitchFamily="34" charset="0"/>
            </a:endParaRPr>
          </a:p>
        </p:txBody>
      </p:sp>
    </p:spTree>
    <p:extLst>
      <p:ext uri="{BB962C8B-B14F-4D97-AF65-F5344CB8AC3E}">
        <p14:creationId xmlns:p14="http://schemas.microsoft.com/office/powerpoint/2010/main" val="283183834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solidFill>
            <a:schemeClr val="accent5">
              <a:lumMod val="20000"/>
              <a:lumOff val="80000"/>
            </a:schemeClr>
          </a:solidFill>
        </p:spPr>
        <p:txBody>
          <a:bodyPr/>
          <a:lstStyle/>
          <a:p>
            <a:r>
              <a:rPr lang="en-GB" dirty="0"/>
              <a:t>Do it now: </a:t>
            </a:r>
          </a:p>
        </p:txBody>
      </p:sp>
      <p:sp>
        <p:nvSpPr>
          <p:cNvPr id="3" name="Subtitle 2"/>
          <p:cNvSpPr>
            <a:spLocks noGrp="1"/>
          </p:cNvSpPr>
          <p:nvPr>
            <p:ph type="subTitle" idx="1"/>
          </p:nvPr>
        </p:nvSpPr>
        <p:spPr>
          <a:solidFill>
            <a:schemeClr val="accent4">
              <a:lumMod val="20000"/>
              <a:lumOff val="80000"/>
            </a:schemeClr>
          </a:solidFill>
        </p:spPr>
        <p:txBody>
          <a:bodyPr/>
          <a:lstStyle/>
          <a:p>
            <a:r>
              <a:rPr lang="en-GB" sz="3200" b="1" dirty="0" smtClean="0"/>
              <a:t>What do you know about answering exam style questions?</a:t>
            </a:r>
            <a:endParaRPr lang="en-GB" sz="3200" b="1" dirty="0"/>
          </a:p>
        </p:txBody>
      </p:sp>
      <p:sp>
        <p:nvSpPr>
          <p:cNvPr id="4" name="TextBox 3"/>
          <p:cNvSpPr txBox="1"/>
          <p:nvPr/>
        </p:nvSpPr>
        <p:spPr>
          <a:xfrm>
            <a:off x="5120640" y="5073134"/>
            <a:ext cx="4075612" cy="646331"/>
          </a:xfrm>
          <a:prstGeom prst="rect">
            <a:avLst/>
          </a:prstGeom>
          <a:solidFill>
            <a:srgbClr val="92D050"/>
          </a:solidFill>
        </p:spPr>
        <p:txBody>
          <a:bodyPr wrap="square" rtlCol="0">
            <a:spAutoFit/>
          </a:bodyPr>
          <a:lstStyle/>
          <a:p>
            <a:r>
              <a:rPr lang="en-GB" dirty="0">
                <a:latin typeface="Century Gothic" panose="020B0502020202020204" pitchFamily="34" charset="0"/>
              </a:rPr>
              <a:t>Challenge: </a:t>
            </a:r>
            <a:r>
              <a:rPr lang="en-GB" dirty="0" smtClean="0">
                <a:latin typeface="Century Gothic" panose="020B0502020202020204" pitchFamily="34" charset="0"/>
              </a:rPr>
              <a:t>What does each AO cover in Literature (AO1, 2, 3)?</a:t>
            </a:r>
            <a:endParaRPr lang="en-GB" dirty="0">
              <a:latin typeface="Century Gothic" panose="020B0502020202020204" pitchFamily="34" charset="0"/>
            </a:endParaRPr>
          </a:p>
        </p:txBody>
      </p:sp>
    </p:spTree>
    <p:extLst>
      <p:ext uri="{BB962C8B-B14F-4D97-AF65-F5344CB8AC3E}">
        <p14:creationId xmlns:p14="http://schemas.microsoft.com/office/powerpoint/2010/main" val="49574247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20000"/>
              <a:lumOff val="80000"/>
            </a:schemeClr>
          </a:solidFill>
        </p:spPr>
        <p:txBody>
          <a:bodyPr/>
          <a:lstStyle/>
          <a:p>
            <a:r>
              <a:rPr lang="en-GB" dirty="0"/>
              <a:t>What do you know about life in Shakespeare’s time?</a:t>
            </a:r>
          </a:p>
        </p:txBody>
      </p:sp>
      <p:sp>
        <p:nvSpPr>
          <p:cNvPr id="3" name="Content Placeholder 2"/>
          <p:cNvSpPr>
            <a:spLocks noGrp="1"/>
          </p:cNvSpPr>
          <p:nvPr>
            <p:ph idx="1"/>
          </p:nvPr>
        </p:nvSpPr>
        <p:spPr>
          <a:solidFill>
            <a:schemeClr val="accent5">
              <a:lumMod val="20000"/>
              <a:lumOff val="80000"/>
            </a:schemeClr>
          </a:solidFill>
        </p:spPr>
        <p:txBody>
          <a:bodyPr/>
          <a:lstStyle/>
          <a:p>
            <a:pPr marL="0" indent="0">
              <a:buNone/>
            </a:pPr>
            <a:r>
              <a:rPr lang="en-GB" dirty="0" smtClean="0"/>
              <a:t>Prompts:</a:t>
            </a:r>
          </a:p>
          <a:p>
            <a:pPr marL="0" indent="0">
              <a:buNone/>
            </a:pPr>
            <a:endParaRPr lang="en-GB" dirty="0"/>
          </a:p>
          <a:p>
            <a:pPr marL="0" indent="0">
              <a:buNone/>
            </a:pPr>
            <a:r>
              <a:rPr lang="en-GB" dirty="0" smtClean="0"/>
              <a:t>Religion/ beliefs?</a:t>
            </a:r>
          </a:p>
          <a:p>
            <a:pPr marL="0" indent="0">
              <a:buNone/>
            </a:pPr>
            <a:endParaRPr lang="en-GB" dirty="0"/>
          </a:p>
          <a:p>
            <a:pPr marL="0" indent="0">
              <a:buNone/>
            </a:pPr>
            <a:r>
              <a:rPr lang="en-GB" dirty="0" smtClean="0"/>
              <a:t>Social order?</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267924459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6267450" y="1825625"/>
            <a:ext cx="5086350" cy="4351338"/>
          </a:xfrm>
          <a:solidFill>
            <a:schemeClr val="accent4">
              <a:lumMod val="20000"/>
              <a:lumOff val="80000"/>
            </a:schemeClr>
          </a:solidFill>
        </p:spPr>
        <p:txBody>
          <a:bodyPr/>
          <a:lstStyle/>
          <a:p>
            <a:pPr marL="0" indent="0">
              <a:buNone/>
            </a:pPr>
            <a:r>
              <a:rPr lang="en-GB" dirty="0" smtClean="0"/>
              <a:t>With your teacher, go through the </a:t>
            </a:r>
            <a:r>
              <a:rPr lang="en-GB" dirty="0" err="1" smtClean="0"/>
              <a:t>Exampro</a:t>
            </a:r>
            <a:r>
              <a:rPr lang="en-GB" dirty="0" smtClean="0"/>
              <a:t> information about how to answer an exam style question. </a:t>
            </a:r>
          </a:p>
          <a:p>
            <a:pPr marL="0" indent="0">
              <a:buNone/>
            </a:pPr>
            <a:endParaRPr lang="en-GB" dirty="0"/>
          </a:p>
          <a:p>
            <a:pPr marL="0" indent="0">
              <a:buNone/>
            </a:pPr>
            <a:r>
              <a:rPr lang="en-GB" dirty="0" smtClean="0"/>
              <a:t>What are the examiners looking for?</a:t>
            </a:r>
          </a:p>
          <a:p>
            <a:pPr marL="0" indent="0">
              <a:buNone/>
            </a:pPr>
            <a:r>
              <a:rPr lang="en-GB" dirty="0" smtClean="0"/>
              <a:t>What makes a good answer?</a:t>
            </a:r>
            <a:endParaRPr lang="en-GB" dirty="0"/>
          </a:p>
        </p:txBody>
      </p:sp>
      <p:pic>
        <p:nvPicPr>
          <p:cNvPr id="4" name="Picture 3"/>
          <p:cNvPicPr>
            <a:picLocks noChangeAspect="1"/>
          </p:cNvPicPr>
          <p:nvPr/>
        </p:nvPicPr>
        <p:blipFill>
          <a:blip r:embed="rId2"/>
          <a:stretch>
            <a:fillRect/>
          </a:stretch>
        </p:blipFill>
        <p:spPr>
          <a:xfrm>
            <a:off x="152401" y="0"/>
            <a:ext cx="5700712" cy="6816935"/>
          </a:xfrm>
          <a:prstGeom prst="rect">
            <a:avLst/>
          </a:prstGeom>
        </p:spPr>
      </p:pic>
    </p:spTree>
    <p:extLst>
      <p:ext uri="{BB962C8B-B14F-4D97-AF65-F5344CB8AC3E}">
        <p14:creationId xmlns:p14="http://schemas.microsoft.com/office/powerpoint/2010/main" val="135365718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20000"/>
              <a:lumOff val="80000"/>
            </a:schemeClr>
          </a:solidFill>
        </p:spPr>
        <p:txBody>
          <a:bodyPr>
            <a:normAutofit/>
          </a:bodyPr>
          <a:lstStyle/>
          <a:p>
            <a:r>
              <a:rPr lang="en-GB" sz="3600" dirty="0" smtClean="0">
                <a:latin typeface="Century Gothic" panose="020B0502020202020204" pitchFamily="34" charset="0"/>
              </a:rPr>
              <a:t>Extension: How does the later presentation of Lord Capulet show conflict?</a:t>
            </a:r>
            <a:endParaRPr lang="en-GB" sz="3600" dirty="0">
              <a:latin typeface="Century Gothic" panose="020B0502020202020204" pitchFamily="34" charset="0"/>
            </a:endParaRPr>
          </a:p>
        </p:txBody>
      </p:sp>
      <p:sp>
        <p:nvSpPr>
          <p:cNvPr id="3" name="Content Placeholder 2"/>
          <p:cNvSpPr>
            <a:spLocks noGrp="1"/>
          </p:cNvSpPr>
          <p:nvPr>
            <p:ph idx="1"/>
          </p:nvPr>
        </p:nvSpPr>
        <p:spPr/>
        <p:txBody>
          <a:bodyPr/>
          <a:lstStyle/>
          <a:p>
            <a:pPr marL="0" indent="0">
              <a:buNone/>
            </a:pPr>
            <a:r>
              <a:rPr lang="en-GB" dirty="0" smtClean="0"/>
              <a:t>Look at 3:5</a:t>
            </a:r>
            <a:endParaRPr lang="en-GB" dirty="0"/>
          </a:p>
        </p:txBody>
      </p:sp>
    </p:spTree>
    <p:extLst>
      <p:ext uri="{BB962C8B-B14F-4D97-AF65-F5344CB8AC3E}">
        <p14:creationId xmlns:p14="http://schemas.microsoft.com/office/powerpoint/2010/main" val="44208024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204490077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5789108" cy="1325563"/>
          </a:xfrm>
          <a:solidFill>
            <a:schemeClr val="accent4">
              <a:lumMod val="20000"/>
              <a:lumOff val="80000"/>
            </a:schemeClr>
          </a:solidFill>
        </p:spPr>
        <p:txBody>
          <a:bodyPr/>
          <a:lstStyle/>
          <a:p>
            <a:r>
              <a:rPr lang="en-GB" dirty="0"/>
              <a:t>Conflict in R&amp;J</a:t>
            </a:r>
          </a:p>
        </p:txBody>
      </p:sp>
      <p:graphicFrame>
        <p:nvGraphicFramePr>
          <p:cNvPr id="4" name="Content Placeholder 3"/>
          <p:cNvGraphicFramePr>
            <a:graphicFrameLocks noGrp="1"/>
          </p:cNvGraphicFramePr>
          <p:nvPr>
            <p:ph idx="1"/>
            <p:extLst/>
          </p:nvPr>
        </p:nvGraphicFramePr>
        <p:xfrm>
          <a:off x="6972301" y="374205"/>
          <a:ext cx="4888006" cy="5717667"/>
        </p:xfrm>
        <a:graphic>
          <a:graphicData uri="http://schemas.openxmlformats.org/drawingml/2006/table">
            <a:tbl>
              <a:tblPr firstRow="1" firstCol="1" bandRow="1"/>
              <a:tblGrid>
                <a:gridCol w="4888006">
                  <a:extLst>
                    <a:ext uri="{9D8B030D-6E8A-4147-A177-3AD203B41FA5}">
                      <a16:colId xmlns:a16="http://schemas.microsoft.com/office/drawing/2014/main" val="3572598089"/>
                    </a:ext>
                  </a:extLst>
                </a:gridCol>
              </a:tblGrid>
              <a:tr h="4977723">
                <a:tc>
                  <a:txBody>
                    <a:bodyPr/>
                    <a:lstStyle/>
                    <a:p>
                      <a:pPr marL="864235">
                        <a:lnSpc>
                          <a:spcPct val="115000"/>
                        </a:lnSpc>
                        <a:spcAft>
                          <a:spcPts val="0"/>
                        </a:spcAft>
                      </a:pPr>
                      <a:r>
                        <a:rPr lang="en-GB" sz="1050" b="1"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BENVOLIO</a:t>
                      </a:r>
                      <a:endParaRPr lang="en-GB" sz="1050" dirty="0">
                        <a:effectLst/>
                        <a:latin typeface="Century Gothic" panose="020B0502020202020204" pitchFamily="34" charset="0"/>
                        <a:ea typeface="Calibri" panose="020F0502020204030204" pitchFamily="34" charset="0"/>
                        <a:cs typeface="Times New Roman" panose="02020603050405020304" pitchFamily="18" charset="0"/>
                      </a:endParaRPr>
                    </a:p>
                    <a:p>
                      <a:pPr marL="864235">
                        <a:lnSpc>
                          <a:spcPct val="115000"/>
                        </a:lnSpc>
                        <a:spcAft>
                          <a:spcPts val="0"/>
                        </a:spcAft>
                      </a:pPr>
                      <a:r>
                        <a:rPr lang="en-GB" sz="105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I do but keep the peace: put up thy sword,</a:t>
                      </a:r>
                      <a:br>
                        <a:rPr lang="en-GB" sz="105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br>
                      <a:r>
                        <a:rPr lang="en-GB" sz="105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Or manage it to part these men with me.</a:t>
                      </a:r>
                      <a:endParaRPr lang="en-GB" sz="1050" dirty="0">
                        <a:effectLst/>
                        <a:latin typeface="Century Gothic" panose="020B0502020202020204" pitchFamily="34" charset="0"/>
                        <a:ea typeface="Calibri" panose="020F0502020204030204" pitchFamily="34" charset="0"/>
                        <a:cs typeface="Times New Roman" panose="02020603050405020304" pitchFamily="18" charset="0"/>
                      </a:endParaRPr>
                    </a:p>
                    <a:p>
                      <a:pPr marL="864235">
                        <a:lnSpc>
                          <a:spcPct val="115000"/>
                        </a:lnSpc>
                        <a:spcAft>
                          <a:spcPts val="0"/>
                        </a:spcAft>
                      </a:pPr>
                      <a:r>
                        <a:rPr lang="en-GB" sz="1050" b="1"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TYBALT</a:t>
                      </a:r>
                      <a:endParaRPr lang="en-GB" sz="1050" dirty="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050" dirty="0">
                          <a:effectLst/>
                          <a:latin typeface="Century Gothic" panose="020B0502020202020204" pitchFamily="34" charset="0"/>
                          <a:ea typeface="Calibri" panose="020F0502020204030204" pitchFamily="34" charset="0"/>
                          <a:cs typeface="Times New Roman" panose="02020603050405020304" pitchFamily="18" charset="0"/>
                        </a:rPr>
                        <a:t>5</a:t>
                      </a:r>
                    </a:p>
                    <a:p>
                      <a:pPr marL="864235">
                        <a:lnSpc>
                          <a:spcPct val="115000"/>
                        </a:lnSpc>
                        <a:spcAft>
                          <a:spcPts val="0"/>
                        </a:spcAft>
                      </a:pPr>
                      <a:r>
                        <a:rPr lang="en-GB" sz="1050" dirty="0">
                          <a:solidFill>
                            <a:srgbClr val="000000"/>
                          </a:solidFill>
                          <a:effectLst/>
                          <a:latin typeface="Century Gothic" panose="020B0502020202020204" pitchFamily="34" charset="0"/>
                          <a:cs typeface="Times New Roman" panose="02020603050405020304" pitchFamily="18" charset="0"/>
                        </a:rPr>
                        <a:t>What, drawn, and talk of peace! I hate the word,</a:t>
                      </a:r>
                      <a:br>
                        <a:rPr lang="en-GB" sz="1050" dirty="0">
                          <a:solidFill>
                            <a:srgbClr val="000000"/>
                          </a:solidFill>
                          <a:effectLst/>
                          <a:latin typeface="Century Gothic" panose="020B0502020202020204" pitchFamily="34" charset="0"/>
                          <a:cs typeface="Times New Roman" panose="02020603050405020304" pitchFamily="18" charset="0"/>
                        </a:rPr>
                      </a:br>
                      <a:r>
                        <a:rPr lang="en-GB" sz="1050" dirty="0">
                          <a:solidFill>
                            <a:srgbClr val="000000"/>
                          </a:solidFill>
                          <a:effectLst/>
                          <a:latin typeface="Century Gothic" panose="020B0502020202020204" pitchFamily="34" charset="0"/>
                          <a:cs typeface="Times New Roman" panose="02020603050405020304" pitchFamily="18" charset="0"/>
                        </a:rPr>
                        <a:t>As I hate hell, all Montagues, and thee:</a:t>
                      </a:r>
                      <a:br>
                        <a:rPr lang="en-GB" sz="1050" dirty="0">
                          <a:solidFill>
                            <a:srgbClr val="000000"/>
                          </a:solidFill>
                          <a:effectLst/>
                          <a:latin typeface="Century Gothic" panose="020B0502020202020204" pitchFamily="34" charset="0"/>
                          <a:cs typeface="Times New Roman" panose="02020603050405020304" pitchFamily="18" charset="0"/>
                        </a:rPr>
                      </a:br>
                      <a:r>
                        <a:rPr lang="en-GB" sz="1050" dirty="0">
                          <a:solidFill>
                            <a:srgbClr val="000000"/>
                          </a:solidFill>
                          <a:effectLst/>
                          <a:latin typeface="Century Gothic" panose="020B0502020202020204" pitchFamily="34" charset="0"/>
                          <a:cs typeface="Times New Roman" panose="02020603050405020304" pitchFamily="18" charset="0"/>
                        </a:rPr>
                        <a:t>Have at thee, coward!</a:t>
                      </a:r>
                      <a:r>
                        <a:rPr lang="en-GB" sz="1050" dirty="0">
                          <a:effectLst/>
                          <a:latin typeface="Century Gothic" panose="020B0502020202020204" pitchFamily="34" charset="0"/>
                          <a:cs typeface="Times New Roman" panose="02020603050405020304" pitchFamily="18" charset="0"/>
                        </a:rPr>
                        <a:t> </a:t>
                      </a:r>
                      <a:r>
                        <a:rPr lang="en-GB" sz="1050" i="1"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They fight</a:t>
                      </a:r>
                      <a:endParaRPr lang="en-GB" sz="1050" dirty="0">
                        <a:effectLst/>
                        <a:latin typeface="Century Gothic" panose="020B0502020202020204" pitchFamily="34" charset="0"/>
                        <a:ea typeface="Calibri" panose="020F0502020204030204" pitchFamily="34" charset="0"/>
                        <a:cs typeface="Times New Roman" panose="02020603050405020304" pitchFamily="18" charset="0"/>
                      </a:endParaRPr>
                    </a:p>
                    <a:p>
                      <a:pPr marL="864235">
                        <a:lnSpc>
                          <a:spcPct val="115000"/>
                        </a:lnSpc>
                        <a:spcAft>
                          <a:spcPts val="0"/>
                        </a:spcAft>
                      </a:pPr>
                      <a:r>
                        <a:rPr lang="en-GB" sz="1050" i="1"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Enter, several of both houses, who join the fray; then enter Citizens, with clubs</a:t>
                      </a:r>
                      <a:endParaRPr lang="en-GB" sz="1050" dirty="0">
                        <a:effectLst/>
                        <a:latin typeface="Century Gothic" panose="020B0502020202020204" pitchFamily="34" charset="0"/>
                        <a:ea typeface="Calibri" panose="020F0502020204030204" pitchFamily="34" charset="0"/>
                        <a:cs typeface="Times New Roman" panose="02020603050405020304" pitchFamily="18" charset="0"/>
                      </a:endParaRPr>
                    </a:p>
                    <a:p>
                      <a:pPr marL="864235">
                        <a:lnSpc>
                          <a:spcPct val="115000"/>
                        </a:lnSpc>
                        <a:spcAft>
                          <a:spcPts val="0"/>
                        </a:spcAft>
                      </a:pPr>
                      <a:r>
                        <a:rPr lang="en-GB" sz="1050" b="1"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First Citizen</a:t>
                      </a:r>
                      <a:endParaRPr lang="en-GB" sz="1050" dirty="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050" dirty="0">
                          <a:effectLst/>
                          <a:latin typeface="Century Gothic" panose="020B0502020202020204" pitchFamily="34" charset="0"/>
                          <a:ea typeface="Calibri" panose="020F0502020204030204" pitchFamily="34" charset="0"/>
                          <a:cs typeface="Times New Roman" panose="02020603050405020304" pitchFamily="18" charset="0"/>
                        </a:rPr>
                        <a:t>10</a:t>
                      </a:r>
                    </a:p>
                    <a:p>
                      <a:pPr marL="864235">
                        <a:lnSpc>
                          <a:spcPct val="115000"/>
                        </a:lnSpc>
                        <a:spcAft>
                          <a:spcPts val="0"/>
                        </a:spcAft>
                      </a:pPr>
                      <a:r>
                        <a:rPr lang="en-GB" sz="1050" dirty="0">
                          <a:solidFill>
                            <a:srgbClr val="000000"/>
                          </a:solidFill>
                          <a:effectLst/>
                          <a:latin typeface="Century Gothic" panose="020B0502020202020204" pitchFamily="34" charset="0"/>
                          <a:cs typeface="Times New Roman" panose="02020603050405020304" pitchFamily="18" charset="0"/>
                        </a:rPr>
                        <a:t>Clubs, bills, and partisans! strike! beat them down!</a:t>
                      </a:r>
                      <a:br>
                        <a:rPr lang="en-GB" sz="1050" dirty="0">
                          <a:solidFill>
                            <a:srgbClr val="000000"/>
                          </a:solidFill>
                          <a:effectLst/>
                          <a:latin typeface="Century Gothic" panose="020B0502020202020204" pitchFamily="34" charset="0"/>
                          <a:cs typeface="Times New Roman" panose="02020603050405020304" pitchFamily="18" charset="0"/>
                        </a:rPr>
                      </a:br>
                      <a:r>
                        <a:rPr lang="en-GB" sz="1050" dirty="0">
                          <a:solidFill>
                            <a:srgbClr val="000000"/>
                          </a:solidFill>
                          <a:effectLst/>
                          <a:latin typeface="Century Gothic" panose="020B0502020202020204" pitchFamily="34" charset="0"/>
                          <a:cs typeface="Times New Roman" panose="02020603050405020304" pitchFamily="18" charset="0"/>
                        </a:rPr>
                        <a:t>Down with the Capulets! down with the Montagues!</a:t>
                      </a:r>
                      <a:r>
                        <a:rPr lang="en-GB" sz="1050" dirty="0">
                          <a:effectLst/>
                          <a:latin typeface="Century Gothic" panose="020B0502020202020204" pitchFamily="34" charset="0"/>
                          <a:cs typeface="Times New Roman" panose="02020603050405020304" pitchFamily="18" charset="0"/>
                        </a:rPr>
                        <a:t> </a:t>
                      </a:r>
                      <a:r>
                        <a:rPr lang="en-GB" sz="1050" i="1"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Enter CAPULET in his gown, and LADY CAPULET</a:t>
                      </a:r>
                      <a:endParaRPr lang="en-GB" sz="1050" dirty="0">
                        <a:effectLst/>
                        <a:latin typeface="Century Gothic" panose="020B0502020202020204" pitchFamily="34" charset="0"/>
                        <a:ea typeface="Calibri" panose="020F0502020204030204" pitchFamily="34" charset="0"/>
                        <a:cs typeface="Times New Roman" panose="02020603050405020304" pitchFamily="18" charset="0"/>
                      </a:endParaRPr>
                    </a:p>
                    <a:p>
                      <a:pPr marL="864235">
                        <a:lnSpc>
                          <a:spcPct val="115000"/>
                        </a:lnSpc>
                        <a:spcAft>
                          <a:spcPts val="0"/>
                        </a:spcAft>
                      </a:pPr>
                      <a:r>
                        <a:rPr lang="en-GB" sz="1050" b="1"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CAPULET</a:t>
                      </a:r>
                      <a:endParaRPr lang="en-GB" sz="1050" dirty="0">
                        <a:effectLst/>
                        <a:latin typeface="Century Gothic" panose="020B0502020202020204" pitchFamily="34" charset="0"/>
                        <a:ea typeface="Calibri" panose="020F0502020204030204" pitchFamily="34" charset="0"/>
                        <a:cs typeface="Times New Roman" panose="02020603050405020304" pitchFamily="18" charset="0"/>
                      </a:endParaRPr>
                    </a:p>
                    <a:p>
                      <a:pPr marL="864235">
                        <a:lnSpc>
                          <a:spcPct val="115000"/>
                        </a:lnSpc>
                        <a:spcAft>
                          <a:spcPts val="0"/>
                        </a:spcAft>
                      </a:pPr>
                      <a:r>
                        <a:rPr lang="en-GB" sz="105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What noise is this? Give me my long sword, </a:t>
                      </a:r>
                      <a:r>
                        <a:rPr lang="en-GB" sz="105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ho</a:t>
                      </a:r>
                      <a:r>
                        <a:rPr lang="en-GB" sz="105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a:t>
                      </a:r>
                      <a:endParaRPr lang="en-GB" sz="1050" dirty="0">
                        <a:effectLst/>
                        <a:latin typeface="Century Gothic" panose="020B0502020202020204" pitchFamily="34" charset="0"/>
                        <a:ea typeface="Calibri" panose="020F0502020204030204" pitchFamily="34" charset="0"/>
                        <a:cs typeface="Times New Roman" panose="02020603050405020304" pitchFamily="18" charset="0"/>
                      </a:endParaRPr>
                    </a:p>
                    <a:p>
                      <a:pPr marL="864235">
                        <a:lnSpc>
                          <a:spcPct val="115000"/>
                        </a:lnSpc>
                        <a:spcAft>
                          <a:spcPts val="0"/>
                        </a:spcAft>
                      </a:pPr>
                      <a:r>
                        <a:rPr lang="en-GB" sz="1050" b="1"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LADY CAPULET</a:t>
                      </a:r>
                      <a:endParaRPr lang="en-GB" sz="1050" dirty="0">
                        <a:effectLst/>
                        <a:latin typeface="Century Gothic" panose="020B0502020202020204" pitchFamily="34" charset="0"/>
                        <a:ea typeface="Calibri" panose="020F0502020204030204" pitchFamily="34" charset="0"/>
                        <a:cs typeface="Times New Roman" panose="02020603050405020304" pitchFamily="18" charset="0"/>
                      </a:endParaRPr>
                    </a:p>
                    <a:p>
                      <a:pPr marL="864235">
                        <a:lnSpc>
                          <a:spcPct val="115000"/>
                        </a:lnSpc>
                        <a:spcAft>
                          <a:spcPts val="0"/>
                        </a:spcAft>
                      </a:pPr>
                      <a:r>
                        <a:rPr lang="en-GB" sz="105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A crutch, a crutch! why call you for a sword?</a:t>
                      </a:r>
                      <a:endParaRPr lang="en-GB" sz="1050" dirty="0">
                        <a:effectLst/>
                        <a:latin typeface="Century Gothic" panose="020B0502020202020204" pitchFamily="34" charset="0"/>
                        <a:ea typeface="Calibri" panose="020F0502020204030204" pitchFamily="34" charset="0"/>
                        <a:cs typeface="Times New Roman" panose="02020603050405020304" pitchFamily="18" charset="0"/>
                      </a:endParaRPr>
                    </a:p>
                    <a:p>
                      <a:pPr marL="864235">
                        <a:lnSpc>
                          <a:spcPct val="115000"/>
                        </a:lnSpc>
                        <a:spcAft>
                          <a:spcPts val="0"/>
                        </a:spcAft>
                      </a:pPr>
                      <a:r>
                        <a:rPr lang="en-GB" sz="1050" b="1"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CAPULET</a:t>
                      </a:r>
                      <a:endParaRPr lang="en-GB" sz="1050" dirty="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050" dirty="0">
                          <a:effectLst/>
                          <a:latin typeface="Century Gothic" panose="020B0502020202020204" pitchFamily="34" charset="0"/>
                          <a:ea typeface="Calibri" panose="020F0502020204030204" pitchFamily="34" charset="0"/>
                          <a:cs typeface="Times New Roman" panose="02020603050405020304" pitchFamily="18" charset="0"/>
                        </a:rPr>
                        <a:t>15</a:t>
                      </a:r>
                    </a:p>
                    <a:p>
                      <a:pPr marL="864235">
                        <a:lnSpc>
                          <a:spcPct val="115000"/>
                        </a:lnSpc>
                        <a:spcAft>
                          <a:spcPts val="0"/>
                        </a:spcAft>
                      </a:pPr>
                      <a:r>
                        <a:rPr lang="en-GB" sz="1050" dirty="0">
                          <a:solidFill>
                            <a:srgbClr val="000000"/>
                          </a:solidFill>
                          <a:effectLst/>
                          <a:latin typeface="Century Gothic" panose="020B0502020202020204" pitchFamily="34" charset="0"/>
                          <a:cs typeface="Times New Roman" panose="02020603050405020304" pitchFamily="18" charset="0"/>
                        </a:rPr>
                        <a:t>My sword, I say! Old Montague is come,</a:t>
                      </a:r>
                      <a:br>
                        <a:rPr lang="en-GB" sz="1050" dirty="0">
                          <a:solidFill>
                            <a:srgbClr val="000000"/>
                          </a:solidFill>
                          <a:effectLst/>
                          <a:latin typeface="Century Gothic" panose="020B0502020202020204" pitchFamily="34" charset="0"/>
                          <a:cs typeface="Times New Roman" panose="02020603050405020304" pitchFamily="18" charset="0"/>
                        </a:rPr>
                      </a:br>
                      <a:r>
                        <a:rPr lang="en-GB" sz="1050" dirty="0">
                          <a:solidFill>
                            <a:srgbClr val="000000"/>
                          </a:solidFill>
                          <a:effectLst/>
                          <a:latin typeface="Century Gothic" panose="020B0502020202020204" pitchFamily="34" charset="0"/>
                          <a:cs typeface="Times New Roman" panose="02020603050405020304" pitchFamily="18" charset="0"/>
                        </a:rPr>
                        <a:t>And flourishes his blade in spite of me.</a:t>
                      </a:r>
                      <a:r>
                        <a:rPr lang="en-GB" sz="1050" dirty="0">
                          <a:effectLst/>
                          <a:latin typeface="Century Gothic" panose="020B0502020202020204" pitchFamily="34" charset="0"/>
                          <a:cs typeface="Times New Roman" panose="02020603050405020304" pitchFamily="18" charset="0"/>
                        </a:rPr>
                        <a:t> </a:t>
                      </a:r>
                      <a:r>
                        <a:rPr lang="en-GB" sz="1050" i="1"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Enter MONTAGUE and LADY MONTAGUE</a:t>
                      </a:r>
                      <a:endParaRPr lang="en-GB" sz="1050" dirty="0">
                        <a:effectLst/>
                        <a:latin typeface="Century Gothic" panose="020B0502020202020204" pitchFamily="34" charset="0"/>
                        <a:ea typeface="Calibri" panose="020F0502020204030204" pitchFamily="34" charset="0"/>
                        <a:cs typeface="Times New Roman" panose="02020603050405020304" pitchFamily="18" charset="0"/>
                      </a:endParaRPr>
                    </a:p>
                    <a:p>
                      <a:pPr marL="864235">
                        <a:lnSpc>
                          <a:spcPct val="115000"/>
                        </a:lnSpc>
                        <a:spcAft>
                          <a:spcPts val="0"/>
                        </a:spcAft>
                      </a:pPr>
                      <a:r>
                        <a:rPr lang="en-GB" sz="1050" b="1"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MONTAGUE</a:t>
                      </a:r>
                      <a:endParaRPr lang="en-GB" sz="1050" dirty="0">
                        <a:effectLst/>
                        <a:latin typeface="Century Gothic" panose="020B0502020202020204" pitchFamily="34" charset="0"/>
                        <a:ea typeface="Calibri" panose="020F0502020204030204" pitchFamily="34" charset="0"/>
                        <a:cs typeface="Times New Roman" panose="02020603050405020304" pitchFamily="18" charset="0"/>
                      </a:endParaRPr>
                    </a:p>
                    <a:p>
                      <a:pPr marL="864235">
                        <a:lnSpc>
                          <a:spcPct val="115000"/>
                        </a:lnSpc>
                        <a:spcAft>
                          <a:spcPts val="0"/>
                        </a:spcAft>
                      </a:pPr>
                      <a:r>
                        <a:rPr lang="en-GB" sz="105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Thou villain Capulet,--Hold me not, let me go.</a:t>
                      </a:r>
                      <a:endParaRPr lang="en-GB" sz="1050" dirty="0">
                        <a:effectLst/>
                        <a:latin typeface="Century Gothic" panose="020B0502020202020204" pitchFamily="34" charset="0"/>
                        <a:ea typeface="Calibri" panose="020F0502020204030204" pitchFamily="34" charset="0"/>
                        <a:cs typeface="Times New Roman" panose="02020603050405020304" pitchFamily="18" charset="0"/>
                      </a:endParaRPr>
                    </a:p>
                    <a:p>
                      <a:pPr marL="864235">
                        <a:lnSpc>
                          <a:spcPct val="115000"/>
                        </a:lnSpc>
                        <a:spcAft>
                          <a:spcPts val="0"/>
                        </a:spcAft>
                      </a:pPr>
                      <a:r>
                        <a:rPr lang="en-GB" sz="1050" b="1"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LADY MONTAGUE</a:t>
                      </a:r>
                      <a:endParaRPr lang="en-GB" sz="1050" dirty="0">
                        <a:effectLst/>
                        <a:latin typeface="Century Gothic" panose="020B0502020202020204" pitchFamily="34" charset="0"/>
                        <a:ea typeface="Calibri" panose="020F0502020204030204" pitchFamily="34" charset="0"/>
                        <a:cs typeface="Times New Roman" panose="02020603050405020304" pitchFamily="18" charset="0"/>
                      </a:endParaRPr>
                    </a:p>
                    <a:p>
                      <a:pPr marL="864235">
                        <a:lnSpc>
                          <a:spcPct val="115000"/>
                        </a:lnSpc>
                        <a:spcAft>
                          <a:spcPts val="0"/>
                        </a:spcAft>
                      </a:pPr>
                      <a:r>
                        <a:rPr lang="en-GB" sz="105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Thou shalt not stir a foot to seek a foe.</a:t>
                      </a:r>
                      <a:endParaRPr lang="en-GB" sz="1050" dirty="0">
                        <a:effectLst/>
                        <a:latin typeface="Century Gothic" panose="020B0502020202020204" pitchFamily="34" charset="0"/>
                        <a:ea typeface="Calibri" panose="020F0502020204030204" pitchFamily="34" charset="0"/>
                        <a:cs typeface="Times New Roman" panose="02020603050405020304" pitchFamily="18" charset="0"/>
                      </a:endParaRPr>
                    </a:p>
                    <a:p>
                      <a:pPr marL="467995">
                        <a:lnSpc>
                          <a:spcPct val="115000"/>
                        </a:lnSpc>
                        <a:spcAft>
                          <a:spcPts val="0"/>
                        </a:spcAft>
                      </a:pPr>
                      <a:r>
                        <a:rPr lang="en-GB" sz="1050" dirty="0">
                          <a:effectLst/>
                          <a:latin typeface="Century Gothic" panose="020B0502020202020204" pitchFamily="34" charset="0"/>
                          <a:ea typeface="Calibri" panose="020F0502020204030204" pitchFamily="34" charset="0"/>
                          <a:cs typeface="Calibri" panose="020F0502020204030204" pitchFamily="34" charset="0"/>
                        </a:rPr>
                        <a:t> </a:t>
                      </a:r>
                      <a:endParaRPr lang="en-GB" sz="105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6940" marR="469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4509303"/>
                  </a:ext>
                </a:extLst>
              </a:tr>
            </a:tbl>
          </a:graphicData>
        </a:graphic>
      </p:graphicFrame>
      <p:sp>
        <p:nvSpPr>
          <p:cNvPr id="9" name="Rectangle 4"/>
          <p:cNvSpPr>
            <a:spLocks noChangeArrowheads="1"/>
          </p:cNvSpPr>
          <p:nvPr/>
        </p:nvSpPr>
        <p:spPr bwMode="auto">
          <a:xfrm>
            <a:off x="838200" y="2456221"/>
            <a:ext cx="5789108" cy="1323439"/>
          </a:xfrm>
          <a:prstGeom prst="rect">
            <a:avLst/>
          </a:prstGeom>
          <a:solidFill>
            <a:schemeClr val="accent5">
              <a:lumMod val="20000"/>
              <a:lumOff val="80000"/>
            </a:schemeClr>
          </a:solid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1" i="1" u="none" strike="noStrike" cap="none" normalizeH="0" baseline="0" dirty="0">
                <a:ln>
                  <a:noFill/>
                </a:ln>
                <a:solidFill>
                  <a:srgbClr val="000000"/>
                </a:solidFill>
                <a:effectLst/>
                <a:latin typeface="Century Gothic" panose="020B0502020202020204" pitchFamily="34" charset="0"/>
                <a:ea typeface="Calibri" panose="020F0502020204030204" pitchFamily="34" charset="0"/>
                <a:cs typeface="Arial" panose="020B0604020202020204" pitchFamily="34" charset="0"/>
              </a:rPr>
              <a:t>Romeo and Juliet  </a:t>
            </a:r>
            <a:endParaRPr kumimoji="0" lang="en-GB" altLang="en-US" sz="1600" b="0" i="0" u="none" strike="noStrike" cap="none" normalizeH="0" baseline="0" dirty="0">
              <a:ln>
                <a:noFill/>
              </a:ln>
              <a:solidFill>
                <a:schemeClr val="tx1"/>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a:ln>
                  <a:noFill/>
                </a:ln>
                <a:solidFill>
                  <a:srgbClr val="000000"/>
                </a:solidFill>
                <a:effectLst/>
                <a:latin typeface="Century Gothic" panose="020B0502020202020204" pitchFamily="34" charset="0"/>
                <a:ea typeface="Calibri" panose="020F0502020204030204" pitchFamily="34" charset="0"/>
                <a:cs typeface="Arial" panose="020B0604020202020204" pitchFamily="34" charset="0"/>
              </a:rPr>
              <a:t>Read this extract from </a:t>
            </a:r>
            <a:r>
              <a:rPr kumimoji="0" lang="en-GB" altLang="en-US" sz="1600" b="0" i="1" u="none" strike="noStrike" cap="none" normalizeH="0" baseline="0" dirty="0">
                <a:ln>
                  <a:noFill/>
                </a:ln>
                <a:solidFill>
                  <a:srgbClr val="000000"/>
                </a:solidFill>
                <a:effectLst/>
                <a:latin typeface="Century Gothic" panose="020B0502020202020204" pitchFamily="34" charset="0"/>
                <a:ea typeface="Calibri" panose="020F0502020204030204" pitchFamily="34" charset="0"/>
                <a:cs typeface="Arial" panose="020B0604020202020204" pitchFamily="34" charset="0"/>
              </a:rPr>
              <a:t>Act 1 Scene 1 </a:t>
            </a:r>
            <a:r>
              <a:rPr kumimoji="0" lang="en-GB" altLang="en-US" sz="1600" b="0" i="0" u="none" strike="noStrike" cap="none" normalizeH="0" baseline="0" dirty="0">
                <a:ln>
                  <a:noFill/>
                </a:ln>
                <a:solidFill>
                  <a:srgbClr val="000000"/>
                </a:solidFill>
                <a:effectLst/>
                <a:latin typeface="Century Gothic" panose="020B0502020202020204" pitchFamily="34" charset="0"/>
                <a:ea typeface="Calibri" panose="020F0502020204030204" pitchFamily="34" charset="0"/>
                <a:cs typeface="Arial" panose="020B0604020202020204" pitchFamily="34" charset="0"/>
              </a:rPr>
              <a:t>of Romeo and Juliet</a:t>
            </a:r>
            <a:r>
              <a:rPr kumimoji="0" lang="en-GB" altLang="en-US" sz="1600" b="0" i="1" u="none" strike="noStrike" cap="none" normalizeH="0" baseline="0" dirty="0">
                <a:ln>
                  <a:noFill/>
                </a:ln>
                <a:solidFill>
                  <a:srgbClr val="000000"/>
                </a:solidFill>
                <a:effectLst/>
                <a:latin typeface="Century Gothic" panose="020B0502020202020204" pitchFamily="34" charset="0"/>
                <a:ea typeface="Calibri" panose="020F0502020204030204" pitchFamily="34" charset="0"/>
                <a:cs typeface="Arial" panose="020B0604020202020204" pitchFamily="34" charset="0"/>
              </a:rPr>
              <a:t> </a:t>
            </a:r>
            <a:r>
              <a:rPr kumimoji="0" lang="en-GB" altLang="en-US" sz="1600" b="0" i="0" u="none" strike="noStrike" cap="none" normalizeH="0" baseline="0" dirty="0">
                <a:ln>
                  <a:noFill/>
                </a:ln>
                <a:solidFill>
                  <a:srgbClr val="000000"/>
                </a:solidFill>
                <a:effectLst/>
                <a:latin typeface="Century Gothic" panose="020B0502020202020204" pitchFamily="34" charset="0"/>
                <a:ea typeface="Calibri" panose="020F0502020204030204" pitchFamily="34" charset="0"/>
                <a:cs typeface="Arial" panose="020B0604020202020204" pitchFamily="34" charset="0"/>
              </a:rPr>
              <a:t>and then answer the question that follows. </a:t>
            </a:r>
            <a:endParaRPr kumimoji="0" lang="en-GB" altLang="en-US" sz="1600" b="0" i="0" u="none" strike="noStrike" cap="none" normalizeH="0" baseline="0" dirty="0">
              <a:ln>
                <a:noFill/>
              </a:ln>
              <a:solidFill>
                <a:schemeClr val="tx1"/>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a:ln>
                  <a:noFill/>
                </a:ln>
                <a:solidFill>
                  <a:srgbClr val="000000"/>
                </a:solidFill>
                <a:effectLst/>
                <a:latin typeface="Century Gothic" panose="020B0502020202020204" pitchFamily="34" charset="0"/>
                <a:ea typeface="Calibri" panose="020F0502020204030204" pitchFamily="34" charset="0"/>
                <a:cs typeface="Arial" panose="020B0604020202020204" pitchFamily="34" charset="0"/>
              </a:rPr>
              <a:t>At this point in the play the Capulets and Montagues have begun fighting in the streets</a:t>
            </a:r>
            <a:endParaRPr kumimoji="0" lang="en-GB" altLang="en-US" sz="2800" b="0" i="0" u="none" strike="noStrike" cap="none" normalizeH="0" baseline="0" dirty="0">
              <a:ln>
                <a:noFill/>
              </a:ln>
              <a:solidFill>
                <a:schemeClr val="tx1"/>
              </a:solidFill>
              <a:effectLst/>
              <a:latin typeface="Century Gothic" panose="020B0502020202020204" pitchFamily="34" charset="0"/>
            </a:endParaRPr>
          </a:p>
        </p:txBody>
      </p:sp>
      <p:sp>
        <p:nvSpPr>
          <p:cNvPr id="10" name="Rectangle 8"/>
          <p:cNvSpPr>
            <a:spLocks noChangeArrowheads="1"/>
          </p:cNvSpPr>
          <p:nvPr/>
        </p:nvSpPr>
        <p:spPr bwMode="auto">
          <a:xfrm>
            <a:off x="370183" y="4252613"/>
            <a:ext cx="6151043" cy="1384995"/>
          </a:xfrm>
          <a:prstGeom prst="rect">
            <a:avLst/>
          </a:prstGeom>
          <a:solidFill>
            <a:schemeClr val="accent5">
              <a:lumMod val="20000"/>
              <a:lumOff val="80000"/>
            </a:schemeClr>
          </a:solidFill>
          <a:ln>
            <a:noFill/>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a:ln>
                  <a:noFill/>
                </a:ln>
                <a:solidFill>
                  <a:srgbClr val="000000"/>
                </a:solidFill>
                <a:effectLst/>
                <a:latin typeface="Century Gothic" panose="020B0502020202020204" pitchFamily="34" charset="0"/>
                <a:ea typeface="Calibri" panose="020F0502020204030204" pitchFamily="34" charset="0"/>
                <a:cs typeface="Arial" panose="020B0604020202020204" pitchFamily="34" charset="0"/>
              </a:rPr>
              <a:t>Starting with this extract, explore how Shakespeare presents conflict. </a:t>
            </a:r>
            <a:endParaRPr kumimoji="0" lang="en-GB" altLang="en-US" sz="1400" b="0" i="0" u="none" strike="noStrike" cap="none" normalizeH="0" baseline="0" dirty="0">
              <a:ln>
                <a:noFill/>
              </a:ln>
              <a:solidFill>
                <a:schemeClr val="tx1"/>
              </a:solidFill>
              <a:effectLst/>
              <a:latin typeface="Century Gothic" panose="020B0502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a:ln>
                  <a:noFill/>
                </a:ln>
                <a:solidFill>
                  <a:srgbClr val="000000"/>
                </a:solidFill>
                <a:effectLst/>
                <a:latin typeface="Century Gothic" panose="020B0502020202020204" pitchFamily="34" charset="0"/>
                <a:ea typeface="Calibri" panose="020F0502020204030204" pitchFamily="34" charset="0"/>
                <a:cs typeface="Arial" panose="020B0604020202020204" pitchFamily="34" charset="0"/>
              </a:rPr>
              <a:t>Write about: </a:t>
            </a:r>
            <a:endParaRPr kumimoji="0" lang="en-GB" altLang="en-US" sz="1400" b="0" i="0" u="none" strike="noStrike" cap="none" normalizeH="0" baseline="0" dirty="0">
              <a:ln>
                <a:noFill/>
              </a:ln>
              <a:solidFill>
                <a:schemeClr val="tx1"/>
              </a:solidFill>
              <a:effectLst/>
              <a:latin typeface="Century Gothic" panose="020B0502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a:ln>
                  <a:noFill/>
                </a:ln>
                <a:solidFill>
                  <a:srgbClr val="000000"/>
                </a:solidFill>
                <a:effectLst/>
                <a:latin typeface="Century Gothic" panose="020B0502020202020204" pitchFamily="34" charset="0"/>
                <a:ea typeface="Calibri" panose="020F0502020204030204" pitchFamily="34" charset="0"/>
                <a:cs typeface="Arial" panose="020B0604020202020204" pitchFamily="34" charset="0"/>
              </a:rPr>
              <a:t>• how Shakespeare presents conflict in this extract </a:t>
            </a:r>
            <a:endParaRPr kumimoji="0" lang="en-GB" altLang="en-US" sz="1400" b="0" i="0" u="none" strike="noStrike" cap="none" normalizeH="0" baseline="0" dirty="0">
              <a:ln>
                <a:noFill/>
              </a:ln>
              <a:solidFill>
                <a:schemeClr val="tx1"/>
              </a:solidFill>
              <a:effectLst/>
              <a:latin typeface="Century Gothic" panose="020B0502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a:ln>
                  <a:noFill/>
                </a:ln>
                <a:solidFill>
                  <a:srgbClr val="000000"/>
                </a:solidFill>
                <a:effectLst/>
                <a:latin typeface="Century Gothic" panose="020B0502020202020204" pitchFamily="34" charset="0"/>
                <a:ea typeface="Calibri" panose="020F0502020204030204" pitchFamily="34" charset="0"/>
                <a:cs typeface="Arial" panose="020B0604020202020204" pitchFamily="34" charset="0"/>
              </a:rPr>
              <a:t>• how Shakespeare presents conflict in the play as a whole. </a:t>
            </a:r>
            <a:endParaRPr kumimoji="0" lang="en-GB" altLang="en-US" sz="1400" b="0" i="0" u="none" strike="noStrike" cap="none" normalizeH="0" baseline="0" dirty="0">
              <a:ln>
                <a:noFill/>
              </a:ln>
              <a:solidFill>
                <a:schemeClr val="tx1"/>
              </a:solidFill>
              <a:effectLst/>
              <a:latin typeface="Century Gothic" panose="020B0502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1" i="0" u="none" strike="noStrike" cap="none" normalizeH="0" baseline="0" dirty="0">
                <a:ln>
                  <a:noFill/>
                </a:ln>
                <a:solidFill>
                  <a:srgbClr val="000000"/>
                </a:solidFill>
                <a:effectLst/>
                <a:latin typeface="Century Gothic" panose="020B0502020202020204" pitchFamily="34" charset="0"/>
                <a:ea typeface="Calibri" panose="020F0502020204030204" pitchFamily="34" charset="0"/>
                <a:cs typeface="Arial" panose="020B0604020202020204" pitchFamily="34" charset="0"/>
              </a:rPr>
              <a:t>[30 marks]</a:t>
            </a:r>
            <a:endParaRPr kumimoji="0" lang="en-GB" altLang="en-US" sz="1400" b="0" i="0" u="none" strike="noStrike" cap="none" normalizeH="0" baseline="0" dirty="0">
              <a:ln>
                <a:noFill/>
              </a:ln>
              <a:solidFill>
                <a:schemeClr val="tx1"/>
              </a:solidFill>
              <a:effectLst/>
              <a:latin typeface="Century Gothic" panose="020B0502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1" i="0" u="none" strike="noStrike" cap="none" normalizeH="0" baseline="0" dirty="0">
                <a:ln>
                  <a:noFill/>
                </a:ln>
                <a:solidFill>
                  <a:srgbClr val="000000"/>
                </a:solidFill>
                <a:effectLst/>
                <a:latin typeface="Century Gothic" panose="020B0502020202020204" pitchFamily="34" charset="0"/>
                <a:ea typeface="Calibri" panose="020F0502020204030204" pitchFamily="34" charset="0"/>
                <a:cs typeface="Arial" panose="020B0604020202020204" pitchFamily="34" charset="0"/>
              </a:rPr>
              <a:t>AO4 [4 marks]</a:t>
            </a:r>
            <a:endParaRPr kumimoji="0" lang="en-GB" altLang="en-US" sz="1400" b="0" i="0" u="none" strike="noStrike" cap="none" normalizeH="0" baseline="0" dirty="0">
              <a:ln>
                <a:noFill/>
              </a:ln>
              <a:solidFill>
                <a:schemeClr val="tx1"/>
              </a:solidFill>
              <a:effectLst/>
              <a:latin typeface="Century Gothic" panose="020B0502020202020204" pitchFamily="34" charset="0"/>
            </a:endParaRPr>
          </a:p>
        </p:txBody>
      </p:sp>
    </p:spTree>
    <p:extLst>
      <p:ext uri="{BB962C8B-B14F-4D97-AF65-F5344CB8AC3E}">
        <p14:creationId xmlns:p14="http://schemas.microsoft.com/office/powerpoint/2010/main" val="155721929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3933309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20000"/>
              <a:lumOff val="80000"/>
            </a:schemeClr>
          </a:solidFill>
        </p:spPr>
        <p:txBody>
          <a:bodyPr/>
          <a:lstStyle/>
          <a:p>
            <a:r>
              <a:rPr lang="en-GB" dirty="0"/>
              <a:t>Earlier or later? </a:t>
            </a:r>
          </a:p>
        </p:txBody>
      </p:sp>
      <p:sp>
        <p:nvSpPr>
          <p:cNvPr id="3" name="Content Placeholder 2"/>
          <p:cNvSpPr>
            <a:spLocks noGrp="1"/>
          </p:cNvSpPr>
          <p:nvPr>
            <p:ph idx="1"/>
          </p:nvPr>
        </p:nvSpPr>
        <p:spPr>
          <a:xfrm>
            <a:off x="838200" y="1825625"/>
            <a:ext cx="1891937" cy="4351338"/>
          </a:xfrm>
          <a:solidFill>
            <a:schemeClr val="accent4">
              <a:lumMod val="40000"/>
              <a:lumOff val="60000"/>
            </a:schemeClr>
          </a:solidFill>
        </p:spPr>
        <p:txBody>
          <a:bodyPr>
            <a:normAutofit fontScale="85000" lnSpcReduction="10000"/>
          </a:bodyPr>
          <a:lstStyle/>
          <a:p>
            <a:pPr marL="0" indent="0">
              <a:buNone/>
            </a:pPr>
            <a:r>
              <a:rPr lang="en-GB" dirty="0"/>
              <a:t>Show your </a:t>
            </a:r>
            <a:r>
              <a:rPr lang="en-GB" b="1" dirty="0">
                <a:solidFill>
                  <a:srgbClr val="00B050"/>
                </a:solidFill>
              </a:rPr>
              <a:t>green card </a:t>
            </a:r>
            <a:r>
              <a:rPr lang="en-GB" dirty="0"/>
              <a:t>if you think the event was earlier than the previous one, </a:t>
            </a:r>
            <a:r>
              <a:rPr lang="en-GB" b="1" dirty="0">
                <a:solidFill>
                  <a:srgbClr val="FF0000"/>
                </a:solidFill>
              </a:rPr>
              <a:t>red card </a:t>
            </a:r>
            <a:r>
              <a:rPr lang="en-GB" dirty="0"/>
              <a:t>if you think it was later than the previous one, or </a:t>
            </a:r>
            <a:r>
              <a:rPr lang="en-GB" b="1" dirty="0">
                <a:solidFill>
                  <a:schemeClr val="accent2">
                    <a:lumMod val="75000"/>
                  </a:schemeClr>
                </a:solidFill>
              </a:rPr>
              <a:t>amber card </a:t>
            </a:r>
            <a:r>
              <a:rPr lang="en-GB" dirty="0"/>
              <a:t>if the same act</a:t>
            </a:r>
          </a:p>
        </p:txBody>
      </p:sp>
      <p:pic>
        <p:nvPicPr>
          <p:cNvPr id="4" name="Picture 3"/>
          <p:cNvPicPr>
            <a:picLocks noChangeAspect="1"/>
          </p:cNvPicPr>
          <p:nvPr/>
        </p:nvPicPr>
        <p:blipFill>
          <a:blip r:embed="rId2"/>
          <a:stretch>
            <a:fillRect/>
          </a:stretch>
        </p:blipFill>
        <p:spPr>
          <a:xfrm>
            <a:off x="2923903" y="1825625"/>
            <a:ext cx="8429897" cy="4741817"/>
          </a:xfrm>
          <a:prstGeom prst="rect">
            <a:avLst/>
          </a:prstGeom>
        </p:spPr>
      </p:pic>
    </p:spTree>
    <p:extLst>
      <p:ext uri="{BB962C8B-B14F-4D97-AF65-F5344CB8AC3E}">
        <p14:creationId xmlns:p14="http://schemas.microsoft.com/office/powerpoint/2010/main" val="12466602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5574208" y="1345475"/>
            <a:ext cx="5779592" cy="4831488"/>
          </a:xfrm>
          <a:solidFill>
            <a:schemeClr val="accent5">
              <a:lumMod val="20000"/>
              <a:lumOff val="80000"/>
            </a:schemeClr>
          </a:solidFill>
        </p:spPr>
        <p:txBody>
          <a:bodyPr>
            <a:normAutofit/>
          </a:bodyPr>
          <a:lstStyle/>
          <a:p>
            <a:r>
              <a:rPr lang="en-GB" dirty="0"/>
              <a:t>The prologue</a:t>
            </a:r>
          </a:p>
          <a:p>
            <a:endParaRPr lang="en-GB" dirty="0"/>
          </a:p>
          <a:p>
            <a:pPr marL="0" indent="0">
              <a:buNone/>
            </a:pPr>
            <a:r>
              <a:rPr lang="en-GB" dirty="0"/>
              <a:t>“From ancient grudge break to new mutiny, </a:t>
            </a:r>
          </a:p>
          <a:p>
            <a:pPr marL="0" indent="0">
              <a:buNone/>
            </a:pPr>
            <a:r>
              <a:rPr lang="en-GB" dirty="0"/>
              <a:t>Where civil blood makes civil hands unclean”</a:t>
            </a:r>
          </a:p>
        </p:txBody>
      </p:sp>
      <p:sp>
        <p:nvSpPr>
          <p:cNvPr id="5" name="TextBox 4"/>
          <p:cNvSpPr txBox="1"/>
          <p:nvPr/>
        </p:nvSpPr>
        <p:spPr>
          <a:xfrm>
            <a:off x="587829" y="5003074"/>
            <a:ext cx="4441372" cy="1077218"/>
          </a:xfrm>
          <a:prstGeom prst="rect">
            <a:avLst/>
          </a:prstGeom>
          <a:solidFill>
            <a:schemeClr val="accent4">
              <a:lumMod val="40000"/>
              <a:lumOff val="60000"/>
            </a:schemeClr>
          </a:solidFill>
        </p:spPr>
        <p:txBody>
          <a:bodyPr wrap="square" rtlCol="0">
            <a:spAutoFit/>
          </a:bodyPr>
          <a:lstStyle/>
          <a:p>
            <a:r>
              <a:rPr lang="en-GB" sz="3200" dirty="0">
                <a:latin typeface="Century Gothic" panose="020B0502020202020204" pitchFamily="34" charset="0"/>
              </a:rPr>
              <a:t>Get your green and red cards ready…</a:t>
            </a:r>
          </a:p>
        </p:txBody>
      </p:sp>
      <p:pic>
        <p:nvPicPr>
          <p:cNvPr id="6" name="Picture 5">
            <a:extLst>
              <a:ext uri="{FF2B5EF4-FFF2-40B4-BE49-F238E27FC236}">
                <a16:creationId xmlns:a16="http://schemas.microsoft.com/office/drawing/2014/main" id="{C4250BB8-983D-4B2D-ADD5-81B7AD36D9B8}"/>
              </a:ext>
            </a:extLst>
          </p:cNvPr>
          <p:cNvPicPr>
            <a:picLocks noChangeAspect="1"/>
          </p:cNvPicPr>
          <p:nvPr/>
        </p:nvPicPr>
        <p:blipFill>
          <a:blip r:embed="rId3"/>
          <a:stretch>
            <a:fillRect/>
          </a:stretch>
        </p:blipFill>
        <p:spPr>
          <a:xfrm rot="20930071">
            <a:off x="956029" y="838131"/>
            <a:ext cx="4262371" cy="2534383"/>
          </a:xfrm>
          <a:prstGeom prst="rect">
            <a:avLst/>
          </a:prstGeom>
        </p:spPr>
      </p:pic>
    </p:spTree>
    <p:extLst>
      <p:ext uri="{BB962C8B-B14F-4D97-AF65-F5344CB8AC3E}">
        <p14:creationId xmlns:p14="http://schemas.microsoft.com/office/powerpoint/2010/main" val="31131587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6479176" y="1825625"/>
            <a:ext cx="4874623" cy="4351338"/>
          </a:xfrm>
          <a:solidFill>
            <a:schemeClr val="accent5">
              <a:lumMod val="20000"/>
              <a:lumOff val="80000"/>
            </a:schemeClr>
          </a:solidFill>
        </p:spPr>
        <p:txBody>
          <a:bodyPr/>
          <a:lstStyle/>
          <a:p>
            <a:r>
              <a:rPr lang="en-GB" dirty="0"/>
              <a:t>The Prince threatens punishment upon the families </a:t>
            </a:r>
          </a:p>
          <a:p>
            <a:endParaRPr lang="en-GB" dirty="0"/>
          </a:p>
          <a:p>
            <a:pPr marL="0" indent="0">
              <a:buNone/>
            </a:pPr>
            <a:r>
              <a:rPr lang="en-GB" dirty="0"/>
              <a:t>“Your lives shall pay the forfeit of the peace”</a:t>
            </a:r>
          </a:p>
        </p:txBody>
      </p:sp>
      <p:pic>
        <p:nvPicPr>
          <p:cNvPr id="5" name="Picture 4">
            <a:extLst>
              <a:ext uri="{FF2B5EF4-FFF2-40B4-BE49-F238E27FC236}">
                <a16:creationId xmlns:a16="http://schemas.microsoft.com/office/drawing/2014/main" id="{C7144160-0ACB-4226-9A1D-593DF172071B}"/>
              </a:ext>
            </a:extLst>
          </p:cNvPr>
          <p:cNvPicPr>
            <a:picLocks noChangeAspect="1"/>
          </p:cNvPicPr>
          <p:nvPr/>
        </p:nvPicPr>
        <p:blipFill>
          <a:blip r:embed="rId3"/>
          <a:stretch>
            <a:fillRect/>
          </a:stretch>
        </p:blipFill>
        <p:spPr>
          <a:xfrm rot="20930071">
            <a:off x="956029" y="838131"/>
            <a:ext cx="4262371" cy="2534383"/>
          </a:xfrm>
          <a:prstGeom prst="rect">
            <a:avLst/>
          </a:prstGeom>
        </p:spPr>
      </p:pic>
    </p:spTree>
    <p:extLst>
      <p:ext uri="{BB962C8B-B14F-4D97-AF65-F5344CB8AC3E}">
        <p14:creationId xmlns:p14="http://schemas.microsoft.com/office/powerpoint/2010/main" val="4583530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4192</Words>
  <Application>Microsoft Office PowerPoint</Application>
  <PresentationFormat>Widescreen</PresentationFormat>
  <Paragraphs>497</Paragraphs>
  <Slides>66</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66</vt:i4>
      </vt:variant>
    </vt:vector>
  </HeadingPairs>
  <TitlesOfParts>
    <vt:vector size="74" baseType="lpstr">
      <vt:lpstr>Arial</vt:lpstr>
      <vt:lpstr>Calibri</vt:lpstr>
      <vt:lpstr>Calibri Light</vt:lpstr>
      <vt:lpstr>Century Gothic</vt:lpstr>
      <vt:lpstr>Segoe UI Symbol</vt:lpstr>
      <vt:lpstr>Times New Roman</vt:lpstr>
      <vt:lpstr>Wingdings</vt:lpstr>
      <vt:lpstr>Office Theme</vt:lpstr>
      <vt:lpstr>PowerPoint Presentation</vt:lpstr>
      <vt:lpstr>PowerPoint Presentation</vt:lpstr>
      <vt:lpstr>Romeo and Juliet revision</vt:lpstr>
      <vt:lpstr>LI: To be able to identify and comment on the writer’s choices in the play</vt:lpstr>
      <vt:lpstr>Plot: Do it now </vt:lpstr>
      <vt:lpstr>Plot </vt:lpstr>
      <vt:lpstr>Earlier or later?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OR…</vt:lpstr>
      <vt:lpstr>Why would Shakespeare choose to ‘kill’ Juliet last?</vt:lpstr>
      <vt:lpstr>How is the structure important?</vt:lpstr>
      <vt:lpstr>Summarise </vt:lpstr>
      <vt:lpstr>PowerPoint Presentation</vt:lpstr>
      <vt:lpstr>Do it now: </vt:lpstr>
      <vt:lpstr>LI: To be able to identify and comment on the writer’s choices in the play</vt:lpstr>
      <vt:lpstr>PowerPoint Presentation</vt:lpstr>
      <vt:lpstr>Montague, Capulet or neutral?</vt:lpstr>
      <vt:lpstr>Planning for themes</vt:lpstr>
      <vt:lpstr>PowerPoint Presentation</vt:lpstr>
      <vt:lpstr>PowerPoint Presentation</vt:lpstr>
      <vt:lpstr>Do it now: </vt:lpstr>
      <vt:lpstr>PowerPoint Presentation</vt:lpstr>
      <vt:lpstr>PowerPoint Presentation</vt:lpstr>
      <vt:lpstr>PowerPoint Presentation</vt:lpstr>
      <vt:lpstr>Mercutio and male attitudes</vt:lpstr>
      <vt:lpstr>PowerPoint Presentation</vt:lpstr>
      <vt:lpstr>What can you remember about Mercutio?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 To be able to identify and comment on the writer’s choices in the play</vt:lpstr>
      <vt:lpstr>Do it now: </vt:lpstr>
      <vt:lpstr>What do you know about life in Shakespeare’s time?</vt:lpstr>
      <vt:lpstr>PowerPoint Presentation</vt:lpstr>
      <vt:lpstr>Extension: How does the later presentation of Lord Capulet show conflict?</vt:lpstr>
      <vt:lpstr>PowerPoint Presentation</vt:lpstr>
      <vt:lpstr>Conflict in R&amp;J</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Charlton, L (SHS Teacher)</dc:creator>
  <cp:lastModifiedBy>Charlton, L (SHS Teacher)</cp:lastModifiedBy>
  <cp:revision>2</cp:revision>
  <dcterms:created xsi:type="dcterms:W3CDTF">2020-09-27T17:56:49Z</dcterms:created>
  <dcterms:modified xsi:type="dcterms:W3CDTF">2020-09-27T18:01:24Z</dcterms:modified>
</cp:coreProperties>
</file>