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9"/>
  </p:notesMasterIdLst>
  <p:handoutMasterIdLst>
    <p:handoutMasterId r:id="rId50"/>
  </p:handoutMasterIdLst>
  <p:sldIdLst>
    <p:sldId id="346" r:id="rId5"/>
    <p:sldId id="280" r:id="rId6"/>
    <p:sldId id="347" r:id="rId7"/>
    <p:sldId id="348" r:id="rId8"/>
    <p:sldId id="349" r:id="rId9"/>
    <p:sldId id="351" r:id="rId10"/>
    <p:sldId id="352" r:id="rId11"/>
    <p:sldId id="353" r:id="rId12"/>
    <p:sldId id="354" r:id="rId13"/>
    <p:sldId id="355" r:id="rId14"/>
    <p:sldId id="356" r:id="rId15"/>
    <p:sldId id="334" r:id="rId16"/>
    <p:sldId id="343" r:id="rId17"/>
    <p:sldId id="357" r:id="rId18"/>
    <p:sldId id="368" r:id="rId19"/>
    <p:sldId id="340" r:id="rId20"/>
    <p:sldId id="359" r:id="rId21"/>
    <p:sldId id="358" r:id="rId22"/>
    <p:sldId id="344" r:id="rId23"/>
    <p:sldId id="360" r:id="rId24"/>
    <p:sldId id="362" r:id="rId25"/>
    <p:sldId id="361" r:id="rId26"/>
    <p:sldId id="365" r:id="rId27"/>
    <p:sldId id="341" r:id="rId28"/>
    <p:sldId id="366" r:id="rId29"/>
    <p:sldId id="330" r:id="rId30"/>
    <p:sldId id="367" r:id="rId31"/>
    <p:sldId id="371" r:id="rId32"/>
    <p:sldId id="345" r:id="rId33"/>
    <p:sldId id="370" r:id="rId34"/>
    <p:sldId id="372" r:id="rId35"/>
    <p:sldId id="382" r:id="rId36"/>
    <p:sldId id="373" r:id="rId37"/>
    <p:sldId id="384" r:id="rId38"/>
    <p:sldId id="374" r:id="rId39"/>
    <p:sldId id="376" r:id="rId40"/>
    <p:sldId id="329" r:id="rId41"/>
    <p:sldId id="377" r:id="rId42"/>
    <p:sldId id="379" r:id="rId43"/>
    <p:sldId id="380" r:id="rId44"/>
    <p:sldId id="383" r:id="rId45"/>
    <p:sldId id="387" r:id="rId46"/>
    <p:sldId id="385" r:id="rId47"/>
    <p:sldId id="386" r:id="rId48"/>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D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99"/>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984" cy="498186"/>
          </a:xfrm>
          <a:prstGeom prst="rect">
            <a:avLst/>
          </a:prstGeom>
        </p:spPr>
        <p:txBody>
          <a:bodyPr vert="horz" lIns="93113" tIns="46557" rIns="93113" bIns="46557" rtlCol="0"/>
          <a:lstStyle>
            <a:lvl1pPr algn="l">
              <a:defRPr sz="1200"/>
            </a:lvl1pPr>
          </a:lstStyle>
          <a:p>
            <a:endParaRPr lang="en-GB" dirty="0">
              <a:latin typeface="Century Gothic" panose="020B0502020202020204" pitchFamily="34" charset="0"/>
            </a:endParaRPr>
          </a:p>
        </p:txBody>
      </p:sp>
      <p:sp>
        <p:nvSpPr>
          <p:cNvPr id="3" name="Date Placeholder 2"/>
          <p:cNvSpPr>
            <a:spLocks noGrp="1"/>
          </p:cNvSpPr>
          <p:nvPr>
            <p:ph type="dt" sz="quarter" idx="1"/>
          </p:nvPr>
        </p:nvSpPr>
        <p:spPr>
          <a:xfrm>
            <a:off x="3850069" y="0"/>
            <a:ext cx="2945984" cy="498186"/>
          </a:xfrm>
          <a:prstGeom prst="rect">
            <a:avLst/>
          </a:prstGeom>
        </p:spPr>
        <p:txBody>
          <a:bodyPr vert="horz" lIns="93113" tIns="46557" rIns="93113" bIns="46557" rtlCol="0"/>
          <a:lstStyle>
            <a:lvl1pPr algn="r">
              <a:defRPr sz="1200"/>
            </a:lvl1pPr>
          </a:lstStyle>
          <a:p>
            <a:fld id="{FAC1732D-8F87-4D6E-ACEC-B84593C8CA0B}" type="datetimeFigureOut">
              <a:rPr lang="en-GB" smtClean="0">
                <a:latin typeface="Century Gothic" panose="020B0502020202020204" pitchFamily="34" charset="0"/>
              </a:rPr>
              <a:t>08/10/2020</a:t>
            </a:fld>
            <a:endParaRPr lang="en-GB" dirty="0">
              <a:latin typeface="Century Gothic" panose="020B0502020202020204" pitchFamily="34" charset="0"/>
            </a:endParaRPr>
          </a:p>
        </p:txBody>
      </p:sp>
      <p:sp>
        <p:nvSpPr>
          <p:cNvPr id="4" name="Footer Placeholder 3"/>
          <p:cNvSpPr>
            <a:spLocks noGrp="1"/>
          </p:cNvSpPr>
          <p:nvPr>
            <p:ph type="ftr" sz="quarter" idx="2"/>
          </p:nvPr>
        </p:nvSpPr>
        <p:spPr>
          <a:xfrm>
            <a:off x="1" y="9428452"/>
            <a:ext cx="2945984" cy="498186"/>
          </a:xfrm>
          <a:prstGeom prst="rect">
            <a:avLst/>
          </a:prstGeom>
        </p:spPr>
        <p:txBody>
          <a:bodyPr vert="horz" lIns="93113" tIns="46557" rIns="93113" bIns="46557" rtlCol="0" anchor="b"/>
          <a:lstStyle>
            <a:lvl1pPr algn="l">
              <a:defRPr sz="1200"/>
            </a:lvl1pPr>
          </a:lstStyle>
          <a:p>
            <a:endParaRPr lang="en-GB" dirty="0">
              <a:latin typeface="Century Gothic" panose="020B0502020202020204" pitchFamily="34" charset="0"/>
            </a:endParaRPr>
          </a:p>
        </p:txBody>
      </p:sp>
      <p:sp>
        <p:nvSpPr>
          <p:cNvPr id="5" name="Slide Number Placeholder 4"/>
          <p:cNvSpPr>
            <a:spLocks noGrp="1"/>
          </p:cNvSpPr>
          <p:nvPr>
            <p:ph type="sldNum" sz="quarter" idx="3"/>
          </p:nvPr>
        </p:nvSpPr>
        <p:spPr>
          <a:xfrm>
            <a:off x="3850069" y="9428452"/>
            <a:ext cx="2945984" cy="498186"/>
          </a:xfrm>
          <a:prstGeom prst="rect">
            <a:avLst/>
          </a:prstGeom>
        </p:spPr>
        <p:txBody>
          <a:bodyPr vert="horz" lIns="93113" tIns="46557" rIns="93113" bIns="46557" rtlCol="0" anchor="b"/>
          <a:lstStyle>
            <a:lvl1pPr algn="r">
              <a:defRPr sz="1200"/>
            </a:lvl1pPr>
          </a:lstStyle>
          <a:p>
            <a:fld id="{ABDACC50-3DC1-4DAE-98DD-EC3920C03FFE}" type="slidenum">
              <a:rPr lang="en-GB" smtClean="0">
                <a:latin typeface="Century Gothic" panose="020B0502020202020204" pitchFamily="34" charset="0"/>
              </a:rPr>
              <a:t>‹#›</a:t>
            </a:fld>
            <a:endParaRPr lang="en-GB" dirty="0">
              <a:latin typeface="Century Gothic" panose="020B0502020202020204" pitchFamily="34" charset="0"/>
            </a:endParaRPr>
          </a:p>
        </p:txBody>
      </p:sp>
    </p:spTree>
    <p:extLst>
      <p:ext uri="{BB962C8B-B14F-4D97-AF65-F5344CB8AC3E}">
        <p14:creationId xmlns:p14="http://schemas.microsoft.com/office/powerpoint/2010/main" val="25185388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984" cy="498186"/>
          </a:xfrm>
          <a:prstGeom prst="rect">
            <a:avLst/>
          </a:prstGeom>
        </p:spPr>
        <p:txBody>
          <a:bodyPr vert="horz" lIns="93113" tIns="46557" rIns="93113" bIns="46557" rtlCol="0"/>
          <a:lstStyle>
            <a:lvl1pPr algn="l">
              <a:defRPr sz="1200">
                <a:latin typeface="Century Gothic" panose="020B0502020202020204" pitchFamily="34" charset="0"/>
              </a:defRPr>
            </a:lvl1pPr>
          </a:lstStyle>
          <a:p>
            <a:endParaRPr lang="en-US" dirty="0"/>
          </a:p>
        </p:txBody>
      </p:sp>
      <p:sp>
        <p:nvSpPr>
          <p:cNvPr id="3" name="Date Placeholder 2"/>
          <p:cNvSpPr>
            <a:spLocks noGrp="1"/>
          </p:cNvSpPr>
          <p:nvPr>
            <p:ph type="dt" idx="1"/>
          </p:nvPr>
        </p:nvSpPr>
        <p:spPr>
          <a:xfrm>
            <a:off x="3850069" y="0"/>
            <a:ext cx="2945984" cy="498186"/>
          </a:xfrm>
          <a:prstGeom prst="rect">
            <a:avLst/>
          </a:prstGeom>
        </p:spPr>
        <p:txBody>
          <a:bodyPr vert="horz" lIns="93113" tIns="46557" rIns="93113" bIns="46557" rtlCol="0"/>
          <a:lstStyle>
            <a:lvl1pPr algn="r">
              <a:defRPr sz="1200">
                <a:latin typeface="Century Gothic" panose="020B0502020202020204" pitchFamily="34" charset="0"/>
              </a:defRPr>
            </a:lvl1pPr>
          </a:lstStyle>
          <a:p>
            <a:fld id="{D5B7C6E9-86B7-864F-BC02-027AF16BD9ED}" type="datetimeFigureOut">
              <a:rPr lang="en-US" smtClean="0"/>
              <a:pPr/>
              <a:t>10/8/2020</a:t>
            </a:fld>
            <a:endParaRPr lang="en-US" dirty="0"/>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3113" tIns="46557" rIns="93113" bIns="46557" rtlCol="0" anchor="ctr"/>
          <a:lstStyle/>
          <a:p>
            <a:endParaRPr lang="en-US" dirty="0"/>
          </a:p>
        </p:txBody>
      </p:sp>
      <p:sp>
        <p:nvSpPr>
          <p:cNvPr id="5" name="Notes Placeholder 4"/>
          <p:cNvSpPr>
            <a:spLocks noGrp="1"/>
          </p:cNvSpPr>
          <p:nvPr>
            <p:ph type="body" sz="quarter" idx="3"/>
          </p:nvPr>
        </p:nvSpPr>
        <p:spPr>
          <a:xfrm>
            <a:off x="680093" y="4777104"/>
            <a:ext cx="5437491" cy="3908100"/>
          </a:xfrm>
          <a:prstGeom prst="rect">
            <a:avLst/>
          </a:prstGeom>
        </p:spPr>
        <p:txBody>
          <a:bodyPr vert="horz" lIns="93113" tIns="46557" rIns="93113" bIns="46557"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ooter Placeholder 5"/>
          <p:cNvSpPr>
            <a:spLocks noGrp="1"/>
          </p:cNvSpPr>
          <p:nvPr>
            <p:ph type="ftr" sz="quarter" idx="4"/>
          </p:nvPr>
        </p:nvSpPr>
        <p:spPr>
          <a:xfrm>
            <a:off x="1" y="9428452"/>
            <a:ext cx="2945984" cy="498186"/>
          </a:xfrm>
          <a:prstGeom prst="rect">
            <a:avLst/>
          </a:prstGeom>
        </p:spPr>
        <p:txBody>
          <a:bodyPr vert="horz" lIns="93113" tIns="46557" rIns="93113" bIns="46557" rtlCol="0" anchor="b"/>
          <a:lstStyle>
            <a:lvl1pPr algn="l">
              <a:defRPr sz="1200">
                <a:latin typeface="Century Gothic" panose="020B0502020202020204" pitchFamily="34" charset="0"/>
              </a:defRPr>
            </a:lvl1pPr>
          </a:lstStyle>
          <a:p>
            <a:endParaRPr lang="en-US" dirty="0"/>
          </a:p>
        </p:txBody>
      </p:sp>
      <p:sp>
        <p:nvSpPr>
          <p:cNvPr id="7" name="Slide Number Placeholder 6"/>
          <p:cNvSpPr>
            <a:spLocks noGrp="1"/>
          </p:cNvSpPr>
          <p:nvPr>
            <p:ph type="sldNum" sz="quarter" idx="5"/>
          </p:nvPr>
        </p:nvSpPr>
        <p:spPr>
          <a:xfrm>
            <a:off x="3850069" y="9428452"/>
            <a:ext cx="2945984" cy="498186"/>
          </a:xfrm>
          <a:prstGeom prst="rect">
            <a:avLst/>
          </a:prstGeom>
        </p:spPr>
        <p:txBody>
          <a:bodyPr vert="horz" lIns="93113" tIns="46557" rIns="93113" bIns="46557" rtlCol="0" anchor="b"/>
          <a:lstStyle>
            <a:lvl1pPr algn="r">
              <a:defRPr sz="1200">
                <a:latin typeface="Century Gothic" panose="020B0502020202020204" pitchFamily="34" charset="0"/>
              </a:defRPr>
            </a:lvl1pPr>
          </a:lstStyle>
          <a:p>
            <a:fld id="{1184F5EB-5113-0F41-8C81-0CBD25081487}" type="slidenum">
              <a:rPr lang="en-US" smtClean="0"/>
              <a:pPr/>
              <a:t>‹#›</a:t>
            </a:fld>
            <a:endParaRPr lang="en-US" dirty="0"/>
          </a:p>
        </p:txBody>
      </p:sp>
    </p:spTree>
    <p:extLst>
      <p:ext uri="{BB962C8B-B14F-4D97-AF65-F5344CB8AC3E}">
        <p14:creationId xmlns:p14="http://schemas.microsoft.com/office/powerpoint/2010/main" val="537705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entury Gothic" panose="020B0502020202020204" pitchFamily="34" charset="0"/>
        <a:ea typeface="+mn-ea"/>
        <a:cs typeface="+mn-cs"/>
      </a:defRPr>
    </a:lvl1pPr>
    <a:lvl2pPr marL="457200" algn="l" defTabSz="914400" rtl="0" eaLnBrk="1" latinLnBrk="0" hangingPunct="1">
      <a:defRPr sz="1200" kern="1200">
        <a:solidFill>
          <a:schemeClr val="tx1"/>
        </a:solidFill>
        <a:latin typeface="Century Gothic" panose="020B0502020202020204" pitchFamily="34" charset="0"/>
        <a:ea typeface="+mn-ea"/>
        <a:cs typeface="+mn-cs"/>
      </a:defRPr>
    </a:lvl2pPr>
    <a:lvl3pPr marL="914400" algn="l" defTabSz="914400" rtl="0" eaLnBrk="1" latinLnBrk="0" hangingPunct="1">
      <a:defRPr sz="1200" kern="1200">
        <a:solidFill>
          <a:schemeClr val="tx1"/>
        </a:solidFill>
        <a:latin typeface="Century Gothic" panose="020B0502020202020204" pitchFamily="34" charset="0"/>
        <a:ea typeface="+mn-ea"/>
        <a:cs typeface="+mn-cs"/>
      </a:defRPr>
    </a:lvl3pPr>
    <a:lvl4pPr marL="1371600" algn="l" defTabSz="914400" rtl="0" eaLnBrk="1" latinLnBrk="0" hangingPunct="1">
      <a:defRPr sz="1200" kern="1200">
        <a:solidFill>
          <a:schemeClr val="tx1"/>
        </a:solidFill>
        <a:latin typeface="Century Gothic" panose="020B0502020202020204" pitchFamily="34" charset="0"/>
        <a:ea typeface="+mn-ea"/>
        <a:cs typeface="+mn-cs"/>
      </a:defRPr>
    </a:lvl4pPr>
    <a:lvl5pPr marL="1828800" algn="l" defTabSz="914400" rtl="0" eaLnBrk="1" latinLnBrk="0" hangingPunct="1">
      <a:defRPr sz="1200" kern="1200">
        <a:solidFill>
          <a:schemeClr val="tx1"/>
        </a:solidFill>
        <a:latin typeface="Century Gothic" panose="020B0502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C0C0656-4DC1-45B3-B139-B0BAA487C41D}" type="datetimeFigureOut">
              <a:rPr lang="en-GB" smtClean="0"/>
              <a:t>08/10/2020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D1BDD7-7C1B-4DB0-A6CC-88ADE44B943F}" type="slidenum">
              <a:rPr lang="en-GB" smtClean="0"/>
              <a:t>‹#›</a:t>
            </a:fld>
            <a:endParaRPr lang="en-GB"/>
          </a:p>
        </p:txBody>
      </p:sp>
    </p:spTree>
    <p:extLst>
      <p:ext uri="{BB962C8B-B14F-4D97-AF65-F5344CB8AC3E}">
        <p14:creationId xmlns:p14="http://schemas.microsoft.com/office/powerpoint/2010/main" val="229621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0C0656-4DC1-45B3-B139-B0BAA487C41D}" type="datetimeFigureOut">
              <a:rPr lang="en-GB" smtClean="0"/>
              <a:t>08/10/2020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D1BDD7-7C1B-4DB0-A6CC-88ADE44B943F}" type="slidenum">
              <a:rPr lang="en-GB" smtClean="0"/>
              <a:t>‹#›</a:t>
            </a:fld>
            <a:endParaRPr lang="en-GB"/>
          </a:p>
        </p:txBody>
      </p:sp>
    </p:spTree>
    <p:extLst>
      <p:ext uri="{BB962C8B-B14F-4D97-AF65-F5344CB8AC3E}">
        <p14:creationId xmlns:p14="http://schemas.microsoft.com/office/powerpoint/2010/main" val="3056421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0C0656-4DC1-45B3-B139-B0BAA487C41D}" type="datetimeFigureOut">
              <a:rPr lang="en-GB" smtClean="0"/>
              <a:t>08/10/2020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D1BDD7-7C1B-4DB0-A6CC-88ADE44B943F}" type="slidenum">
              <a:rPr lang="en-GB" smtClean="0"/>
              <a:t>‹#›</a:t>
            </a:fld>
            <a:endParaRPr lang="en-GB"/>
          </a:p>
        </p:txBody>
      </p:sp>
    </p:spTree>
    <p:extLst>
      <p:ext uri="{BB962C8B-B14F-4D97-AF65-F5344CB8AC3E}">
        <p14:creationId xmlns:p14="http://schemas.microsoft.com/office/powerpoint/2010/main" val="353115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0C0656-4DC1-45B3-B139-B0BAA487C41D}" type="datetimeFigureOut">
              <a:rPr lang="en-GB" smtClean="0"/>
              <a:t>08/10/2020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D1BDD7-7C1B-4DB0-A6CC-88ADE44B943F}" type="slidenum">
              <a:rPr lang="en-GB" smtClean="0"/>
              <a:t>‹#›</a:t>
            </a:fld>
            <a:endParaRPr lang="en-GB"/>
          </a:p>
        </p:txBody>
      </p:sp>
    </p:spTree>
    <p:extLst>
      <p:ext uri="{BB962C8B-B14F-4D97-AF65-F5344CB8AC3E}">
        <p14:creationId xmlns:p14="http://schemas.microsoft.com/office/powerpoint/2010/main" val="1470028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0C0656-4DC1-45B3-B139-B0BAA487C41D}" type="datetimeFigureOut">
              <a:rPr lang="en-GB" smtClean="0"/>
              <a:t>08/10/2020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D1BDD7-7C1B-4DB0-A6CC-88ADE44B943F}" type="slidenum">
              <a:rPr lang="en-GB" smtClean="0"/>
              <a:t>‹#›</a:t>
            </a:fld>
            <a:endParaRPr lang="en-GB"/>
          </a:p>
        </p:txBody>
      </p:sp>
    </p:spTree>
    <p:extLst>
      <p:ext uri="{BB962C8B-B14F-4D97-AF65-F5344CB8AC3E}">
        <p14:creationId xmlns:p14="http://schemas.microsoft.com/office/powerpoint/2010/main" val="2533767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C0C0656-4DC1-45B3-B139-B0BAA487C41D}" type="datetimeFigureOut">
              <a:rPr lang="en-GB" smtClean="0"/>
              <a:t>08/10/2020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D1BDD7-7C1B-4DB0-A6CC-88ADE44B943F}" type="slidenum">
              <a:rPr lang="en-GB" smtClean="0"/>
              <a:t>‹#›</a:t>
            </a:fld>
            <a:endParaRPr lang="en-GB"/>
          </a:p>
        </p:txBody>
      </p:sp>
    </p:spTree>
    <p:extLst>
      <p:ext uri="{BB962C8B-B14F-4D97-AF65-F5344CB8AC3E}">
        <p14:creationId xmlns:p14="http://schemas.microsoft.com/office/powerpoint/2010/main" val="2953657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C0C0656-4DC1-45B3-B139-B0BAA487C41D}" type="datetimeFigureOut">
              <a:rPr lang="en-GB" smtClean="0"/>
              <a:t>08/10/2020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9D1BDD7-7C1B-4DB0-A6CC-88ADE44B943F}" type="slidenum">
              <a:rPr lang="en-GB" smtClean="0"/>
              <a:t>‹#›</a:t>
            </a:fld>
            <a:endParaRPr lang="en-GB"/>
          </a:p>
        </p:txBody>
      </p:sp>
    </p:spTree>
    <p:extLst>
      <p:ext uri="{BB962C8B-B14F-4D97-AF65-F5344CB8AC3E}">
        <p14:creationId xmlns:p14="http://schemas.microsoft.com/office/powerpoint/2010/main" val="3301449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C0C0656-4DC1-45B3-B139-B0BAA487C41D}" type="datetimeFigureOut">
              <a:rPr lang="en-GB" smtClean="0"/>
              <a:t>08/10/2020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9D1BDD7-7C1B-4DB0-A6CC-88ADE44B943F}" type="slidenum">
              <a:rPr lang="en-GB" smtClean="0"/>
              <a:t>‹#›</a:t>
            </a:fld>
            <a:endParaRPr lang="en-GB"/>
          </a:p>
        </p:txBody>
      </p:sp>
    </p:spTree>
    <p:extLst>
      <p:ext uri="{BB962C8B-B14F-4D97-AF65-F5344CB8AC3E}">
        <p14:creationId xmlns:p14="http://schemas.microsoft.com/office/powerpoint/2010/main" val="2880443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0C0656-4DC1-45B3-B139-B0BAA487C41D}" type="datetimeFigureOut">
              <a:rPr lang="en-GB" smtClean="0"/>
              <a:t>08/10/2020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9D1BDD7-7C1B-4DB0-A6CC-88ADE44B943F}" type="slidenum">
              <a:rPr lang="en-GB" smtClean="0"/>
              <a:t>‹#›</a:t>
            </a:fld>
            <a:endParaRPr lang="en-GB"/>
          </a:p>
        </p:txBody>
      </p:sp>
    </p:spTree>
    <p:extLst>
      <p:ext uri="{BB962C8B-B14F-4D97-AF65-F5344CB8AC3E}">
        <p14:creationId xmlns:p14="http://schemas.microsoft.com/office/powerpoint/2010/main" val="109878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C0C0656-4DC1-45B3-B139-B0BAA487C41D}" type="datetimeFigureOut">
              <a:rPr lang="en-GB" smtClean="0"/>
              <a:t>08/10/2020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D1BDD7-7C1B-4DB0-A6CC-88ADE44B943F}" type="slidenum">
              <a:rPr lang="en-GB" smtClean="0"/>
              <a:t>‹#›</a:t>
            </a:fld>
            <a:endParaRPr lang="en-GB"/>
          </a:p>
        </p:txBody>
      </p:sp>
    </p:spTree>
    <p:extLst>
      <p:ext uri="{BB962C8B-B14F-4D97-AF65-F5344CB8AC3E}">
        <p14:creationId xmlns:p14="http://schemas.microsoft.com/office/powerpoint/2010/main" val="1611969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C0C0656-4DC1-45B3-B139-B0BAA487C41D}" type="datetimeFigureOut">
              <a:rPr lang="en-GB" smtClean="0"/>
              <a:t>08/10/2020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D1BDD7-7C1B-4DB0-A6CC-88ADE44B943F}" type="slidenum">
              <a:rPr lang="en-GB" smtClean="0"/>
              <a:t>‹#›</a:t>
            </a:fld>
            <a:endParaRPr lang="en-GB"/>
          </a:p>
        </p:txBody>
      </p:sp>
    </p:spTree>
    <p:extLst>
      <p:ext uri="{BB962C8B-B14F-4D97-AF65-F5344CB8AC3E}">
        <p14:creationId xmlns:p14="http://schemas.microsoft.com/office/powerpoint/2010/main" val="2886404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entury Gothic" panose="020B0502020202020204" pitchFamily="34" charset="0"/>
              </a:defRPr>
            </a:lvl1pPr>
          </a:lstStyle>
          <a:p>
            <a:fld id="{FC0C0656-4DC1-45B3-B139-B0BAA487C41D}" type="datetimeFigureOut">
              <a:rPr lang="en-GB" smtClean="0"/>
              <a:pPr/>
              <a:t>08/10/2020</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entury Gothic" panose="020B0502020202020204" pitchFamily="34" charset="0"/>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entury Gothic" panose="020B0502020202020204" pitchFamily="34" charset="0"/>
              </a:defRPr>
            </a:lvl1pPr>
          </a:lstStyle>
          <a:p>
            <a:fld id="{89D1BDD7-7C1B-4DB0-A6CC-88ADE44B943F}" type="slidenum">
              <a:rPr lang="en-GB" smtClean="0"/>
              <a:pPr/>
              <a:t>‹#›</a:t>
            </a:fld>
            <a:endParaRPr lang="en-GB" dirty="0"/>
          </a:p>
        </p:txBody>
      </p:sp>
    </p:spTree>
    <p:extLst>
      <p:ext uri="{BB962C8B-B14F-4D97-AF65-F5344CB8AC3E}">
        <p14:creationId xmlns:p14="http://schemas.microsoft.com/office/powerpoint/2010/main" val="34319215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Century Gothic" panose="020B050202020202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entury Gothic" panose="020B050202020202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entury Gothic" panose="020B050202020202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Gothic" panose="020B050202020202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48680"/>
            <a:ext cx="7772400" cy="1470025"/>
          </a:xfrm>
          <a:solidFill>
            <a:srgbClr val="F6FD95"/>
          </a:solidFill>
        </p:spPr>
        <p:txBody>
          <a:bodyPr/>
          <a:lstStyle/>
          <a:p>
            <a:r>
              <a:rPr lang="en-GB" u="sng" dirty="0"/>
              <a:t>English Language Paper 1 Reading</a:t>
            </a:r>
          </a:p>
        </p:txBody>
      </p:sp>
      <p:sp>
        <p:nvSpPr>
          <p:cNvPr id="3" name="Subtitle 2"/>
          <p:cNvSpPr>
            <a:spLocks noGrp="1"/>
          </p:cNvSpPr>
          <p:nvPr>
            <p:ph type="subTitle" idx="1"/>
          </p:nvPr>
        </p:nvSpPr>
        <p:spPr>
          <a:xfrm>
            <a:off x="848156" y="4653136"/>
            <a:ext cx="7630616" cy="1752600"/>
          </a:xfrm>
          <a:solidFill>
            <a:schemeClr val="accent5">
              <a:lumMod val="20000"/>
              <a:lumOff val="80000"/>
            </a:schemeClr>
          </a:solidFill>
        </p:spPr>
        <p:txBody>
          <a:bodyPr/>
          <a:lstStyle/>
          <a:p>
            <a:endParaRPr lang="en-GB" dirty="0">
              <a:solidFill>
                <a:schemeClr val="tx1"/>
              </a:solidFill>
            </a:endParaRPr>
          </a:p>
          <a:p>
            <a:r>
              <a:rPr lang="en-GB" dirty="0">
                <a:solidFill>
                  <a:schemeClr val="tx1"/>
                </a:solidFill>
              </a:rPr>
              <a:t>LI: How to read a text for comprehension and meaning</a:t>
            </a:r>
          </a:p>
        </p:txBody>
      </p:sp>
      <p:pic>
        <p:nvPicPr>
          <p:cNvPr id="4" name="Picture 3"/>
          <p:cNvPicPr>
            <a:picLocks noChangeAspect="1"/>
          </p:cNvPicPr>
          <p:nvPr/>
        </p:nvPicPr>
        <p:blipFill>
          <a:blip r:embed="rId2"/>
          <a:stretch>
            <a:fillRect/>
          </a:stretch>
        </p:blipFill>
        <p:spPr>
          <a:xfrm>
            <a:off x="6300192" y="4011955"/>
            <a:ext cx="1990725" cy="952500"/>
          </a:xfrm>
          <a:prstGeom prst="rect">
            <a:avLst/>
          </a:prstGeom>
          <a:ln>
            <a:solidFill>
              <a:schemeClr val="tx1"/>
            </a:solidFill>
          </a:ln>
        </p:spPr>
      </p:pic>
      <p:pic>
        <p:nvPicPr>
          <p:cNvPr id="5" name="Picture 4"/>
          <p:cNvPicPr>
            <a:picLocks noChangeAspect="1"/>
          </p:cNvPicPr>
          <p:nvPr/>
        </p:nvPicPr>
        <p:blipFill>
          <a:blip r:embed="rId3"/>
          <a:stretch>
            <a:fillRect/>
          </a:stretch>
        </p:blipFill>
        <p:spPr>
          <a:xfrm rot="21117368">
            <a:off x="1132200" y="2456660"/>
            <a:ext cx="1710322" cy="2415682"/>
          </a:xfrm>
          <a:prstGeom prst="rect">
            <a:avLst/>
          </a:prstGeom>
          <a:ln>
            <a:solidFill>
              <a:schemeClr val="tx1"/>
            </a:solidFill>
          </a:ln>
        </p:spPr>
      </p:pic>
      <p:pic>
        <p:nvPicPr>
          <p:cNvPr id="6" name="Picture 5"/>
          <p:cNvPicPr>
            <a:picLocks noChangeAspect="1"/>
          </p:cNvPicPr>
          <p:nvPr/>
        </p:nvPicPr>
        <p:blipFill>
          <a:blip r:embed="rId4"/>
          <a:stretch>
            <a:fillRect/>
          </a:stretch>
        </p:blipFill>
        <p:spPr>
          <a:xfrm>
            <a:off x="6467588" y="2201801"/>
            <a:ext cx="1823329" cy="1316051"/>
          </a:xfrm>
          <a:prstGeom prst="rect">
            <a:avLst/>
          </a:prstGeom>
        </p:spPr>
      </p:pic>
      <p:pic>
        <p:nvPicPr>
          <p:cNvPr id="7" name="Picture 6"/>
          <p:cNvPicPr>
            <a:picLocks noChangeAspect="1"/>
          </p:cNvPicPr>
          <p:nvPr/>
        </p:nvPicPr>
        <p:blipFill>
          <a:blip r:embed="rId5"/>
          <a:stretch>
            <a:fillRect/>
          </a:stretch>
        </p:blipFill>
        <p:spPr>
          <a:xfrm rot="2205076">
            <a:off x="3591042" y="1439934"/>
            <a:ext cx="3150793" cy="3150793"/>
          </a:xfrm>
          <a:prstGeom prst="rect">
            <a:avLst/>
          </a:prstGeom>
        </p:spPr>
      </p:pic>
      <p:pic>
        <p:nvPicPr>
          <p:cNvPr id="8" name="Picture 7"/>
          <p:cNvPicPr>
            <a:picLocks noChangeAspect="1"/>
          </p:cNvPicPr>
          <p:nvPr/>
        </p:nvPicPr>
        <p:blipFill>
          <a:blip r:embed="rId6"/>
          <a:stretch>
            <a:fillRect/>
          </a:stretch>
        </p:blipFill>
        <p:spPr>
          <a:xfrm>
            <a:off x="3905241" y="3524790"/>
            <a:ext cx="1071562" cy="1071562"/>
          </a:xfrm>
          <a:prstGeom prst="rect">
            <a:avLst/>
          </a:prstGeom>
        </p:spPr>
      </p:pic>
      <p:pic>
        <p:nvPicPr>
          <p:cNvPr id="2050" name="Picture 2" descr="BIC Cristal Original Ballpoint Pe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29321" y="2659886"/>
            <a:ext cx="1270992" cy="1270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542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8" name="Content Placeholder 7">
            <a:extLst>
              <a:ext uri="{FF2B5EF4-FFF2-40B4-BE49-F238E27FC236}">
                <a16:creationId xmlns:a16="http://schemas.microsoft.com/office/drawing/2014/main" id="{F39D6DB0-7407-441A-824E-54A62FE4494D}"/>
              </a:ext>
            </a:extLst>
          </p:cNvPr>
          <p:cNvPicPr>
            <a:picLocks noGrp="1" noChangeAspect="1"/>
          </p:cNvPicPr>
          <p:nvPr>
            <p:ph idx="1"/>
          </p:nvPr>
        </p:nvPicPr>
        <p:blipFill>
          <a:blip r:embed="rId2"/>
          <a:stretch>
            <a:fillRect/>
          </a:stretch>
        </p:blipFill>
        <p:spPr>
          <a:xfrm>
            <a:off x="312879" y="2204864"/>
            <a:ext cx="8824690" cy="1815455"/>
          </a:xfrm>
          <a:prstGeom prst="rect">
            <a:avLst/>
          </a:prstGeom>
        </p:spPr>
      </p:pic>
      <p:sp>
        <p:nvSpPr>
          <p:cNvPr id="5" name="Title 1"/>
          <p:cNvSpPr txBox="1">
            <a:spLocks/>
          </p:cNvSpPr>
          <p:nvPr/>
        </p:nvSpPr>
        <p:spPr>
          <a:xfrm>
            <a:off x="436265" y="176748"/>
            <a:ext cx="8229600" cy="701675"/>
          </a:xfrm>
          <a:prstGeom prst="rect">
            <a:avLst/>
          </a:prstGeom>
          <a:solidFill>
            <a:srgbClr val="F6FD95"/>
          </a:solidFill>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Century Gothic" panose="020B0502020202020204" pitchFamily="34" charset="0"/>
                <a:ea typeface="+mj-ea"/>
                <a:cs typeface="+mj-cs"/>
              </a:defRPr>
            </a:lvl1pPr>
          </a:lstStyle>
          <a:p>
            <a:r>
              <a:rPr lang="en-GB" dirty="0"/>
              <a:t>The resolution of the extract</a:t>
            </a:r>
          </a:p>
        </p:txBody>
      </p:sp>
      <p:sp>
        <p:nvSpPr>
          <p:cNvPr id="6" name="TextBox 5"/>
          <p:cNvSpPr txBox="1"/>
          <p:nvPr/>
        </p:nvSpPr>
        <p:spPr>
          <a:xfrm>
            <a:off x="407068" y="5085184"/>
            <a:ext cx="2134731" cy="1477328"/>
          </a:xfrm>
          <a:prstGeom prst="rect">
            <a:avLst/>
          </a:prstGeom>
          <a:solidFill>
            <a:schemeClr val="accent5">
              <a:lumMod val="20000"/>
              <a:lumOff val="80000"/>
            </a:schemeClr>
          </a:solidFill>
        </p:spPr>
        <p:txBody>
          <a:bodyPr wrap="square" rtlCol="0">
            <a:spAutoFit/>
          </a:bodyPr>
          <a:lstStyle/>
          <a:p>
            <a:r>
              <a:rPr lang="en-GB" dirty="0"/>
              <a:t>What? </a:t>
            </a:r>
          </a:p>
          <a:p>
            <a:endParaRPr lang="en-GB" dirty="0"/>
          </a:p>
          <a:p>
            <a:endParaRPr lang="en-GB" dirty="0"/>
          </a:p>
          <a:p>
            <a:endParaRPr lang="en-GB" dirty="0"/>
          </a:p>
          <a:p>
            <a:endParaRPr lang="en-GB" dirty="0"/>
          </a:p>
        </p:txBody>
      </p:sp>
      <p:sp>
        <p:nvSpPr>
          <p:cNvPr id="7" name="TextBox 6"/>
          <p:cNvSpPr txBox="1"/>
          <p:nvPr/>
        </p:nvSpPr>
        <p:spPr>
          <a:xfrm>
            <a:off x="6845458" y="5075119"/>
            <a:ext cx="2134731" cy="1477328"/>
          </a:xfrm>
          <a:prstGeom prst="rect">
            <a:avLst/>
          </a:prstGeom>
          <a:solidFill>
            <a:schemeClr val="accent5">
              <a:lumMod val="20000"/>
              <a:lumOff val="80000"/>
            </a:schemeClr>
          </a:solidFill>
        </p:spPr>
        <p:txBody>
          <a:bodyPr wrap="square" rtlCol="0">
            <a:spAutoFit/>
          </a:bodyPr>
          <a:lstStyle/>
          <a:p>
            <a:r>
              <a:rPr lang="en-GB" dirty="0"/>
              <a:t>Atmosphere? </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628964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lstStyle/>
          <a:p>
            <a:r>
              <a:rPr lang="en-GB" dirty="0"/>
              <a:t>Recap</a:t>
            </a:r>
          </a:p>
        </p:txBody>
      </p:sp>
      <p:sp>
        <p:nvSpPr>
          <p:cNvPr id="3" name="Content Placeholder 2"/>
          <p:cNvSpPr>
            <a:spLocks noGrp="1"/>
          </p:cNvSpPr>
          <p:nvPr>
            <p:ph idx="1"/>
          </p:nvPr>
        </p:nvSpPr>
        <p:spPr>
          <a:solidFill>
            <a:schemeClr val="accent5">
              <a:lumMod val="20000"/>
              <a:lumOff val="80000"/>
            </a:schemeClr>
          </a:solidFill>
        </p:spPr>
        <p:txBody>
          <a:bodyPr/>
          <a:lstStyle/>
          <a:p>
            <a:r>
              <a:rPr lang="en-GB" dirty="0"/>
              <a:t>What equipment do you need for a strong read?</a:t>
            </a:r>
          </a:p>
          <a:p>
            <a:endParaRPr lang="en-GB" dirty="0"/>
          </a:p>
          <a:p>
            <a:pPr marL="0" indent="0">
              <a:buNone/>
            </a:pPr>
            <a:endParaRPr lang="en-GB" dirty="0"/>
          </a:p>
          <a:p>
            <a:endParaRPr lang="en-GB" dirty="0"/>
          </a:p>
          <a:p>
            <a:r>
              <a:rPr lang="en-GB" dirty="0"/>
              <a:t>What do you need to look for?</a:t>
            </a:r>
          </a:p>
        </p:txBody>
      </p:sp>
    </p:spTree>
    <p:extLst>
      <p:ext uri="{BB962C8B-B14F-4D97-AF65-F5344CB8AC3E}">
        <p14:creationId xmlns:p14="http://schemas.microsoft.com/office/powerpoint/2010/main" val="11610416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60000"/>
              <a:lumOff val="40000"/>
            </a:schemeClr>
          </a:solidFill>
        </p:spPr>
        <p:txBody>
          <a:bodyPr/>
          <a:lstStyle/>
          <a:p>
            <a:r>
              <a:rPr lang="en-GB" dirty="0"/>
              <a:t>Question 1 AO1 </a:t>
            </a:r>
          </a:p>
        </p:txBody>
      </p:sp>
      <p:sp>
        <p:nvSpPr>
          <p:cNvPr id="3" name="Content Placeholder 2"/>
          <p:cNvSpPr>
            <a:spLocks noGrp="1"/>
          </p:cNvSpPr>
          <p:nvPr>
            <p:ph idx="1"/>
          </p:nvPr>
        </p:nvSpPr>
        <p:spPr/>
        <p:txBody>
          <a:bodyPr>
            <a:normAutofit/>
          </a:bodyPr>
          <a:lstStyle/>
          <a:p>
            <a:endParaRPr lang="en-US" dirty="0"/>
          </a:p>
          <a:p>
            <a:endParaRPr lang="en-GB" dirty="0"/>
          </a:p>
        </p:txBody>
      </p:sp>
      <p:sp>
        <p:nvSpPr>
          <p:cNvPr id="4" name="TextBox 3"/>
          <p:cNvSpPr txBox="1"/>
          <p:nvPr/>
        </p:nvSpPr>
        <p:spPr>
          <a:xfrm>
            <a:off x="737574" y="1600200"/>
            <a:ext cx="7668852" cy="2308324"/>
          </a:xfrm>
          <a:prstGeom prst="rect">
            <a:avLst/>
          </a:prstGeom>
          <a:solidFill>
            <a:srgbClr val="F6FD95"/>
          </a:solidFill>
        </p:spPr>
        <p:txBody>
          <a:bodyPr wrap="square" rtlCol="0">
            <a:spAutoFit/>
          </a:bodyPr>
          <a:lstStyle/>
          <a:p>
            <a:r>
              <a:rPr lang="en-US" sz="2400" dirty="0">
                <a:latin typeface="Century Gothic" panose="020B0502020202020204" pitchFamily="34" charset="0"/>
              </a:rPr>
              <a:t>Q1:Read again the first part of the source, from lines 1 to 4. </a:t>
            </a:r>
          </a:p>
          <a:p>
            <a:r>
              <a:rPr lang="en-US" sz="2400" dirty="0">
                <a:latin typeface="Century Gothic" panose="020B0502020202020204" pitchFamily="34" charset="0"/>
              </a:rPr>
              <a:t> </a:t>
            </a:r>
          </a:p>
          <a:p>
            <a:r>
              <a:rPr lang="en-US" sz="2400" dirty="0">
                <a:latin typeface="Century Gothic" panose="020B0502020202020204" pitchFamily="34" charset="0"/>
              </a:rPr>
              <a:t>List four things about </a:t>
            </a:r>
            <a:r>
              <a:rPr lang="en-US" sz="2400" dirty="0" err="1">
                <a:latin typeface="Century Gothic" panose="020B0502020202020204" pitchFamily="34" charset="0"/>
              </a:rPr>
              <a:t>Mr</a:t>
            </a:r>
            <a:r>
              <a:rPr lang="en-US" sz="2400" dirty="0">
                <a:latin typeface="Century Gothic" panose="020B0502020202020204" pitchFamily="34" charset="0"/>
              </a:rPr>
              <a:t> Fisher from this part of the source. </a:t>
            </a:r>
          </a:p>
          <a:p>
            <a:r>
              <a:rPr lang="en-US" sz="2400" dirty="0">
                <a:latin typeface="Century Gothic" panose="020B0502020202020204" pitchFamily="34" charset="0"/>
              </a:rPr>
              <a:t>[4 marks] </a:t>
            </a:r>
          </a:p>
        </p:txBody>
      </p:sp>
      <p:sp>
        <p:nvSpPr>
          <p:cNvPr id="6" name="TextBox 5"/>
          <p:cNvSpPr txBox="1"/>
          <p:nvPr/>
        </p:nvSpPr>
        <p:spPr>
          <a:xfrm>
            <a:off x="457200" y="4110943"/>
            <a:ext cx="8229600" cy="2831544"/>
          </a:xfrm>
          <a:prstGeom prst="rect">
            <a:avLst/>
          </a:prstGeom>
          <a:noFill/>
        </p:spPr>
        <p:txBody>
          <a:bodyPr wrap="square" rtlCol="0">
            <a:spAutoFit/>
          </a:bodyPr>
          <a:lstStyle/>
          <a:p>
            <a:pPr marL="342900" indent="-342900">
              <a:buAutoNum type="arabicPeriod"/>
            </a:pPr>
            <a:r>
              <a:rPr lang="en-GB" sz="3200" dirty="0">
                <a:latin typeface="Century Gothic" panose="020B0502020202020204" pitchFamily="34" charset="0"/>
              </a:rPr>
              <a:t>Mr Fisher is/has/was… ________________</a:t>
            </a:r>
          </a:p>
          <a:p>
            <a:pPr marL="342900" indent="-342900">
              <a:buFontTx/>
              <a:buAutoNum type="arabicPeriod"/>
            </a:pPr>
            <a:r>
              <a:rPr lang="en-GB" sz="3200" dirty="0">
                <a:latin typeface="Century Gothic" panose="020B0502020202020204" pitchFamily="34" charset="0"/>
              </a:rPr>
              <a:t>Mr Fisher is/has/was… ________________</a:t>
            </a:r>
          </a:p>
          <a:p>
            <a:pPr marL="342900" indent="-342900">
              <a:buFontTx/>
              <a:buAutoNum type="arabicPeriod"/>
            </a:pPr>
            <a:r>
              <a:rPr lang="en-GB" sz="3200" dirty="0">
                <a:latin typeface="Century Gothic" panose="020B0502020202020204" pitchFamily="34" charset="0"/>
              </a:rPr>
              <a:t>Mr Fisher is/has/was… ________________</a:t>
            </a:r>
          </a:p>
          <a:p>
            <a:pPr marL="342900" indent="-342900">
              <a:buFontTx/>
              <a:buAutoNum type="arabicPeriod"/>
            </a:pPr>
            <a:r>
              <a:rPr lang="en-GB" sz="3200" dirty="0">
                <a:latin typeface="Century Gothic" panose="020B0502020202020204" pitchFamily="34" charset="0"/>
              </a:rPr>
              <a:t>Mr Fisher is/has/was… ________________</a:t>
            </a:r>
          </a:p>
          <a:p>
            <a:endParaRPr lang="en-GB" sz="3200" dirty="0">
              <a:latin typeface="Century Gothic" panose="020B0502020202020204" pitchFamily="34" charset="0"/>
            </a:endParaRPr>
          </a:p>
          <a:p>
            <a:pPr marL="342900" indent="-342900">
              <a:buAutoNum type="arabicPeriod"/>
            </a:pPr>
            <a:endParaRPr lang="en-GB" dirty="0">
              <a:latin typeface="Century Gothic" panose="020B0502020202020204" pitchFamily="34" charset="0"/>
            </a:endParaRPr>
          </a:p>
        </p:txBody>
      </p:sp>
    </p:spTree>
    <p:extLst>
      <p:ext uri="{BB962C8B-B14F-4D97-AF65-F5344CB8AC3E}">
        <p14:creationId xmlns:p14="http://schemas.microsoft.com/office/powerpoint/2010/main" val="1648843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60000"/>
              <a:lumOff val="40000"/>
            </a:schemeClr>
          </a:solidFill>
        </p:spPr>
        <p:txBody>
          <a:bodyPr/>
          <a:lstStyle/>
          <a:p>
            <a:r>
              <a:rPr lang="en-GB" dirty="0"/>
              <a:t>Mark scheme Q1 </a:t>
            </a:r>
          </a:p>
        </p:txBody>
      </p:sp>
      <p:sp>
        <p:nvSpPr>
          <p:cNvPr id="3" name="Content Placeholder 2"/>
          <p:cNvSpPr>
            <a:spLocks noGrp="1"/>
          </p:cNvSpPr>
          <p:nvPr>
            <p:ph idx="1"/>
          </p:nvPr>
        </p:nvSpPr>
        <p:spPr/>
        <p:txBody>
          <a:bodyPr>
            <a:normAutofit/>
          </a:bodyPr>
          <a:lstStyle/>
          <a:p>
            <a:endParaRPr lang="en-US" dirty="0"/>
          </a:p>
          <a:p>
            <a:endParaRPr lang="en-GB" dirty="0"/>
          </a:p>
        </p:txBody>
      </p:sp>
      <p:sp>
        <p:nvSpPr>
          <p:cNvPr id="4" name="TextBox 3"/>
          <p:cNvSpPr txBox="1"/>
          <p:nvPr/>
        </p:nvSpPr>
        <p:spPr>
          <a:xfrm>
            <a:off x="837967" y="1474687"/>
            <a:ext cx="6984776" cy="4524315"/>
          </a:xfrm>
          <a:prstGeom prst="rect">
            <a:avLst/>
          </a:prstGeom>
          <a:solidFill>
            <a:schemeClr val="accent5">
              <a:lumMod val="20000"/>
              <a:lumOff val="80000"/>
            </a:schemeClr>
          </a:solidFill>
        </p:spPr>
        <p:txBody>
          <a:bodyPr wrap="square" rtlCol="0">
            <a:spAutoFit/>
          </a:bodyPr>
          <a:lstStyle/>
          <a:p>
            <a:r>
              <a:rPr lang="en-US" dirty="0">
                <a:latin typeface="Century Gothic" panose="020B0502020202020204" pitchFamily="34" charset="0"/>
              </a:rPr>
              <a:t>he lived alone</a:t>
            </a:r>
          </a:p>
          <a:p>
            <a:r>
              <a:rPr lang="en-US" dirty="0">
                <a:latin typeface="Century Gothic" panose="020B0502020202020204" pitchFamily="34" charset="0"/>
              </a:rPr>
              <a:t>he lived in a terraced house </a:t>
            </a:r>
          </a:p>
          <a:p>
            <a:r>
              <a:rPr lang="en-US" dirty="0">
                <a:latin typeface="Century Gothic" panose="020B0502020202020204" pitchFamily="34" charset="0"/>
              </a:rPr>
              <a:t>he lived in a small house </a:t>
            </a:r>
          </a:p>
          <a:p>
            <a:r>
              <a:rPr lang="en-US" dirty="0">
                <a:latin typeface="Century Gothic" panose="020B0502020202020204" pitchFamily="34" charset="0"/>
              </a:rPr>
              <a:t>he lived in the </a:t>
            </a:r>
            <a:r>
              <a:rPr lang="en-US" dirty="0" err="1">
                <a:latin typeface="Century Gothic" panose="020B0502020202020204" pitchFamily="34" charset="0"/>
              </a:rPr>
              <a:t>centre</a:t>
            </a:r>
            <a:r>
              <a:rPr lang="en-US" dirty="0">
                <a:latin typeface="Century Gothic" panose="020B0502020202020204" pitchFamily="34" charset="0"/>
              </a:rPr>
              <a:t> of town </a:t>
            </a:r>
          </a:p>
          <a:p>
            <a:r>
              <a:rPr lang="en-US" dirty="0">
                <a:latin typeface="Century Gothic" panose="020B0502020202020204" pitchFamily="34" charset="0"/>
              </a:rPr>
              <a:t>he didn’t own a car </a:t>
            </a:r>
          </a:p>
          <a:p>
            <a:r>
              <a:rPr lang="en-US" dirty="0">
                <a:latin typeface="Century Gothic" panose="020B0502020202020204" pitchFamily="34" charset="0"/>
              </a:rPr>
              <a:t>he did much of his weekend marking at school</a:t>
            </a:r>
          </a:p>
          <a:p>
            <a:r>
              <a:rPr lang="en-US" dirty="0">
                <a:latin typeface="Century Gothic" panose="020B0502020202020204" pitchFamily="34" charset="0"/>
              </a:rPr>
              <a:t>he travelled home by bus </a:t>
            </a:r>
          </a:p>
          <a:p>
            <a:r>
              <a:rPr lang="en-US" dirty="0">
                <a:latin typeface="Century Gothic" panose="020B0502020202020204" pitchFamily="34" charset="0"/>
              </a:rPr>
              <a:t>he took some books and papers home at the weekend to mark </a:t>
            </a:r>
          </a:p>
          <a:p>
            <a:r>
              <a:rPr lang="en-US" dirty="0">
                <a:latin typeface="Century Gothic" panose="020B0502020202020204" pitchFamily="34" charset="0"/>
              </a:rPr>
              <a:t>he is a teacher </a:t>
            </a:r>
          </a:p>
          <a:p>
            <a:r>
              <a:rPr lang="en-US" dirty="0">
                <a:latin typeface="Century Gothic" panose="020B0502020202020204" pitchFamily="34" charset="0"/>
              </a:rPr>
              <a:t>marking in the form room</a:t>
            </a:r>
          </a:p>
          <a:p>
            <a:r>
              <a:rPr lang="en-US" dirty="0">
                <a:latin typeface="Century Gothic" panose="020B0502020202020204" pitchFamily="34" charset="0"/>
              </a:rPr>
              <a:t>marking after school</a:t>
            </a:r>
          </a:p>
          <a:p>
            <a:r>
              <a:rPr lang="en-US" dirty="0">
                <a:latin typeface="Century Gothic" panose="020B0502020202020204" pitchFamily="34" charset="0"/>
              </a:rPr>
              <a:t> he worked in school </a:t>
            </a:r>
          </a:p>
          <a:p>
            <a:r>
              <a:rPr lang="en-US" dirty="0">
                <a:latin typeface="Century Gothic" panose="020B0502020202020204" pitchFamily="34" charset="0"/>
              </a:rPr>
              <a:t>he does his marking </a:t>
            </a:r>
          </a:p>
          <a:p>
            <a:endParaRPr lang="en-US" dirty="0">
              <a:latin typeface="Century Gothic" panose="020B0502020202020204" pitchFamily="34" charset="0"/>
            </a:endParaRPr>
          </a:p>
          <a:p>
            <a:endParaRPr lang="en-US" dirty="0">
              <a:latin typeface="Century Gothic" panose="020B0502020202020204" pitchFamily="34" charset="0"/>
            </a:endParaRPr>
          </a:p>
        </p:txBody>
      </p:sp>
      <p:pic>
        <p:nvPicPr>
          <p:cNvPr id="7" name="Picture 6" descr="A close up of a logo&#10;&#10;Description automatically generated">
            <a:extLst>
              <a:ext uri="{FF2B5EF4-FFF2-40B4-BE49-F238E27FC236}">
                <a16:creationId xmlns:a16="http://schemas.microsoft.com/office/drawing/2014/main" id="{3E50B7D2-DC9C-4541-98F8-AA75572D510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1813" y="4824399"/>
            <a:ext cx="1474244" cy="1536317"/>
          </a:xfrm>
          <a:prstGeom prst="rect">
            <a:avLst/>
          </a:prstGeom>
        </p:spPr>
      </p:pic>
      <p:sp>
        <p:nvSpPr>
          <p:cNvPr id="8" name="TextBox 7">
            <a:extLst>
              <a:ext uri="{FF2B5EF4-FFF2-40B4-BE49-F238E27FC236}">
                <a16:creationId xmlns:a16="http://schemas.microsoft.com/office/drawing/2014/main" id="{E12168C1-2FC8-417A-8E6F-3C541E4B8BDF}"/>
              </a:ext>
            </a:extLst>
          </p:cNvPr>
          <p:cNvSpPr txBox="1"/>
          <p:nvPr/>
        </p:nvSpPr>
        <p:spPr>
          <a:xfrm>
            <a:off x="6750813" y="5263831"/>
            <a:ext cx="1954560" cy="923330"/>
          </a:xfrm>
          <a:prstGeom prst="rect">
            <a:avLst/>
          </a:prstGeom>
          <a:solidFill>
            <a:srgbClr val="FFFF00"/>
          </a:solidFill>
        </p:spPr>
        <p:txBody>
          <a:bodyPr wrap="square" rtlCol="0">
            <a:spAutoFit/>
          </a:bodyPr>
          <a:lstStyle/>
          <a:p>
            <a:pPr algn="ctr"/>
            <a:r>
              <a:rPr lang="en-US" b="1" dirty="0">
                <a:latin typeface="Century Gothic" panose="020B0502020202020204" pitchFamily="34" charset="0"/>
              </a:rPr>
              <a:t>Use green pen to mark your own work </a:t>
            </a:r>
            <a:endParaRPr lang="en-GB" b="1" dirty="0">
              <a:latin typeface="Century Gothic" panose="020B0502020202020204" pitchFamily="34" charset="0"/>
            </a:endParaRPr>
          </a:p>
        </p:txBody>
      </p:sp>
      <p:sp>
        <p:nvSpPr>
          <p:cNvPr id="6" name="TextBox 5"/>
          <p:cNvSpPr txBox="1"/>
          <p:nvPr/>
        </p:nvSpPr>
        <p:spPr>
          <a:xfrm>
            <a:off x="819394" y="5725496"/>
            <a:ext cx="2592288" cy="1015663"/>
          </a:xfrm>
          <a:prstGeom prst="rect">
            <a:avLst/>
          </a:prstGeom>
          <a:solidFill>
            <a:srgbClr val="F6FD95"/>
          </a:solidFill>
        </p:spPr>
        <p:txBody>
          <a:bodyPr wrap="square" rtlCol="0">
            <a:spAutoFit/>
          </a:bodyPr>
          <a:lstStyle/>
          <a:p>
            <a:r>
              <a:rPr lang="en-GB" sz="6000" dirty="0"/>
              <a:t>        / 4</a:t>
            </a:r>
          </a:p>
        </p:txBody>
      </p:sp>
    </p:spTree>
    <p:extLst>
      <p:ext uri="{BB962C8B-B14F-4D97-AF65-F5344CB8AC3E}">
        <p14:creationId xmlns:p14="http://schemas.microsoft.com/office/powerpoint/2010/main" val="3892365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lstStyle/>
          <a:p>
            <a:r>
              <a:rPr lang="en-GB" dirty="0"/>
              <a:t>Recap</a:t>
            </a:r>
          </a:p>
        </p:txBody>
      </p:sp>
      <p:sp>
        <p:nvSpPr>
          <p:cNvPr id="3" name="Content Placeholder 2"/>
          <p:cNvSpPr>
            <a:spLocks noGrp="1"/>
          </p:cNvSpPr>
          <p:nvPr>
            <p:ph idx="1"/>
          </p:nvPr>
        </p:nvSpPr>
        <p:spPr>
          <a:solidFill>
            <a:schemeClr val="accent5">
              <a:lumMod val="20000"/>
              <a:lumOff val="80000"/>
            </a:schemeClr>
          </a:solidFill>
        </p:spPr>
        <p:txBody>
          <a:bodyPr/>
          <a:lstStyle/>
          <a:p>
            <a:pPr marL="0" indent="0">
              <a:buNone/>
            </a:pPr>
            <a:r>
              <a:rPr lang="en-GB" b="1" dirty="0"/>
              <a:t>What do you need to do to answer Q1 successfully?</a:t>
            </a:r>
          </a:p>
          <a:p>
            <a:endParaRPr lang="en-GB" dirty="0"/>
          </a:p>
          <a:p>
            <a:r>
              <a:rPr lang="en-GB" dirty="0"/>
              <a:t>Highlight what the question is asking you to do</a:t>
            </a:r>
          </a:p>
          <a:p>
            <a:r>
              <a:rPr lang="en-GB" dirty="0"/>
              <a:t>Use the key terms to start your sentences</a:t>
            </a:r>
          </a:p>
          <a:p>
            <a:r>
              <a:rPr lang="en-GB" dirty="0"/>
              <a:t>Find 4 different points</a:t>
            </a:r>
          </a:p>
        </p:txBody>
      </p:sp>
    </p:spTree>
    <p:extLst>
      <p:ext uri="{BB962C8B-B14F-4D97-AF65-F5344CB8AC3E}">
        <p14:creationId xmlns:p14="http://schemas.microsoft.com/office/powerpoint/2010/main" val="3270123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48680"/>
            <a:ext cx="7772400" cy="1470025"/>
          </a:xfrm>
          <a:solidFill>
            <a:srgbClr val="F6FD95"/>
          </a:solidFill>
        </p:spPr>
        <p:txBody>
          <a:bodyPr/>
          <a:lstStyle/>
          <a:p>
            <a:r>
              <a:rPr lang="en-GB" u="sng" dirty="0"/>
              <a:t>English Language Paper 1 Reading</a:t>
            </a:r>
          </a:p>
        </p:txBody>
      </p:sp>
      <p:sp>
        <p:nvSpPr>
          <p:cNvPr id="3" name="Subtitle 2"/>
          <p:cNvSpPr>
            <a:spLocks noGrp="1"/>
          </p:cNvSpPr>
          <p:nvPr>
            <p:ph type="subTitle" idx="1"/>
          </p:nvPr>
        </p:nvSpPr>
        <p:spPr>
          <a:xfrm>
            <a:off x="848156" y="4653136"/>
            <a:ext cx="7630616" cy="1752600"/>
          </a:xfrm>
          <a:solidFill>
            <a:schemeClr val="accent5">
              <a:lumMod val="20000"/>
              <a:lumOff val="80000"/>
            </a:schemeClr>
          </a:solidFill>
        </p:spPr>
        <p:txBody>
          <a:bodyPr/>
          <a:lstStyle/>
          <a:p>
            <a:endParaRPr lang="en-GB" dirty="0">
              <a:solidFill>
                <a:schemeClr val="tx1"/>
              </a:solidFill>
            </a:endParaRPr>
          </a:p>
          <a:p>
            <a:r>
              <a:rPr lang="en-GB" dirty="0">
                <a:solidFill>
                  <a:schemeClr val="tx1"/>
                </a:solidFill>
              </a:rPr>
              <a:t>LI: How to analyse language and structure</a:t>
            </a:r>
          </a:p>
        </p:txBody>
      </p:sp>
      <p:pic>
        <p:nvPicPr>
          <p:cNvPr id="4" name="Picture 3"/>
          <p:cNvPicPr>
            <a:picLocks noChangeAspect="1"/>
          </p:cNvPicPr>
          <p:nvPr/>
        </p:nvPicPr>
        <p:blipFill>
          <a:blip r:embed="rId2"/>
          <a:stretch>
            <a:fillRect/>
          </a:stretch>
        </p:blipFill>
        <p:spPr>
          <a:xfrm>
            <a:off x="6300192" y="4011955"/>
            <a:ext cx="1990725" cy="952500"/>
          </a:xfrm>
          <a:prstGeom prst="rect">
            <a:avLst/>
          </a:prstGeom>
          <a:ln>
            <a:solidFill>
              <a:schemeClr val="tx1"/>
            </a:solidFill>
          </a:ln>
        </p:spPr>
      </p:pic>
      <p:pic>
        <p:nvPicPr>
          <p:cNvPr id="5" name="Picture 4"/>
          <p:cNvPicPr>
            <a:picLocks noChangeAspect="1"/>
          </p:cNvPicPr>
          <p:nvPr/>
        </p:nvPicPr>
        <p:blipFill>
          <a:blip r:embed="rId3"/>
          <a:stretch>
            <a:fillRect/>
          </a:stretch>
        </p:blipFill>
        <p:spPr>
          <a:xfrm rot="21117368">
            <a:off x="1132200" y="2456660"/>
            <a:ext cx="1710322" cy="2415682"/>
          </a:xfrm>
          <a:prstGeom prst="rect">
            <a:avLst/>
          </a:prstGeom>
          <a:ln>
            <a:solidFill>
              <a:schemeClr val="tx1"/>
            </a:solidFill>
          </a:ln>
        </p:spPr>
      </p:pic>
      <p:pic>
        <p:nvPicPr>
          <p:cNvPr id="6" name="Picture 5"/>
          <p:cNvPicPr>
            <a:picLocks noChangeAspect="1"/>
          </p:cNvPicPr>
          <p:nvPr/>
        </p:nvPicPr>
        <p:blipFill>
          <a:blip r:embed="rId4"/>
          <a:stretch>
            <a:fillRect/>
          </a:stretch>
        </p:blipFill>
        <p:spPr>
          <a:xfrm>
            <a:off x="6467588" y="2201801"/>
            <a:ext cx="1823329" cy="1316051"/>
          </a:xfrm>
          <a:prstGeom prst="rect">
            <a:avLst/>
          </a:prstGeom>
        </p:spPr>
      </p:pic>
      <p:pic>
        <p:nvPicPr>
          <p:cNvPr id="7" name="Picture 6"/>
          <p:cNvPicPr>
            <a:picLocks noChangeAspect="1"/>
          </p:cNvPicPr>
          <p:nvPr/>
        </p:nvPicPr>
        <p:blipFill>
          <a:blip r:embed="rId5"/>
          <a:stretch>
            <a:fillRect/>
          </a:stretch>
        </p:blipFill>
        <p:spPr>
          <a:xfrm rot="2205076">
            <a:off x="3591042" y="1439934"/>
            <a:ext cx="3150793" cy="3150793"/>
          </a:xfrm>
          <a:prstGeom prst="rect">
            <a:avLst/>
          </a:prstGeom>
        </p:spPr>
      </p:pic>
      <p:pic>
        <p:nvPicPr>
          <p:cNvPr id="8" name="Picture 7"/>
          <p:cNvPicPr>
            <a:picLocks noChangeAspect="1"/>
          </p:cNvPicPr>
          <p:nvPr/>
        </p:nvPicPr>
        <p:blipFill>
          <a:blip r:embed="rId6"/>
          <a:stretch>
            <a:fillRect/>
          </a:stretch>
        </p:blipFill>
        <p:spPr>
          <a:xfrm>
            <a:off x="3905241" y="3524790"/>
            <a:ext cx="1071562" cy="1071562"/>
          </a:xfrm>
          <a:prstGeom prst="rect">
            <a:avLst/>
          </a:prstGeom>
        </p:spPr>
      </p:pic>
      <p:pic>
        <p:nvPicPr>
          <p:cNvPr id="2050" name="Picture 2" descr="BIC Cristal Original Ballpoint Pe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29321" y="2659886"/>
            <a:ext cx="1270992" cy="1270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06499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lstStyle/>
          <a:p>
            <a:r>
              <a:rPr lang="en-GB" dirty="0"/>
              <a:t>Question 2</a:t>
            </a:r>
          </a:p>
        </p:txBody>
      </p:sp>
      <p:sp>
        <p:nvSpPr>
          <p:cNvPr id="3" name="Content Placeholder 2"/>
          <p:cNvSpPr>
            <a:spLocks noGrp="1"/>
          </p:cNvSpPr>
          <p:nvPr>
            <p:ph idx="1"/>
          </p:nvPr>
        </p:nvSpPr>
        <p:spPr>
          <a:xfrm>
            <a:off x="457200" y="1628800"/>
            <a:ext cx="8229600" cy="4525963"/>
          </a:xfrm>
          <a:solidFill>
            <a:schemeClr val="accent5">
              <a:lumMod val="20000"/>
              <a:lumOff val="80000"/>
            </a:schemeClr>
          </a:solidFill>
        </p:spPr>
        <p:txBody>
          <a:bodyPr>
            <a:normAutofit fontScale="77500" lnSpcReduction="20000"/>
          </a:bodyPr>
          <a:lstStyle/>
          <a:p>
            <a:pPr marL="0" indent="0">
              <a:buNone/>
            </a:pPr>
            <a:r>
              <a:rPr lang="en-US" sz="2400" dirty="0"/>
              <a:t> </a:t>
            </a:r>
            <a:r>
              <a:rPr lang="en-US" sz="2400" b="1" dirty="0"/>
              <a:t>Look in detail at this extract, from lines 9 to 15 of the source:</a:t>
            </a:r>
          </a:p>
          <a:p>
            <a:pPr marL="0" indent="0">
              <a:buNone/>
            </a:pPr>
            <a:endParaRPr lang="en-US" sz="2400" b="1" dirty="0"/>
          </a:p>
          <a:p>
            <a:pPr marL="0" indent="0">
              <a:buNone/>
            </a:pPr>
            <a:r>
              <a:rPr lang="en-US" sz="2400" b="1" dirty="0"/>
              <a:t>How does the writer use language here to convey </a:t>
            </a:r>
            <a:r>
              <a:rPr lang="en-US" sz="2400" b="1" dirty="0" err="1"/>
              <a:t>Mr</a:t>
            </a:r>
            <a:r>
              <a:rPr lang="en-US" sz="2400" b="1" dirty="0"/>
              <a:t> Fisher’s views on  books and stories of the past? </a:t>
            </a:r>
          </a:p>
          <a:p>
            <a:pPr marL="0" indent="0">
              <a:buNone/>
            </a:pPr>
            <a:r>
              <a:rPr lang="en-US" sz="2400" b="1" dirty="0"/>
              <a:t> </a:t>
            </a:r>
          </a:p>
          <a:p>
            <a:pPr marL="0" indent="0">
              <a:buNone/>
            </a:pPr>
            <a:r>
              <a:rPr lang="en-US" sz="2400" b="1" dirty="0"/>
              <a:t>You could include the writer’s choice of: </a:t>
            </a:r>
          </a:p>
          <a:p>
            <a:pPr marL="0" indent="0">
              <a:buNone/>
            </a:pPr>
            <a:r>
              <a:rPr lang="en-US" sz="2400" b="1" dirty="0"/>
              <a:t> </a:t>
            </a:r>
          </a:p>
          <a:p>
            <a:pPr marL="0" indent="0">
              <a:buNone/>
            </a:pPr>
            <a:r>
              <a:rPr lang="en-US" sz="2400" b="1" dirty="0"/>
              <a:t>words and phrases</a:t>
            </a:r>
          </a:p>
          <a:p>
            <a:pPr marL="0" indent="0">
              <a:buNone/>
            </a:pPr>
            <a:r>
              <a:rPr lang="en-US" sz="2400" b="1" dirty="0"/>
              <a:t>language features and techniques</a:t>
            </a:r>
          </a:p>
          <a:p>
            <a:pPr marL="0" indent="0">
              <a:buNone/>
            </a:pPr>
            <a:r>
              <a:rPr lang="en-US" sz="2400" b="1" dirty="0"/>
              <a:t>sentence forms. </a:t>
            </a:r>
          </a:p>
          <a:p>
            <a:pPr marL="0" indent="0">
              <a:buNone/>
            </a:pPr>
            <a:r>
              <a:rPr lang="en-US" sz="2400" b="1" dirty="0"/>
              <a:t>   </a:t>
            </a:r>
          </a:p>
          <a:p>
            <a:pPr marL="0" indent="0">
              <a:buNone/>
            </a:pPr>
            <a:r>
              <a:rPr lang="en-US" sz="2400" b="1" dirty="0"/>
              <a:t>   [8 marks] </a:t>
            </a:r>
          </a:p>
          <a:p>
            <a:pPr marL="0" indent="0">
              <a:buNone/>
            </a:pPr>
            <a:endParaRPr lang="en-US" sz="2400" dirty="0"/>
          </a:p>
          <a:p>
            <a:pPr marL="0" indent="0">
              <a:buNone/>
            </a:pPr>
            <a:r>
              <a:rPr lang="en-US" sz="2400" dirty="0"/>
              <a:t>This question tests the ability to explain, comment on and </a:t>
            </a:r>
            <a:r>
              <a:rPr lang="en-US" sz="2400" dirty="0" err="1"/>
              <a:t>analyse</a:t>
            </a:r>
            <a:r>
              <a:rPr lang="en-US" sz="2400" dirty="0"/>
              <a:t> how writers use language and structure to achieve effect, using relevant subject terminology to support their views</a:t>
            </a:r>
            <a:endParaRPr lang="en-GB" sz="2400" dirty="0"/>
          </a:p>
        </p:txBody>
      </p:sp>
    </p:spTree>
    <p:extLst>
      <p:ext uri="{BB962C8B-B14F-4D97-AF65-F5344CB8AC3E}">
        <p14:creationId xmlns:p14="http://schemas.microsoft.com/office/powerpoint/2010/main" val="978861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lstStyle/>
          <a:p>
            <a:r>
              <a:rPr lang="en-GB" dirty="0"/>
              <a:t>Language</a:t>
            </a:r>
          </a:p>
        </p:txBody>
      </p:sp>
      <p:sp>
        <p:nvSpPr>
          <p:cNvPr id="3" name="Content Placeholder 2"/>
          <p:cNvSpPr>
            <a:spLocks noGrp="1"/>
          </p:cNvSpPr>
          <p:nvPr>
            <p:ph idx="1"/>
          </p:nvPr>
        </p:nvSpPr>
        <p:spPr>
          <a:solidFill>
            <a:schemeClr val="accent5">
              <a:lumMod val="20000"/>
              <a:lumOff val="80000"/>
            </a:schemeClr>
          </a:solidFill>
        </p:spPr>
        <p:txBody>
          <a:bodyPr/>
          <a:lstStyle/>
          <a:p>
            <a:r>
              <a:rPr lang="en-GB" dirty="0"/>
              <a:t>What does it mean when we are asked to ‘analyse language’?</a:t>
            </a:r>
          </a:p>
          <a:p>
            <a:endParaRPr lang="en-GB" dirty="0"/>
          </a:p>
          <a:p>
            <a:pPr marL="0" indent="0">
              <a:buNone/>
            </a:pPr>
            <a:endParaRPr lang="en-GB" dirty="0"/>
          </a:p>
          <a:p>
            <a:r>
              <a:rPr lang="en-GB" dirty="0"/>
              <a:t>What is the main focus about language TODAY?</a:t>
            </a:r>
          </a:p>
          <a:p>
            <a:endParaRPr lang="en-GB" dirty="0"/>
          </a:p>
          <a:p>
            <a:pPr marL="0" indent="0">
              <a:buNone/>
            </a:pPr>
            <a:endParaRPr lang="en-GB" dirty="0"/>
          </a:p>
        </p:txBody>
      </p:sp>
    </p:spTree>
    <p:extLst>
      <p:ext uri="{BB962C8B-B14F-4D97-AF65-F5344CB8AC3E}">
        <p14:creationId xmlns:p14="http://schemas.microsoft.com/office/powerpoint/2010/main" val="2370939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lstStyle/>
          <a:p>
            <a:r>
              <a:rPr lang="en-GB" dirty="0"/>
              <a:t>What did you highlight? </a:t>
            </a:r>
          </a:p>
        </p:txBody>
      </p:sp>
      <p:sp>
        <p:nvSpPr>
          <p:cNvPr id="3" name="Content Placeholder 2"/>
          <p:cNvSpPr>
            <a:spLocks noGrp="1"/>
          </p:cNvSpPr>
          <p:nvPr>
            <p:ph idx="1"/>
          </p:nvPr>
        </p:nvSpPr>
        <p:spPr>
          <a:xfrm>
            <a:off x="457200" y="3501008"/>
            <a:ext cx="8229600" cy="3024336"/>
          </a:xfrm>
          <a:solidFill>
            <a:schemeClr val="accent5">
              <a:lumMod val="20000"/>
              <a:lumOff val="80000"/>
            </a:schemeClr>
          </a:solidFill>
        </p:spPr>
        <p:txBody>
          <a:bodyPr>
            <a:normAutofit fontScale="92500" lnSpcReduction="10000"/>
          </a:bodyPr>
          <a:lstStyle/>
          <a:p>
            <a:pPr marL="0" indent="0">
              <a:buNone/>
            </a:pPr>
            <a:r>
              <a:rPr lang="en-GB" dirty="0"/>
              <a:t>Which lines are we looking at?</a:t>
            </a:r>
          </a:p>
          <a:p>
            <a:pPr marL="0" indent="0">
              <a:buNone/>
            </a:pPr>
            <a:r>
              <a:rPr lang="en-GB" dirty="0">
                <a:solidFill>
                  <a:srgbClr val="FF0000"/>
                </a:solidFill>
              </a:rPr>
              <a:t>9-15</a:t>
            </a:r>
          </a:p>
          <a:p>
            <a:pPr marL="0" indent="0">
              <a:buNone/>
            </a:pPr>
            <a:r>
              <a:rPr lang="en-GB" dirty="0"/>
              <a:t>What are the key words in the question / What are we being asked to talk about?</a:t>
            </a:r>
          </a:p>
          <a:p>
            <a:pPr marL="0" indent="0">
              <a:buNone/>
            </a:pPr>
            <a:r>
              <a:rPr lang="en-GB" dirty="0">
                <a:solidFill>
                  <a:srgbClr val="FF0000"/>
                </a:solidFill>
              </a:rPr>
              <a:t>Views on books</a:t>
            </a:r>
          </a:p>
          <a:p>
            <a:pPr marL="0" indent="0">
              <a:buNone/>
            </a:pPr>
            <a:r>
              <a:rPr lang="en-GB" dirty="0">
                <a:solidFill>
                  <a:srgbClr val="FF0000"/>
                </a:solidFill>
              </a:rPr>
              <a:t>Stories of the past</a:t>
            </a:r>
          </a:p>
        </p:txBody>
      </p:sp>
      <p:pic>
        <p:nvPicPr>
          <p:cNvPr id="1026" name="Picture 2" descr="How Do I Determine My LinkedIn Keywor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638618"/>
            <a:ext cx="2462113" cy="164140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5076056" y="1651372"/>
            <a:ext cx="2676525" cy="1704975"/>
          </a:xfrm>
          <a:prstGeom prst="rect">
            <a:avLst/>
          </a:prstGeom>
        </p:spPr>
      </p:pic>
    </p:spTree>
    <p:extLst>
      <p:ext uri="{BB962C8B-B14F-4D97-AF65-F5344CB8AC3E}">
        <p14:creationId xmlns:p14="http://schemas.microsoft.com/office/powerpoint/2010/main" val="2855997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7544" y="260648"/>
            <a:ext cx="8280920" cy="115212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dirty="0">
              <a:latin typeface="Century Gothic" panose="020B0502020202020204" pitchFamily="34" charset="0"/>
            </a:endParaRPr>
          </a:p>
        </p:txBody>
      </p:sp>
      <p:sp>
        <p:nvSpPr>
          <p:cNvPr id="2" name="Title 1"/>
          <p:cNvSpPr>
            <a:spLocks noGrp="1"/>
          </p:cNvSpPr>
          <p:nvPr>
            <p:ph type="title"/>
          </p:nvPr>
        </p:nvSpPr>
        <p:spPr/>
        <p:txBody>
          <a:bodyPr/>
          <a:lstStyle/>
          <a:p>
            <a:r>
              <a:rPr lang="en-GB" dirty="0"/>
              <a:t>Track the text </a:t>
            </a:r>
          </a:p>
        </p:txBody>
      </p:sp>
      <p:sp>
        <p:nvSpPr>
          <p:cNvPr id="8" name="Content Placeholder 7"/>
          <p:cNvSpPr>
            <a:spLocks noGrp="1"/>
          </p:cNvSpPr>
          <p:nvPr>
            <p:ph idx="1"/>
          </p:nvPr>
        </p:nvSpPr>
        <p:spPr>
          <a:xfrm>
            <a:off x="457200" y="2332037"/>
            <a:ext cx="8229600" cy="4525963"/>
          </a:xfrm>
        </p:spPr>
        <p:txBody>
          <a:bodyPr/>
          <a:lstStyle/>
          <a:p>
            <a:r>
              <a:rPr lang="en-US" dirty="0"/>
              <a:t>It is vital that we track the text from beginning to end.</a:t>
            </a:r>
          </a:p>
          <a:p>
            <a:r>
              <a:rPr lang="en-US" dirty="0"/>
              <a:t>We use a ruler to make sure that we stay on the right line of text. This saves time in the exam as you will find evidence and write it up straight away. </a:t>
            </a:r>
          </a:p>
        </p:txBody>
      </p:sp>
      <p:pic>
        <p:nvPicPr>
          <p:cNvPr id="9" name="Picture 8"/>
          <p:cNvPicPr>
            <a:picLocks noChangeAspect="1"/>
          </p:cNvPicPr>
          <p:nvPr/>
        </p:nvPicPr>
        <p:blipFill>
          <a:blip r:embed="rId2"/>
          <a:stretch>
            <a:fillRect/>
          </a:stretch>
        </p:blipFill>
        <p:spPr>
          <a:xfrm>
            <a:off x="4744854" y="-287043"/>
            <a:ext cx="4474852" cy="4474852"/>
          </a:xfrm>
          <a:prstGeom prst="rect">
            <a:avLst/>
          </a:prstGeom>
        </p:spPr>
      </p:pic>
      <p:pic>
        <p:nvPicPr>
          <p:cNvPr id="10" name="Picture 9"/>
          <p:cNvPicPr>
            <a:picLocks noChangeAspect="1"/>
          </p:cNvPicPr>
          <p:nvPr/>
        </p:nvPicPr>
        <p:blipFill>
          <a:blip r:embed="rId3"/>
          <a:stretch>
            <a:fillRect/>
          </a:stretch>
        </p:blipFill>
        <p:spPr>
          <a:xfrm>
            <a:off x="6599644" y="45142"/>
            <a:ext cx="2322777" cy="1676545"/>
          </a:xfrm>
          <a:prstGeom prst="rect">
            <a:avLst/>
          </a:prstGeom>
        </p:spPr>
      </p:pic>
    </p:spTree>
    <p:extLst>
      <p:ext uri="{BB962C8B-B14F-4D97-AF65-F5344CB8AC3E}">
        <p14:creationId xmlns:p14="http://schemas.microsoft.com/office/powerpoint/2010/main" val="3041776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9341"/>
            <a:ext cx="8229600" cy="1143000"/>
          </a:xfrm>
          <a:solidFill>
            <a:schemeClr val="accent5">
              <a:lumMod val="20000"/>
              <a:lumOff val="80000"/>
            </a:schemeClr>
          </a:solidFill>
        </p:spPr>
        <p:txBody>
          <a:bodyPr/>
          <a:lstStyle/>
          <a:p>
            <a:r>
              <a:rPr lang="en-GB" dirty="0"/>
              <a:t>Whole class feedback </a:t>
            </a:r>
          </a:p>
        </p:txBody>
      </p:sp>
      <p:sp>
        <p:nvSpPr>
          <p:cNvPr id="8" name="Content Placeholder 7"/>
          <p:cNvSpPr>
            <a:spLocks noGrp="1"/>
          </p:cNvSpPr>
          <p:nvPr>
            <p:ph idx="1"/>
          </p:nvPr>
        </p:nvSpPr>
        <p:spPr>
          <a:xfrm>
            <a:off x="446856" y="1700808"/>
            <a:ext cx="5277272" cy="4525963"/>
          </a:xfrm>
          <a:solidFill>
            <a:schemeClr val="accent3">
              <a:lumMod val="20000"/>
              <a:lumOff val="80000"/>
            </a:schemeClr>
          </a:solidFill>
        </p:spPr>
        <p:txBody>
          <a:bodyPr>
            <a:normAutofit/>
          </a:bodyPr>
          <a:lstStyle/>
          <a:p>
            <a:r>
              <a:rPr lang="en-US" sz="2400" dirty="0"/>
              <a:t>It is vital that we track the text from beginning to </a:t>
            </a:r>
            <a:r>
              <a:rPr lang="en-US" sz="2400" b="1" u="sng" dirty="0">
                <a:solidFill>
                  <a:srgbClr val="FF0000"/>
                </a:solidFill>
              </a:rPr>
              <a:t>end.</a:t>
            </a:r>
          </a:p>
          <a:p>
            <a:r>
              <a:rPr lang="en-US" sz="2400" dirty="0"/>
              <a:t>We use a ruler to make sure that we stay on the right line of text. This saves time in the exam as you will find evidence and write it up straight away. </a:t>
            </a:r>
          </a:p>
          <a:p>
            <a:r>
              <a:rPr lang="en-US" sz="2400" dirty="0"/>
              <a:t>It means that you are not over-faced by too much text at once and you process it more clearly.</a:t>
            </a:r>
          </a:p>
          <a:p>
            <a:endParaRPr lang="en-US" sz="2400" dirty="0"/>
          </a:p>
          <a:p>
            <a:endParaRPr lang="en-GB" sz="2400" dirty="0"/>
          </a:p>
        </p:txBody>
      </p:sp>
      <p:pic>
        <p:nvPicPr>
          <p:cNvPr id="7" name="Picture 6"/>
          <p:cNvPicPr>
            <a:picLocks noChangeAspect="1"/>
          </p:cNvPicPr>
          <p:nvPr/>
        </p:nvPicPr>
        <p:blipFill>
          <a:blip r:embed="rId2"/>
          <a:stretch>
            <a:fillRect/>
          </a:stretch>
        </p:blipFill>
        <p:spPr>
          <a:xfrm rot="2205076">
            <a:off x="5633550" y="2330310"/>
            <a:ext cx="3150793" cy="3150793"/>
          </a:xfrm>
          <a:prstGeom prst="rect">
            <a:avLst/>
          </a:prstGeom>
        </p:spPr>
      </p:pic>
      <p:pic>
        <p:nvPicPr>
          <p:cNvPr id="9" name="Picture 8"/>
          <p:cNvPicPr>
            <a:picLocks noChangeAspect="1"/>
          </p:cNvPicPr>
          <p:nvPr/>
        </p:nvPicPr>
        <p:blipFill>
          <a:blip r:embed="rId3"/>
          <a:stretch>
            <a:fillRect/>
          </a:stretch>
        </p:blipFill>
        <p:spPr>
          <a:xfrm>
            <a:off x="6873815" y="1865298"/>
            <a:ext cx="1823329" cy="1316051"/>
          </a:xfrm>
          <a:prstGeom prst="rect">
            <a:avLst/>
          </a:prstGeom>
        </p:spPr>
      </p:pic>
      <p:pic>
        <p:nvPicPr>
          <p:cNvPr id="3" name="Picture 2"/>
          <p:cNvPicPr>
            <a:picLocks noChangeAspect="1"/>
          </p:cNvPicPr>
          <p:nvPr/>
        </p:nvPicPr>
        <p:blipFill>
          <a:blip r:embed="rId4"/>
          <a:stretch>
            <a:fillRect/>
          </a:stretch>
        </p:blipFill>
        <p:spPr>
          <a:xfrm>
            <a:off x="6309161" y="4981297"/>
            <a:ext cx="1129308" cy="1129308"/>
          </a:xfrm>
          <a:prstGeom prst="rect">
            <a:avLst/>
          </a:prstGeom>
        </p:spPr>
      </p:pic>
    </p:spTree>
    <p:extLst>
      <p:ext uri="{BB962C8B-B14F-4D97-AF65-F5344CB8AC3E}">
        <p14:creationId xmlns:p14="http://schemas.microsoft.com/office/powerpoint/2010/main" val="35132169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a:extLst>
              <a:ext uri="{FF2B5EF4-FFF2-40B4-BE49-F238E27FC236}">
                <a16:creationId xmlns:a16="http://schemas.microsoft.com/office/drawing/2014/main" id="{141E0432-99C2-462C-9A05-31FF2B79B607}"/>
              </a:ext>
            </a:extLst>
          </p:cNvPr>
          <p:cNvPicPr>
            <a:picLocks noGrp="1" noChangeAspect="1"/>
          </p:cNvPicPr>
          <p:nvPr>
            <p:ph idx="1"/>
          </p:nvPr>
        </p:nvPicPr>
        <p:blipFill>
          <a:blip r:embed="rId2"/>
          <a:stretch>
            <a:fillRect/>
          </a:stretch>
        </p:blipFill>
        <p:spPr>
          <a:xfrm>
            <a:off x="485829" y="1952836"/>
            <a:ext cx="8582042" cy="2952328"/>
          </a:xfrm>
          <a:prstGeom prst="rect">
            <a:avLst/>
          </a:prstGeom>
        </p:spPr>
      </p:pic>
    </p:spTree>
    <p:extLst>
      <p:ext uri="{BB962C8B-B14F-4D97-AF65-F5344CB8AC3E}">
        <p14:creationId xmlns:p14="http://schemas.microsoft.com/office/powerpoint/2010/main" val="9854055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normAutofit fontScale="90000"/>
          </a:bodyPr>
          <a:lstStyle/>
          <a:p>
            <a:r>
              <a:rPr lang="en-GB" dirty="0"/>
              <a:t>What is showing his views on books and stories?</a:t>
            </a:r>
          </a:p>
        </p:txBody>
      </p:sp>
      <p:sp>
        <p:nvSpPr>
          <p:cNvPr id="3" name="Content Placeholder 2"/>
          <p:cNvSpPr>
            <a:spLocks noGrp="1"/>
          </p:cNvSpPr>
          <p:nvPr>
            <p:ph idx="1"/>
          </p:nvPr>
        </p:nvSpPr>
        <p:spPr>
          <a:solidFill>
            <a:schemeClr val="accent5">
              <a:lumMod val="20000"/>
              <a:lumOff val="80000"/>
            </a:schemeClr>
          </a:solidFill>
        </p:spPr>
        <p:txBody>
          <a:bodyPr/>
          <a:lstStyle/>
          <a:p>
            <a:pPr marL="0" indent="0">
              <a:buNone/>
            </a:pPr>
            <a:endParaRPr lang="en-GB" dirty="0"/>
          </a:p>
        </p:txBody>
      </p:sp>
    </p:spTree>
    <p:extLst>
      <p:ext uri="{BB962C8B-B14F-4D97-AF65-F5344CB8AC3E}">
        <p14:creationId xmlns:p14="http://schemas.microsoft.com/office/powerpoint/2010/main" val="36248237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066130"/>
          </a:xfrm>
          <a:solidFill>
            <a:srgbClr val="F6FD95"/>
          </a:solidFill>
        </p:spPr>
        <p:txBody>
          <a:bodyPr>
            <a:noAutofit/>
          </a:bodyPr>
          <a:lstStyle/>
          <a:p>
            <a:r>
              <a:rPr lang="en-GB" sz="3200" dirty="0"/>
              <a:t>How is language used to show their nervousness? What is the effect (why)?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1156347"/>
              </p:ext>
            </p:extLst>
          </p:nvPr>
        </p:nvGraphicFramePr>
        <p:xfrm>
          <a:off x="277180" y="1395028"/>
          <a:ext cx="8589640" cy="3774440"/>
        </p:xfrm>
        <a:graphic>
          <a:graphicData uri="http://schemas.openxmlformats.org/drawingml/2006/table">
            <a:tbl>
              <a:tblPr firstRow="1" bandRow="1">
                <a:tableStyleId>{D7AC3CCA-C797-4891-BE02-D94E43425B78}</a:tableStyleId>
              </a:tblPr>
              <a:tblGrid>
                <a:gridCol w="2753751">
                  <a:extLst>
                    <a:ext uri="{9D8B030D-6E8A-4147-A177-3AD203B41FA5}">
                      <a16:colId xmlns:a16="http://schemas.microsoft.com/office/drawing/2014/main" val="759364750"/>
                    </a:ext>
                  </a:extLst>
                </a:gridCol>
                <a:gridCol w="2071732">
                  <a:extLst>
                    <a:ext uri="{9D8B030D-6E8A-4147-A177-3AD203B41FA5}">
                      <a16:colId xmlns:a16="http://schemas.microsoft.com/office/drawing/2014/main" val="978894667"/>
                    </a:ext>
                  </a:extLst>
                </a:gridCol>
                <a:gridCol w="3764157">
                  <a:extLst>
                    <a:ext uri="{9D8B030D-6E8A-4147-A177-3AD203B41FA5}">
                      <a16:colId xmlns:a16="http://schemas.microsoft.com/office/drawing/2014/main" val="2543423782"/>
                    </a:ext>
                  </a:extLst>
                </a:gridCol>
              </a:tblGrid>
              <a:tr h="370840">
                <a:tc>
                  <a:txBody>
                    <a:bodyPr/>
                    <a:lstStyle/>
                    <a:p>
                      <a:r>
                        <a:rPr lang="en-GB" dirty="0">
                          <a:latin typeface="Century Gothic" panose="020B0502020202020204" pitchFamily="34" charset="0"/>
                        </a:rPr>
                        <a:t>Quotation</a:t>
                      </a:r>
                    </a:p>
                  </a:txBody>
                  <a:tcPr>
                    <a:solidFill>
                      <a:schemeClr val="accent5">
                        <a:lumMod val="20000"/>
                        <a:lumOff val="80000"/>
                      </a:schemeClr>
                    </a:solidFill>
                  </a:tcPr>
                </a:tc>
                <a:tc>
                  <a:txBody>
                    <a:bodyPr/>
                    <a:lstStyle/>
                    <a:p>
                      <a:r>
                        <a:rPr lang="en-GB" dirty="0">
                          <a:latin typeface="Century Gothic" panose="020B0502020202020204" pitchFamily="34" charset="0"/>
                        </a:rPr>
                        <a:t>Method</a:t>
                      </a:r>
                    </a:p>
                  </a:txBody>
                  <a:tcPr>
                    <a:solidFill>
                      <a:schemeClr val="accent5">
                        <a:lumMod val="20000"/>
                        <a:lumOff val="80000"/>
                      </a:schemeClr>
                    </a:solidFill>
                  </a:tcPr>
                </a:tc>
                <a:tc>
                  <a:txBody>
                    <a:bodyPr/>
                    <a:lstStyle/>
                    <a:p>
                      <a:r>
                        <a:rPr lang="en-GB" dirty="0">
                          <a:latin typeface="Century Gothic" panose="020B0502020202020204" pitchFamily="34" charset="0"/>
                        </a:rPr>
                        <a:t>Effect</a:t>
                      </a:r>
                    </a:p>
                  </a:txBody>
                  <a:tcPr>
                    <a:solidFill>
                      <a:schemeClr val="accent5">
                        <a:lumMod val="20000"/>
                        <a:lumOff val="80000"/>
                      </a:schemeClr>
                    </a:solidFill>
                  </a:tcPr>
                </a:tc>
                <a:extLst>
                  <a:ext uri="{0D108BD9-81ED-4DB2-BD59-A6C34878D82A}">
                    <a16:rowId xmlns:a16="http://schemas.microsoft.com/office/drawing/2014/main" val="2817495190"/>
                  </a:ext>
                </a:extLst>
              </a:tr>
              <a:tr h="370840">
                <a:tc>
                  <a:txBody>
                    <a:bodyPr/>
                    <a:lstStyle/>
                    <a:p>
                      <a:r>
                        <a:rPr lang="en-GB" dirty="0">
                          <a:latin typeface="Century Gothic" panose="020B0502020202020204" pitchFamily="34" charset="0"/>
                        </a:rPr>
                        <a:t> adjective ‘golden’ </a:t>
                      </a: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3264792830"/>
                  </a:ext>
                </a:extLst>
              </a:tr>
              <a:tr h="370840">
                <a:tc>
                  <a:txBody>
                    <a:bodyPr/>
                    <a:lstStyle/>
                    <a:p>
                      <a:r>
                        <a:rPr lang="en-US" dirty="0">
                          <a:latin typeface="Century Gothic" panose="020B0502020202020204" pitchFamily="34" charset="0"/>
                        </a:rPr>
                        <a:t>‘ran like gazelles and pounced like tigers’</a:t>
                      </a:r>
                      <a:endParaRPr lang="en-GB" dirty="0">
                        <a:latin typeface="Century Gothic" panose="020B0502020202020204" pitchFamily="34" charset="0"/>
                      </a:endParaRP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3360006738"/>
                  </a:ext>
                </a:extLst>
              </a:tr>
              <a:tr h="370840">
                <a:tc>
                  <a:txBody>
                    <a:bodyPr/>
                    <a:lstStyle/>
                    <a:p>
                      <a:r>
                        <a:rPr lang="en-GB" dirty="0">
                          <a:latin typeface="Century Gothic" panose="020B0502020202020204" pitchFamily="34" charset="0"/>
                        </a:rPr>
                        <a:t> ‘illuminating minds and hearts’</a:t>
                      </a: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579931694"/>
                  </a:ext>
                </a:extLst>
              </a:tr>
              <a:tr h="370840">
                <a:tc>
                  <a:txBody>
                    <a:bodyPr/>
                    <a:lstStyle/>
                    <a:p>
                      <a:r>
                        <a:rPr lang="en-US" dirty="0">
                          <a:latin typeface="Century Gothic" panose="020B0502020202020204" pitchFamily="34" charset="0"/>
                        </a:rPr>
                        <a:t>‘exploded’</a:t>
                      </a:r>
                      <a:endParaRPr lang="en-GB" dirty="0">
                        <a:latin typeface="Century Gothic" panose="020B0502020202020204" pitchFamily="34" charset="0"/>
                      </a:endParaRP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1991384666"/>
                  </a:ext>
                </a:extLst>
              </a:tr>
              <a:tr h="370840">
                <a:tc>
                  <a:txBody>
                    <a:bodyPr/>
                    <a:lstStyle/>
                    <a:p>
                      <a:r>
                        <a:rPr lang="en-US" dirty="0">
                          <a:latin typeface="Century Gothic" panose="020B0502020202020204" pitchFamily="34" charset="0"/>
                        </a:rPr>
                        <a:t>‘we dreamed in </a:t>
                      </a:r>
                      <a:r>
                        <a:rPr lang="en-US" dirty="0" err="1">
                          <a:latin typeface="Century Gothic" panose="020B0502020202020204" pitchFamily="34" charset="0"/>
                        </a:rPr>
                        <a:t>colour</a:t>
                      </a:r>
                      <a:r>
                        <a:rPr lang="en-US" dirty="0">
                          <a:latin typeface="Century Gothic" panose="020B0502020202020204" pitchFamily="34" charset="0"/>
                        </a:rPr>
                        <a:t>’</a:t>
                      </a:r>
                      <a:endParaRPr lang="en-GB" dirty="0">
                        <a:latin typeface="Century Gothic" panose="020B0502020202020204" pitchFamily="34" charset="0"/>
                      </a:endParaRP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1118740535"/>
                  </a:ext>
                </a:extLst>
              </a:tr>
              <a:tr h="370840">
                <a:tc>
                  <a:txBody>
                    <a:bodyPr/>
                    <a:lstStyle/>
                    <a:p>
                      <a:endParaRPr lang="en-GB" dirty="0">
                        <a:latin typeface="Century Gothic" panose="020B0502020202020204" pitchFamily="34" charset="0"/>
                      </a:endParaRP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1065457662"/>
                  </a:ext>
                </a:extLst>
              </a:tr>
              <a:tr h="370840">
                <a:tc>
                  <a:txBody>
                    <a:bodyPr/>
                    <a:lstStyle/>
                    <a:p>
                      <a:endParaRPr lang="en-GB" dirty="0">
                        <a:latin typeface="Century Gothic" panose="020B0502020202020204" pitchFamily="34" charset="0"/>
                      </a:endParaRP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3567011143"/>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074594644"/>
              </p:ext>
            </p:extLst>
          </p:nvPr>
        </p:nvGraphicFramePr>
        <p:xfrm>
          <a:off x="457200" y="5853287"/>
          <a:ext cx="8229600" cy="949960"/>
        </p:xfrm>
        <a:graphic>
          <a:graphicData uri="http://schemas.openxmlformats.org/drawingml/2006/table">
            <a:tbl>
              <a:tblPr firstRow="1" bandRow="1">
                <a:tableStyleId>{5C22544A-7EE6-4342-B048-85BDC9FD1C3A}</a:tableStyleId>
              </a:tblPr>
              <a:tblGrid>
                <a:gridCol w="5050904">
                  <a:extLst>
                    <a:ext uri="{9D8B030D-6E8A-4147-A177-3AD203B41FA5}">
                      <a16:colId xmlns:a16="http://schemas.microsoft.com/office/drawing/2014/main" val="3481042693"/>
                    </a:ext>
                  </a:extLst>
                </a:gridCol>
                <a:gridCol w="3178696">
                  <a:extLst>
                    <a:ext uri="{9D8B030D-6E8A-4147-A177-3AD203B41FA5}">
                      <a16:colId xmlns:a16="http://schemas.microsoft.com/office/drawing/2014/main" val="2376931086"/>
                    </a:ext>
                  </a:extLst>
                </a:gridCol>
              </a:tblGrid>
              <a:tr h="370840">
                <a:tc>
                  <a:txBody>
                    <a:bodyPr/>
                    <a:lstStyle/>
                    <a:p>
                      <a:r>
                        <a:rPr lang="en-GB" dirty="0"/>
                        <a:t>Challenge</a:t>
                      </a:r>
                    </a:p>
                  </a:txBody>
                  <a:tcPr/>
                </a:tc>
                <a:tc>
                  <a:txBody>
                    <a:bodyPr/>
                    <a:lstStyle/>
                    <a:p>
                      <a:r>
                        <a:rPr lang="en-GB" dirty="0"/>
                        <a:t>Aspire</a:t>
                      </a:r>
                    </a:p>
                  </a:txBody>
                  <a:tcPr/>
                </a:tc>
                <a:extLst>
                  <a:ext uri="{0D108BD9-81ED-4DB2-BD59-A6C34878D82A}">
                    <a16:rowId xmlns:a16="http://schemas.microsoft.com/office/drawing/2014/main" val="2117716688"/>
                  </a:ext>
                </a:extLst>
              </a:tr>
              <a:tr h="370840">
                <a:tc>
                  <a:txBody>
                    <a:bodyPr/>
                    <a:lstStyle/>
                    <a:p>
                      <a:r>
                        <a:rPr lang="en-GB" sz="1600" dirty="0"/>
                        <a:t>Complete the table identifying the methods and discussing how each makes the reader respond (think/ feel/ picture)</a:t>
                      </a:r>
                    </a:p>
                  </a:txBody>
                  <a:tcPr/>
                </a:tc>
                <a:tc>
                  <a:txBody>
                    <a:bodyPr/>
                    <a:lstStyle/>
                    <a:p>
                      <a:r>
                        <a:rPr lang="en-GB" sz="1600" dirty="0"/>
                        <a:t>Complete the challenge and add your own examples</a:t>
                      </a:r>
                    </a:p>
                  </a:txBody>
                  <a:tcPr/>
                </a:tc>
                <a:extLst>
                  <a:ext uri="{0D108BD9-81ED-4DB2-BD59-A6C34878D82A}">
                    <a16:rowId xmlns:a16="http://schemas.microsoft.com/office/drawing/2014/main" val="3192698685"/>
                  </a:ext>
                </a:extLst>
              </a:tr>
            </a:tbl>
          </a:graphicData>
        </a:graphic>
      </p:graphicFrame>
    </p:spTree>
    <p:extLst>
      <p:ext uri="{BB962C8B-B14F-4D97-AF65-F5344CB8AC3E}">
        <p14:creationId xmlns:p14="http://schemas.microsoft.com/office/powerpoint/2010/main" val="6306845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lstStyle/>
          <a:p>
            <a:r>
              <a:rPr lang="en-GB" dirty="0" err="1"/>
              <a:t>Wagoll</a:t>
            </a:r>
            <a:r>
              <a:rPr lang="en-GB" dirty="0"/>
              <a:t> </a:t>
            </a:r>
          </a:p>
        </p:txBody>
      </p:sp>
      <p:sp>
        <p:nvSpPr>
          <p:cNvPr id="3" name="Content Placeholder 2"/>
          <p:cNvSpPr>
            <a:spLocks noGrp="1"/>
          </p:cNvSpPr>
          <p:nvPr>
            <p:ph idx="1"/>
          </p:nvPr>
        </p:nvSpPr>
        <p:spPr>
          <a:solidFill>
            <a:schemeClr val="accent5">
              <a:lumMod val="20000"/>
              <a:lumOff val="80000"/>
            </a:schemeClr>
          </a:solidFill>
        </p:spPr>
        <p:txBody>
          <a:bodyPr>
            <a:normAutofit fontScale="62500" lnSpcReduction="20000"/>
          </a:bodyPr>
          <a:lstStyle/>
          <a:p>
            <a:r>
              <a:rPr lang="en-US" b="0" i="0" u="none" strike="noStrike" dirty="0">
                <a:effectLst/>
                <a:latin typeface="Arial" panose="020B0604020202020204" pitchFamily="34" charset="0"/>
              </a:rPr>
              <a:t>One way the writer presents </a:t>
            </a:r>
            <a:r>
              <a:rPr lang="en-US" b="0" i="0" u="none" strike="noStrike" dirty="0" err="1">
                <a:effectLst/>
                <a:latin typeface="Arial" panose="020B0604020202020204" pitchFamily="34" charset="0"/>
              </a:rPr>
              <a:t>Mr</a:t>
            </a:r>
            <a:r>
              <a:rPr lang="en-US" b="0" i="0" u="none" strike="noStrike" dirty="0">
                <a:effectLst/>
                <a:latin typeface="Arial" panose="020B0604020202020204" pitchFamily="34" charset="0"/>
              </a:rPr>
              <a:t> Fisher’s viewpoint is through the use of powerful imagery. The writer states that </a:t>
            </a:r>
            <a:r>
              <a:rPr lang="en-US" b="0" i="0" u="none" strike="noStrike" dirty="0" err="1">
                <a:effectLst/>
                <a:latin typeface="Arial" panose="020B0604020202020204" pitchFamily="34" charset="0"/>
              </a:rPr>
              <a:t>Mr</a:t>
            </a:r>
            <a:r>
              <a:rPr lang="en-US" b="0" i="0" u="none" strike="noStrike" dirty="0">
                <a:effectLst/>
                <a:latin typeface="Arial" panose="020B0604020202020204" pitchFamily="34" charset="0"/>
              </a:rPr>
              <a:t> Fisher remembers a time “when books were golden” and when they “illuminated minds and hearts”. This strong and </a:t>
            </a:r>
            <a:r>
              <a:rPr lang="en-US" b="0" i="0" u="none" strike="noStrike" dirty="0" err="1">
                <a:effectLst/>
                <a:latin typeface="Arial" panose="020B0604020202020204" pitchFamily="34" charset="0"/>
              </a:rPr>
              <a:t>consistant</a:t>
            </a:r>
            <a:r>
              <a:rPr lang="en-US" b="0" i="0" u="none" strike="noStrike" dirty="0">
                <a:effectLst/>
                <a:latin typeface="Arial" panose="020B0604020202020204" pitchFamily="34" charset="0"/>
              </a:rPr>
              <a:t> imagery brings to mind the motif of light. To say that the books were “golden” creates an idea that they were highly precious – as gold is – something to be treasured and looked upon with care. Indeed, the idea that these books were “illuminating minds and hearts” not only reinforces the notion that they were special, but it also gives reason to it. The verb “illuminating” conjures up a clear image of light resonating to and through everything in its path; and the idea that these books illuminated “minds and hearts” helps to put across the idea that books were ‘enlightening’. These ‘golden’ books brought a new sense of clarity to people, that they made the readers feel and think in a different way; and this is why </a:t>
            </a:r>
            <a:r>
              <a:rPr lang="en-US" b="0" i="0" u="none" strike="noStrike" dirty="0" err="1">
                <a:effectLst/>
                <a:latin typeface="Arial" panose="020B0604020202020204" pitchFamily="34" charset="0"/>
              </a:rPr>
              <a:t>Mr</a:t>
            </a:r>
            <a:r>
              <a:rPr lang="en-US" b="0" i="0" u="none" strike="noStrike" dirty="0">
                <a:effectLst/>
                <a:latin typeface="Arial" panose="020B0604020202020204" pitchFamily="34" charset="0"/>
              </a:rPr>
              <a:t> Fisher regards them as ‘golden’.</a:t>
            </a:r>
          </a:p>
          <a:p>
            <a:r>
              <a:rPr lang="en-US" dirty="0">
                <a:latin typeface="Arial" panose="020B0604020202020204" pitchFamily="34" charset="0"/>
              </a:rPr>
              <a:t>This is half the example (8 marks) </a:t>
            </a:r>
            <a:endParaRPr lang="en-GB" dirty="0"/>
          </a:p>
        </p:txBody>
      </p:sp>
    </p:spTree>
    <p:extLst>
      <p:ext uri="{BB962C8B-B14F-4D97-AF65-F5344CB8AC3E}">
        <p14:creationId xmlns:p14="http://schemas.microsoft.com/office/powerpoint/2010/main" val="37533473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60000"/>
              <a:lumOff val="40000"/>
            </a:schemeClr>
          </a:solidFill>
        </p:spPr>
        <p:txBody>
          <a:bodyPr/>
          <a:lstStyle/>
          <a:p>
            <a:r>
              <a:rPr lang="en-GB" dirty="0"/>
              <a:t>Mark scheme Q2</a:t>
            </a:r>
          </a:p>
        </p:txBody>
      </p:sp>
      <p:sp>
        <p:nvSpPr>
          <p:cNvPr id="3" name="Content Placeholder 2"/>
          <p:cNvSpPr>
            <a:spLocks noGrp="1"/>
          </p:cNvSpPr>
          <p:nvPr>
            <p:ph idx="1"/>
          </p:nvPr>
        </p:nvSpPr>
        <p:spPr/>
        <p:txBody>
          <a:bodyPr>
            <a:normAutofit/>
          </a:bodyPr>
          <a:lstStyle/>
          <a:p>
            <a:endParaRPr lang="en-US" dirty="0"/>
          </a:p>
          <a:p>
            <a:endParaRPr lang="en-GB" dirty="0"/>
          </a:p>
        </p:txBody>
      </p:sp>
      <p:sp>
        <p:nvSpPr>
          <p:cNvPr id="4" name="TextBox 3"/>
          <p:cNvSpPr txBox="1"/>
          <p:nvPr/>
        </p:nvSpPr>
        <p:spPr>
          <a:xfrm>
            <a:off x="457200" y="1676400"/>
            <a:ext cx="8229600" cy="369332"/>
          </a:xfrm>
          <a:prstGeom prst="rect">
            <a:avLst/>
          </a:prstGeom>
          <a:noFill/>
        </p:spPr>
        <p:txBody>
          <a:bodyPr wrap="square" rtlCol="0">
            <a:spAutoFit/>
          </a:bodyPr>
          <a:lstStyle/>
          <a:p>
            <a:endParaRPr lang="en-US" dirty="0">
              <a:latin typeface="Century Gothic" panose="020B0502020202020204" pitchFamily="34" charset="0"/>
            </a:endParaRPr>
          </a:p>
        </p:txBody>
      </p:sp>
      <p:pic>
        <p:nvPicPr>
          <p:cNvPr id="5" name="Picture 4">
            <a:extLst>
              <a:ext uri="{FF2B5EF4-FFF2-40B4-BE49-F238E27FC236}">
                <a16:creationId xmlns:a16="http://schemas.microsoft.com/office/drawing/2014/main" id="{7FC4DF2B-CAAB-43AB-8644-6AE7C95743F8}"/>
              </a:ext>
            </a:extLst>
          </p:cNvPr>
          <p:cNvPicPr>
            <a:picLocks noChangeAspect="1"/>
          </p:cNvPicPr>
          <p:nvPr/>
        </p:nvPicPr>
        <p:blipFill>
          <a:blip r:embed="rId2"/>
          <a:stretch>
            <a:fillRect/>
          </a:stretch>
        </p:blipFill>
        <p:spPr>
          <a:xfrm>
            <a:off x="3203848" y="1395178"/>
            <a:ext cx="3067050" cy="5210175"/>
          </a:xfrm>
          <a:prstGeom prst="rect">
            <a:avLst/>
          </a:prstGeom>
        </p:spPr>
      </p:pic>
    </p:spTree>
    <p:extLst>
      <p:ext uri="{BB962C8B-B14F-4D97-AF65-F5344CB8AC3E}">
        <p14:creationId xmlns:p14="http://schemas.microsoft.com/office/powerpoint/2010/main" val="17245425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48064" y="1600200"/>
            <a:ext cx="3538736" cy="4525963"/>
          </a:xfrm>
        </p:spPr>
        <p:txBody>
          <a:bodyPr>
            <a:normAutofit fontScale="85000" lnSpcReduction="10000"/>
          </a:bodyPr>
          <a:lstStyle/>
          <a:p>
            <a:pPr marL="0" indent="0">
              <a:buNone/>
            </a:pPr>
            <a:r>
              <a:rPr lang="en-GB" b="1" u="sng" dirty="0"/>
              <a:t>What</a:t>
            </a:r>
          </a:p>
          <a:p>
            <a:pPr marL="0" indent="0">
              <a:buNone/>
            </a:pPr>
            <a:r>
              <a:rPr lang="en-GB" dirty="0"/>
              <a:t>The writer shows…when…</a:t>
            </a:r>
          </a:p>
          <a:p>
            <a:pPr marL="0" indent="0">
              <a:buNone/>
            </a:pPr>
            <a:r>
              <a:rPr lang="en-GB" b="1" u="sng" dirty="0"/>
              <a:t>How</a:t>
            </a:r>
          </a:p>
          <a:p>
            <a:pPr marL="0" indent="0">
              <a:buNone/>
            </a:pPr>
            <a:r>
              <a:rPr lang="en-GB" dirty="0"/>
              <a:t>The writer uses…</a:t>
            </a:r>
          </a:p>
          <a:p>
            <a:pPr marL="0" indent="0">
              <a:buNone/>
            </a:pPr>
            <a:r>
              <a:rPr lang="en-GB" dirty="0"/>
              <a:t>to imply/ convey…</a:t>
            </a:r>
          </a:p>
          <a:p>
            <a:pPr marL="0" indent="0">
              <a:buNone/>
            </a:pPr>
            <a:r>
              <a:rPr lang="en-GB" b="1" u="sng" dirty="0"/>
              <a:t>Why</a:t>
            </a:r>
          </a:p>
          <a:p>
            <a:pPr marL="0" indent="0">
              <a:buNone/>
            </a:pPr>
            <a:r>
              <a:rPr lang="en-GB" dirty="0"/>
              <a:t>The reader is made to think/ feel/ picture…</a:t>
            </a:r>
          </a:p>
        </p:txBody>
      </p:sp>
      <p:sp>
        <p:nvSpPr>
          <p:cNvPr id="5" name="Title 4"/>
          <p:cNvSpPr>
            <a:spLocks noGrp="1"/>
          </p:cNvSpPr>
          <p:nvPr>
            <p:ph type="title"/>
          </p:nvPr>
        </p:nvSpPr>
        <p:spPr>
          <a:solidFill>
            <a:schemeClr val="accent6">
              <a:lumMod val="20000"/>
              <a:lumOff val="80000"/>
            </a:schemeClr>
          </a:solidFill>
        </p:spPr>
        <p:txBody>
          <a:bodyPr/>
          <a:lstStyle/>
          <a:p>
            <a:r>
              <a:rPr lang="en-GB" dirty="0"/>
              <a:t>Assessment – Language</a:t>
            </a:r>
          </a:p>
        </p:txBody>
      </p:sp>
      <p:sp>
        <p:nvSpPr>
          <p:cNvPr id="6" name="TextBox 5"/>
          <p:cNvSpPr txBox="1"/>
          <p:nvPr/>
        </p:nvSpPr>
        <p:spPr>
          <a:xfrm>
            <a:off x="457200" y="4941168"/>
            <a:ext cx="4474840" cy="1015663"/>
          </a:xfrm>
          <a:prstGeom prst="rect">
            <a:avLst/>
          </a:prstGeom>
          <a:solidFill>
            <a:schemeClr val="accent4">
              <a:lumMod val="20000"/>
              <a:lumOff val="80000"/>
            </a:schemeClr>
          </a:solidFill>
        </p:spPr>
        <p:txBody>
          <a:bodyPr wrap="square" rtlCol="0">
            <a:spAutoFit/>
          </a:bodyPr>
          <a:lstStyle/>
          <a:p>
            <a:r>
              <a:rPr lang="en-GB" sz="2000" i="1" dirty="0">
                <a:latin typeface="Century Gothic" panose="020B0502020202020204" pitchFamily="34" charset="0"/>
              </a:rPr>
              <a:t>3 WHW paragraphs</a:t>
            </a:r>
          </a:p>
          <a:p>
            <a:r>
              <a:rPr lang="en-GB" sz="2000" i="1" dirty="0">
                <a:latin typeface="Century Gothic" panose="020B0502020202020204" pitchFamily="34" charset="0"/>
              </a:rPr>
              <a:t>10 minutes</a:t>
            </a:r>
          </a:p>
          <a:p>
            <a:r>
              <a:rPr lang="en-GB" sz="2000" i="1" dirty="0">
                <a:latin typeface="Century Gothic" panose="020B0502020202020204" pitchFamily="34" charset="0"/>
              </a:rPr>
              <a:t>Use subject terminology</a:t>
            </a:r>
          </a:p>
        </p:txBody>
      </p:sp>
      <p:pic>
        <p:nvPicPr>
          <p:cNvPr id="2" name="Picture 1">
            <a:extLst>
              <a:ext uri="{FF2B5EF4-FFF2-40B4-BE49-F238E27FC236}">
                <a16:creationId xmlns:a16="http://schemas.microsoft.com/office/drawing/2014/main" id="{22F420E8-61A4-42D3-A24E-FE9989FAA8E6}"/>
              </a:ext>
            </a:extLst>
          </p:cNvPr>
          <p:cNvPicPr>
            <a:picLocks noChangeAspect="1"/>
          </p:cNvPicPr>
          <p:nvPr/>
        </p:nvPicPr>
        <p:blipFill>
          <a:blip r:embed="rId2"/>
          <a:stretch>
            <a:fillRect/>
          </a:stretch>
        </p:blipFill>
        <p:spPr>
          <a:xfrm>
            <a:off x="467656" y="1464754"/>
            <a:ext cx="4572396" cy="3429297"/>
          </a:xfrm>
          <a:prstGeom prst="rect">
            <a:avLst/>
          </a:prstGeom>
        </p:spPr>
      </p:pic>
    </p:spTree>
    <p:extLst>
      <p:ext uri="{BB962C8B-B14F-4D97-AF65-F5344CB8AC3E}">
        <p14:creationId xmlns:p14="http://schemas.microsoft.com/office/powerpoint/2010/main" val="10626924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a:solidFill>
            <a:srgbClr val="F6FD95"/>
          </a:solidFill>
        </p:spPr>
        <p:txBody>
          <a:bodyPr>
            <a:normAutofit fontScale="90000"/>
          </a:bodyPr>
          <a:lstStyle/>
          <a:p>
            <a:r>
              <a:rPr lang="en-GB" dirty="0"/>
              <a:t>Mark scheme </a:t>
            </a:r>
          </a:p>
        </p:txBody>
      </p:sp>
      <p:sp>
        <p:nvSpPr>
          <p:cNvPr id="3" name="Content Placeholder 2"/>
          <p:cNvSpPr>
            <a:spLocks noGrp="1"/>
          </p:cNvSpPr>
          <p:nvPr>
            <p:ph idx="1"/>
          </p:nvPr>
        </p:nvSpPr>
        <p:spPr>
          <a:xfrm>
            <a:off x="457200" y="980728"/>
            <a:ext cx="8229600" cy="5611762"/>
          </a:xfrm>
          <a:solidFill>
            <a:schemeClr val="accent5">
              <a:lumMod val="20000"/>
              <a:lumOff val="80000"/>
            </a:schemeClr>
          </a:solidFill>
        </p:spPr>
        <p:txBody>
          <a:bodyPr>
            <a:noAutofit/>
          </a:bodyPr>
          <a:lstStyle/>
          <a:p>
            <a:pPr marL="0" indent="0">
              <a:buNone/>
            </a:pPr>
            <a:r>
              <a:rPr lang="en-US" sz="1600" dirty="0"/>
              <a:t> </a:t>
            </a:r>
          </a:p>
          <a:p>
            <a:r>
              <a:rPr lang="en-US" sz="1600" dirty="0"/>
              <a:t>7-8 marks The writer uses the adjective ‘golden’ to suggest </a:t>
            </a:r>
            <a:r>
              <a:rPr lang="en-US" sz="1600" dirty="0" err="1"/>
              <a:t>Mr</a:t>
            </a:r>
            <a:r>
              <a:rPr lang="en-US" sz="1600" dirty="0"/>
              <a:t> Fisher has a nostalgic and </a:t>
            </a:r>
            <a:r>
              <a:rPr lang="en-US" sz="1600" dirty="0" err="1"/>
              <a:t>romanticised</a:t>
            </a:r>
            <a:r>
              <a:rPr lang="en-US" sz="1600" dirty="0"/>
              <a:t> view of books of the past. He thinks the world was full of stories which ‘ran like gazelles and pounced like tigers’, metaphorically conveying that not only were there many fast-paced stories but also that they ambushed the imagination so that the reader was totally immersed in the words on the page. The writer personifies the stories as ‘illuminating minds and hearts’ to imply that </a:t>
            </a:r>
            <a:r>
              <a:rPr lang="en-US" sz="1600" dirty="0" err="1"/>
              <a:t>Mr</a:t>
            </a:r>
            <a:r>
              <a:rPr lang="en-US" sz="1600" dirty="0"/>
              <a:t> Fisher believes every part of the reader was affected: not only did the stories reach the reader mentally but they captivated them emotionally, as if under a spell</a:t>
            </a:r>
          </a:p>
          <a:p>
            <a:r>
              <a:rPr lang="en-US" sz="1600" dirty="0"/>
              <a:t>5-6 marks The writer uses the adjective ‘golden’ to suggest </a:t>
            </a:r>
            <a:r>
              <a:rPr lang="en-US" sz="1600" dirty="0" err="1"/>
              <a:t>Mr</a:t>
            </a:r>
            <a:r>
              <a:rPr lang="en-US" sz="1600" dirty="0"/>
              <a:t> Fisher has a positive, glowing view of the books of the past. He says they were full of stories which ‘ran like gazelles and pounced like tigers’. This metaphor conveys that the stories carried you along and were like fast moving animals, attacking the reader’s imagination to make them gripped in what they were reading. The writer then uses the image ‘illuminating minds and hearts’, implying that </a:t>
            </a:r>
            <a:r>
              <a:rPr lang="en-US" sz="1600" dirty="0" err="1"/>
              <a:t>Mr</a:t>
            </a:r>
            <a:r>
              <a:rPr lang="en-US" sz="1600" dirty="0"/>
              <a:t> Fisher thinks that in the past, these stories lit up every part of the reader with enthusiasm. </a:t>
            </a:r>
          </a:p>
          <a:p>
            <a:endParaRPr lang="en-GB" sz="1200" dirty="0"/>
          </a:p>
        </p:txBody>
      </p:sp>
    </p:spTree>
    <p:extLst>
      <p:ext uri="{BB962C8B-B14F-4D97-AF65-F5344CB8AC3E}">
        <p14:creationId xmlns:p14="http://schemas.microsoft.com/office/powerpoint/2010/main" val="78196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44927" y="1600200"/>
            <a:ext cx="8336402" cy="4699442"/>
          </a:xfrm>
          <a:prstGeom prst="rect">
            <a:avLst/>
          </a:prstGeom>
        </p:spPr>
      </p:pic>
      <p:sp>
        <p:nvSpPr>
          <p:cNvPr id="2" name="Title 1"/>
          <p:cNvSpPr>
            <a:spLocks noGrp="1"/>
          </p:cNvSpPr>
          <p:nvPr>
            <p:ph type="title"/>
          </p:nvPr>
        </p:nvSpPr>
        <p:spPr>
          <a:solidFill>
            <a:srgbClr val="F6FD95"/>
          </a:solidFill>
        </p:spPr>
        <p:txBody>
          <a:bodyPr/>
          <a:lstStyle/>
          <a:p>
            <a:r>
              <a:rPr lang="en-GB" dirty="0"/>
              <a:t>What does ‘structure’ mean?</a:t>
            </a:r>
          </a:p>
        </p:txBody>
      </p:sp>
      <p:pic>
        <p:nvPicPr>
          <p:cNvPr id="4" name="Picture 3"/>
          <p:cNvPicPr>
            <a:picLocks noChangeAspect="1"/>
          </p:cNvPicPr>
          <p:nvPr/>
        </p:nvPicPr>
        <p:blipFill>
          <a:blip r:embed="rId3"/>
          <a:stretch>
            <a:fillRect/>
          </a:stretch>
        </p:blipFill>
        <p:spPr>
          <a:xfrm>
            <a:off x="6229316" y="1196752"/>
            <a:ext cx="2453145" cy="1632456"/>
          </a:xfrm>
          <a:prstGeom prst="rect">
            <a:avLst/>
          </a:prstGeom>
        </p:spPr>
      </p:pic>
    </p:spTree>
    <p:extLst>
      <p:ext uri="{BB962C8B-B14F-4D97-AF65-F5344CB8AC3E}">
        <p14:creationId xmlns:p14="http://schemas.microsoft.com/office/powerpoint/2010/main" val="38679364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lstStyle/>
          <a:p>
            <a:r>
              <a:rPr lang="en-GB" dirty="0"/>
              <a:t>How confident are you? </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747415"/>
              </p:ext>
            </p:extLst>
          </p:nvPr>
        </p:nvGraphicFramePr>
        <p:xfrm>
          <a:off x="457200" y="1600200"/>
          <a:ext cx="3106688" cy="3881120"/>
        </p:xfrm>
        <a:graphic>
          <a:graphicData uri="http://schemas.openxmlformats.org/drawingml/2006/table">
            <a:tbl>
              <a:tblPr firstRow="1" bandRow="1">
                <a:tableStyleId>{D7AC3CCA-C797-4891-BE02-D94E43425B78}</a:tableStyleId>
              </a:tblPr>
              <a:tblGrid>
                <a:gridCol w="2458616">
                  <a:extLst>
                    <a:ext uri="{9D8B030D-6E8A-4147-A177-3AD203B41FA5}">
                      <a16:colId xmlns:a16="http://schemas.microsoft.com/office/drawing/2014/main" val="2310556128"/>
                    </a:ext>
                  </a:extLst>
                </a:gridCol>
                <a:gridCol w="648072">
                  <a:extLst>
                    <a:ext uri="{9D8B030D-6E8A-4147-A177-3AD203B41FA5}">
                      <a16:colId xmlns:a16="http://schemas.microsoft.com/office/drawing/2014/main" val="3069771575"/>
                    </a:ext>
                  </a:extLst>
                </a:gridCol>
              </a:tblGrid>
              <a:tr h="370840">
                <a:tc>
                  <a:txBody>
                    <a:bodyPr/>
                    <a:lstStyle/>
                    <a:p>
                      <a:r>
                        <a:rPr lang="en-GB" dirty="0">
                          <a:latin typeface="Century Gothic" panose="020B0502020202020204" pitchFamily="34" charset="0"/>
                        </a:rPr>
                        <a:t>Structural method</a:t>
                      </a:r>
                    </a:p>
                  </a:txBody>
                  <a:tcPr>
                    <a:solidFill>
                      <a:schemeClr val="accent5">
                        <a:lumMod val="20000"/>
                        <a:lumOff val="80000"/>
                      </a:schemeClr>
                    </a:solidFill>
                  </a:tcPr>
                </a:tc>
                <a:tc>
                  <a:txBody>
                    <a:bodyPr/>
                    <a:lstStyle/>
                    <a:p>
                      <a:r>
                        <a:rPr lang="en-GB" dirty="0">
                          <a:latin typeface="Century Gothic" panose="020B0502020202020204" pitchFamily="34" charset="0"/>
                        </a:rPr>
                        <a:t>R / A / G?</a:t>
                      </a:r>
                    </a:p>
                  </a:txBody>
                  <a:tcPr>
                    <a:solidFill>
                      <a:schemeClr val="accent5">
                        <a:lumMod val="20000"/>
                        <a:lumOff val="80000"/>
                      </a:schemeClr>
                    </a:solidFill>
                  </a:tcPr>
                </a:tc>
                <a:extLst>
                  <a:ext uri="{0D108BD9-81ED-4DB2-BD59-A6C34878D82A}">
                    <a16:rowId xmlns:a16="http://schemas.microsoft.com/office/drawing/2014/main" val="958005353"/>
                  </a:ext>
                </a:extLst>
              </a:tr>
              <a:tr h="370840">
                <a:tc>
                  <a:txBody>
                    <a:bodyPr/>
                    <a:lstStyle/>
                    <a:p>
                      <a:r>
                        <a:rPr lang="en-GB" dirty="0">
                          <a:latin typeface="Century Gothic" panose="020B0502020202020204" pitchFamily="34" charset="0"/>
                        </a:rPr>
                        <a:t>Character</a:t>
                      </a: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2519060976"/>
                  </a:ext>
                </a:extLst>
              </a:tr>
              <a:tr h="370840">
                <a:tc>
                  <a:txBody>
                    <a:bodyPr/>
                    <a:lstStyle/>
                    <a:p>
                      <a:r>
                        <a:rPr lang="en-GB" dirty="0">
                          <a:latin typeface="Century Gothic" panose="020B0502020202020204" pitchFamily="34" charset="0"/>
                        </a:rPr>
                        <a:t>Setting</a:t>
                      </a: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102366695"/>
                  </a:ext>
                </a:extLst>
              </a:tr>
              <a:tr h="370840">
                <a:tc>
                  <a:txBody>
                    <a:bodyPr/>
                    <a:lstStyle/>
                    <a:p>
                      <a:r>
                        <a:rPr lang="en-GB" dirty="0">
                          <a:latin typeface="Century Gothic" panose="020B0502020202020204" pitchFamily="34" charset="0"/>
                        </a:rPr>
                        <a:t>Zoom in/ out</a:t>
                      </a: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94626287"/>
                  </a:ext>
                </a:extLst>
              </a:tr>
              <a:tr h="370840">
                <a:tc>
                  <a:txBody>
                    <a:bodyPr/>
                    <a:lstStyle/>
                    <a:p>
                      <a:r>
                        <a:rPr lang="en-GB" dirty="0">
                          <a:latin typeface="Century Gothic" panose="020B0502020202020204" pitchFamily="34" charset="0"/>
                        </a:rPr>
                        <a:t>Tone</a:t>
                      </a: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169018124"/>
                  </a:ext>
                </a:extLst>
              </a:tr>
              <a:tr h="370840">
                <a:tc>
                  <a:txBody>
                    <a:bodyPr/>
                    <a:lstStyle/>
                    <a:p>
                      <a:r>
                        <a:rPr lang="en-GB" dirty="0">
                          <a:latin typeface="Century Gothic" panose="020B0502020202020204" pitchFamily="34" charset="0"/>
                        </a:rPr>
                        <a:t>Atmosphere</a:t>
                      </a: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4051466032"/>
                  </a:ext>
                </a:extLst>
              </a:tr>
              <a:tr h="370840">
                <a:tc>
                  <a:txBody>
                    <a:bodyPr/>
                    <a:lstStyle/>
                    <a:p>
                      <a:r>
                        <a:rPr lang="en-GB" dirty="0">
                          <a:latin typeface="Century Gothic" panose="020B0502020202020204" pitchFamily="34" charset="0"/>
                        </a:rPr>
                        <a:t>Cyclical</a:t>
                      </a:r>
                      <a:r>
                        <a:rPr lang="en-GB" baseline="0" dirty="0">
                          <a:latin typeface="Century Gothic" panose="020B0502020202020204" pitchFamily="34" charset="0"/>
                        </a:rPr>
                        <a:t> / circular</a:t>
                      </a:r>
                      <a:endParaRPr lang="en-GB" dirty="0">
                        <a:latin typeface="Century Gothic" panose="020B0502020202020204" pitchFamily="34" charset="0"/>
                      </a:endParaRP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1128032169"/>
                  </a:ext>
                </a:extLst>
              </a:tr>
              <a:tr h="370840">
                <a:tc>
                  <a:txBody>
                    <a:bodyPr/>
                    <a:lstStyle/>
                    <a:p>
                      <a:r>
                        <a:rPr lang="en-GB" dirty="0">
                          <a:latin typeface="Century Gothic" panose="020B0502020202020204" pitchFamily="34" charset="0"/>
                        </a:rPr>
                        <a:t>Linear</a:t>
                      </a: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466809916"/>
                  </a:ext>
                </a:extLst>
              </a:tr>
              <a:tr h="370840">
                <a:tc>
                  <a:txBody>
                    <a:bodyPr/>
                    <a:lstStyle/>
                    <a:p>
                      <a:r>
                        <a:rPr lang="en-GB" dirty="0">
                          <a:latin typeface="Century Gothic" panose="020B0502020202020204" pitchFamily="34" charset="0"/>
                        </a:rPr>
                        <a:t>Flashback/ forward</a:t>
                      </a:r>
                    </a:p>
                  </a:txBody>
                  <a:tcPr>
                    <a:solidFill>
                      <a:schemeClr val="accent5">
                        <a:lumMod val="20000"/>
                        <a:lumOff val="80000"/>
                      </a:schemeClr>
                    </a:solidFill>
                  </a:tcPr>
                </a:tc>
                <a:tc>
                  <a:txBody>
                    <a:bodyPr/>
                    <a:lstStyle/>
                    <a:p>
                      <a:endParaRPr lang="en-GB" dirty="0">
                        <a:latin typeface="Century Gothic" panose="020B0502020202020204" pitchFamily="34" charset="0"/>
                      </a:endParaRPr>
                    </a:p>
                  </a:txBody>
                  <a:tcPr>
                    <a:solidFill>
                      <a:schemeClr val="accent5">
                        <a:lumMod val="20000"/>
                        <a:lumOff val="80000"/>
                      </a:schemeClr>
                    </a:solidFill>
                  </a:tcPr>
                </a:tc>
                <a:extLst>
                  <a:ext uri="{0D108BD9-81ED-4DB2-BD59-A6C34878D82A}">
                    <a16:rowId xmlns:a16="http://schemas.microsoft.com/office/drawing/2014/main" val="594224631"/>
                  </a:ext>
                </a:extLst>
              </a:tr>
            </a:tbl>
          </a:graphicData>
        </a:graphic>
      </p:graphicFrame>
      <p:pic>
        <p:nvPicPr>
          <p:cNvPr id="6" name="Picture 5"/>
          <p:cNvPicPr>
            <a:picLocks noChangeAspect="1"/>
          </p:cNvPicPr>
          <p:nvPr/>
        </p:nvPicPr>
        <p:blipFill>
          <a:blip r:embed="rId2"/>
          <a:stretch>
            <a:fillRect/>
          </a:stretch>
        </p:blipFill>
        <p:spPr>
          <a:xfrm>
            <a:off x="5148064" y="1600200"/>
            <a:ext cx="3298365" cy="1077466"/>
          </a:xfrm>
          <a:prstGeom prst="rect">
            <a:avLst/>
          </a:prstGeom>
        </p:spPr>
      </p:pic>
      <p:sp>
        <p:nvSpPr>
          <p:cNvPr id="7" name="TextBox 6"/>
          <p:cNvSpPr txBox="1"/>
          <p:nvPr/>
        </p:nvSpPr>
        <p:spPr>
          <a:xfrm>
            <a:off x="3995936" y="2996952"/>
            <a:ext cx="4608512" cy="3139321"/>
          </a:xfrm>
          <a:prstGeom prst="rect">
            <a:avLst/>
          </a:prstGeom>
          <a:solidFill>
            <a:schemeClr val="accent5">
              <a:lumMod val="20000"/>
              <a:lumOff val="80000"/>
            </a:schemeClr>
          </a:solidFill>
        </p:spPr>
        <p:txBody>
          <a:bodyPr wrap="square" rtlCol="0">
            <a:spAutoFit/>
          </a:bodyPr>
          <a:lstStyle/>
          <a:p>
            <a:r>
              <a:rPr lang="en-GB" dirty="0">
                <a:latin typeface="Century Gothic" panose="020B0502020202020204" pitchFamily="34" charset="0"/>
              </a:rPr>
              <a:t>Red – I wouldn’t know how to find this in a text</a:t>
            </a:r>
          </a:p>
          <a:p>
            <a:endParaRPr lang="en-GB" dirty="0">
              <a:latin typeface="Century Gothic" panose="020B0502020202020204" pitchFamily="34" charset="0"/>
            </a:endParaRPr>
          </a:p>
          <a:p>
            <a:r>
              <a:rPr lang="en-GB" dirty="0">
                <a:latin typeface="Century Gothic" panose="020B0502020202020204" pitchFamily="34" charset="0"/>
              </a:rPr>
              <a:t>Amber – I could find it in a text and write something about why it is used generally</a:t>
            </a:r>
          </a:p>
          <a:p>
            <a:endParaRPr lang="en-GB" dirty="0">
              <a:latin typeface="Century Gothic" panose="020B0502020202020204" pitchFamily="34" charset="0"/>
            </a:endParaRPr>
          </a:p>
          <a:p>
            <a:r>
              <a:rPr lang="en-GB" dirty="0">
                <a:latin typeface="Century Gothic" panose="020B0502020202020204" pitchFamily="34" charset="0"/>
              </a:rPr>
              <a:t>Green – I feel confident that I could explain in some detail why a writer uses this method, making my answer relevant to the text I am studying </a:t>
            </a:r>
          </a:p>
        </p:txBody>
      </p:sp>
    </p:spTree>
    <p:extLst>
      <p:ext uri="{BB962C8B-B14F-4D97-AF65-F5344CB8AC3E}">
        <p14:creationId xmlns:p14="http://schemas.microsoft.com/office/powerpoint/2010/main" val="35811784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lstStyle/>
          <a:p>
            <a:r>
              <a:rPr lang="en-GB" dirty="0"/>
              <a:t>Question 3</a:t>
            </a:r>
          </a:p>
        </p:txBody>
      </p:sp>
      <p:pic>
        <p:nvPicPr>
          <p:cNvPr id="6" name="Content Placeholder 5">
            <a:extLst>
              <a:ext uri="{FF2B5EF4-FFF2-40B4-BE49-F238E27FC236}">
                <a16:creationId xmlns:a16="http://schemas.microsoft.com/office/drawing/2014/main" id="{0AC5B606-B80F-4137-9C97-D4C977899080}"/>
              </a:ext>
            </a:extLst>
          </p:cNvPr>
          <p:cNvPicPr>
            <a:picLocks noGrp="1" noChangeAspect="1"/>
          </p:cNvPicPr>
          <p:nvPr>
            <p:ph idx="1"/>
          </p:nvPr>
        </p:nvPicPr>
        <p:blipFill>
          <a:blip r:embed="rId2"/>
          <a:stretch>
            <a:fillRect/>
          </a:stretch>
        </p:blipFill>
        <p:spPr>
          <a:xfrm>
            <a:off x="692197" y="2060848"/>
            <a:ext cx="7976703" cy="2441848"/>
          </a:xfrm>
          <a:prstGeom prst="rect">
            <a:avLst/>
          </a:prstGeom>
        </p:spPr>
      </p:pic>
    </p:spTree>
    <p:extLst>
      <p:ext uri="{BB962C8B-B14F-4D97-AF65-F5344CB8AC3E}">
        <p14:creationId xmlns:p14="http://schemas.microsoft.com/office/powerpoint/2010/main" val="3312860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normAutofit fontScale="90000"/>
          </a:bodyPr>
          <a:lstStyle/>
          <a:p>
            <a:r>
              <a:rPr lang="en-GB" dirty="0"/>
              <a:t>What do you learn from the rubric?</a:t>
            </a:r>
          </a:p>
        </p:txBody>
      </p:sp>
      <p:sp>
        <p:nvSpPr>
          <p:cNvPr id="3" name="Content Placeholder 2"/>
          <p:cNvSpPr>
            <a:spLocks noGrp="1"/>
          </p:cNvSpPr>
          <p:nvPr>
            <p:ph idx="1"/>
          </p:nvPr>
        </p:nvSpPr>
        <p:spPr/>
        <p:txBody>
          <a:bodyPr/>
          <a:lstStyle/>
          <a:p>
            <a:endParaRPr lang="en-GB" dirty="0"/>
          </a:p>
        </p:txBody>
      </p:sp>
      <p:sp>
        <p:nvSpPr>
          <p:cNvPr id="4" name="Rectangle 3"/>
          <p:cNvSpPr/>
          <p:nvPr/>
        </p:nvSpPr>
        <p:spPr>
          <a:xfrm>
            <a:off x="1530350" y="2564904"/>
            <a:ext cx="6083300" cy="2079600"/>
          </a:xfrm>
          <a:prstGeom prst="rect">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2800" b="0" i="0" u="none" strike="noStrike" dirty="0">
                <a:solidFill>
                  <a:schemeClr val="tx1"/>
                </a:solidFill>
                <a:effectLst/>
                <a:latin typeface="Arial" panose="020B0604020202020204" pitchFamily="34" charset="0"/>
              </a:rPr>
              <a:t>Source A is taken from the beginning of a short story written by Joanne Harris. </a:t>
            </a:r>
            <a:r>
              <a:rPr lang="en-US" sz="2800" b="0" i="0" u="none" strike="noStrike" dirty="0" err="1">
                <a:solidFill>
                  <a:schemeClr val="tx1"/>
                </a:solidFill>
                <a:effectLst/>
                <a:latin typeface="Arial" panose="020B0604020202020204" pitchFamily="34" charset="0"/>
              </a:rPr>
              <a:t>Mr</a:t>
            </a:r>
            <a:r>
              <a:rPr lang="en-US" sz="2800" b="0" i="0" u="none" strike="noStrike" dirty="0">
                <a:solidFill>
                  <a:schemeClr val="tx1"/>
                </a:solidFill>
                <a:effectLst/>
                <a:latin typeface="Arial" panose="020B0604020202020204" pitchFamily="34" charset="0"/>
              </a:rPr>
              <a:t> Fisher, a teacher of English for forty years, works at St Oswald’s Grammar School for Boys.</a:t>
            </a:r>
            <a:endParaRPr lang="en-GB" sz="2800" dirty="0">
              <a:solidFill>
                <a:schemeClr val="tx1"/>
              </a:solidFill>
            </a:endParaRPr>
          </a:p>
        </p:txBody>
      </p:sp>
    </p:spTree>
    <p:extLst>
      <p:ext uri="{BB962C8B-B14F-4D97-AF65-F5344CB8AC3E}">
        <p14:creationId xmlns:p14="http://schemas.microsoft.com/office/powerpoint/2010/main" val="3660601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lstStyle/>
          <a:p>
            <a:r>
              <a:rPr lang="en-GB" dirty="0"/>
              <a:t>Recap</a:t>
            </a:r>
          </a:p>
        </p:txBody>
      </p:sp>
      <p:sp>
        <p:nvSpPr>
          <p:cNvPr id="3" name="Content Placeholder 2"/>
          <p:cNvSpPr>
            <a:spLocks noGrp="1"/>
          </p:cNvSpPr>
          <p:nvPr>
            <p:ph idx="1"/>
          </p:nvPr>
        </p:nvSpPr>
        <p:spPr>
          <a:solidFill>
            <a:schemeClr val="accent5">
              <a:lumMod val="20000"/>
              <a:lumOff val="80000"/>
            </a:schemeClr>
          </a:solidFill>
        </p:spPr>
        <p:txBody>
          <a:bodyPr/>
          <a:lstStyle/>
          <a:p>
            <a:r>
              <a:rPr lang="en-GB" dirty="0"/>
              <a:t>What does it mean when we are asked to ‘analyse structure’?</a:t>
            </a:r>
          </a:p>
          <a:p>
            <a:endParaRPr lang="en-GB" dirty="0"/>
          </a:p>
          <a:p>
            <a:pPr marL="0" indent="0">
              <a:buNone/>
            </a:pPr>
            <a:endParaRPr lang="en-GB" dirty="0"/>
          </a:p>
        </p:txBody>
      </p:sp>
    </p:spTree>
    <p:extLst>
      <p:ext uri="{BB962C8B-B14F-4D97-AF65-F5344CB8AC3E}">
        <p14:creationId xmlns:p14="http://schemas.microsoft.com/office/powerpoint/2010/main" val="8028876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lstStyle/>
          <a:p>
            <a:r>
              <a:rPr lang="en-GB" dirty="0" err="1"/>
              <a:t>Wagoll</a:t>
            </a:r>
            <a:r>
              <a:rPr lang="en-GB" dirty="0"/>
              <a:t> (8)</a:t>
            </a:r>
          </a:p>
        </p:txBody>
      </p:sp>
      <p:sp>
        <p:nvSpPr>
          <p:cNvPr id="3" name="Content Placeholder 2"/>
          <p:cNvSpPr>
            <a:spLocks noGrp="1"/>
          </p:cNvSpPr>
          <p:nvPr>
            <p:ph idx="1"/>
          </p:nvPr>
        </p:nvSpPr>
        <p:spPr>
          <a:xfrm>
            <a:off x="457200" y="1600200"/>
            <a:ext cx="8229600" cy="4997152"/>
          </a:xfrm>
          <a:solidFill>
            <a:schemeClr val="accent5">
              <a:lumMod val="20000"/>
              <a:lumOff val="80000"/>
            </a:schemeClr>
          </a:solidFill>
        </p:spPr>
        <p:txBody>
          <a:bodyPr>
            <a:normAutofit fontScale="55000" lnSpcReduction="20000"/>
          </a:bodyPr>
          <a:lstStyle/>
          <a:p>
            <a:pPr algn="l"/>
            <a:r>
              <a:rPr lang="en-US" b="0" i="0" u="none" strike="noStrike" dirty="0">
                <a:effectLst/>
                <a:latin typeface="Arial" panose="020B0604020202020204" pitchFamily="34" charset="0"/>
              </a:rPr>
              <a:t>As the extract is from the exposition of the short story, there is expected to be a way to go before any rising action. This is why the beginning of the text we are simply introduced to </a:t>
            </a:r>
            <a:r>
              <a:rPr lang="en-US" b="0" i="0" u="none" strike="noStrike" dirty="0" err="1">
                <a:effectLst/>
                <a:latin typeface="Arial" panose="020B0604020202020204" pitchFamily="34" charset="0"/>
              </a:rPr>
              <a:t>Mr</a:t>
            </a:r>
            <a:r>
              <a:rPr lang="en-US" b="0" i="0" u="none" strike="noStrike" dirty="0">
                <a:effectLst/>
                <a:latin typeface="Arial" panose="020B0604020202020204" pitchFamily="34" charset="0"/>
              </a:rPr>
              <a:t> Fisher and his thoughts. However by </a:t>
            </a:r>
            <a:r>
              <a:rPr lang="en-US" b="0" i="0" u="none" strike="noStrike" dirty="0" err="1">
                <a:effectLst/>
                <a:latin typeface="Arial" panose="020B0604020202020204" pitchFamily="34" charset="0"/>
              </a:rPr>
              <a:t>focussing</a:t>
            </a:r>
            <a:r>
              <a:rPr lang="en-US" b="0" i="0" u="none" strike="noStrike" dirty="0">
                <a:effectLst/>
                <a:latin typeface="Arial" panose="020B0604020202020204" pitchFamily="34" charset="0"/>
              </a:rPr>
              <a:t> on the </a:t>
            </a:r>
            <a:r>
              <a:rPr lang="en-US" b="0" i="0" u="none" strike="noStrike" dirty="0" err="1">
                <a:effectLst/>
                <a:latin typeface="Arial" panose="020B0604020202020204" pitchFamily="34" charset="0"/>
              </a:rPr>
              <a:t>dissapointment</a:t>
            </a:r>
            <a:r>
              <a:rPr lang="en-US" b="0" i="0" u="none" strike="noStrike" dirty="0">
                <a:effectLst/>
                <a:latin typeface="Arial" panose="020B0604020202020204" pitchFamily="34" charset="0"/>
              </a:rPr>
              <a:t> in Fishers life and through the use of a flashback to depict how it once was in the ‘good old days’ the writer seemingly </a:t>
            </a:r>
            <a:r>
              <a:rPr lang="en-US" b="0" i="0" u="none" strike="noStrike" dirty="0" err="1">
                <a:effectLst/>
                <a:latin typeface="Arial" panose="020B0604020202020204" pitchFamily="34" charset="0"/>
              </a:rPr>
              <a:t>forshadows</a:t>
            </a:r>
            <a:r>
              <a:rPr lang="en-US" b="0" i="0" u="none" strike="noStrike" dirty="0">
                <a:effectLst/>
                <a:latin typeface="Arial" panose="020B0604020202020204" pitchFamily="34" charset="0"/>
              </a:rPr>
              <a:t> that perhaps </a:t>
            </a:r>
            <a:r>
              <a:rPr lang="en-US" b="0" i="0" u="none" strike="noStrike" dirty="0" err="1">
                <a:effectLst/>
                <a:latin typeface="Arial" panose="020B0604020202020204" pitchFamily="34" charset="0"/>
              </a:rPr>
              <a:t>Mr</a:t>
            </a:r>
            <a:r>
              <a:rPr lang="en-US" b="0" i="0" u="none" strike="noStrike" dirty="0">
                <a:effectLst/>
                <a:latin typeface="Arial" panose="020B0604020202020204" pitchFamily="34" charset="0"/>
              </a:rPr>
              <a:t> Fisher will once again read a story that brings the energy he remembered back to him. At the pivotal line ‘good always triumphed in the end’ the writer allows the reader to question whether she is foreshadowing an end that </a:t>
            </a:r>
            <a:r>
              <a:rPr lang="en-US" b="0" i="0" u="none" strike="noStrike" dirty="0" err="1">
                <a:effectLst/>
                <a:latin typeface="Arial" panose="020B0604020202020204" pitchFamily="34" charset="0"/>
              </a:rPr>
              <a:t>Mr</a:t>
            </a:r>
            <a:r>
              <a:rPr lang="en-US" b="0" i="0" u="none" strike="noStrike" dirty="0">
                <a:effectLst/>
                <a:latin typeface="Arial" panose="020B0604020202020204" pitchFamily="34" charset="0"/>
              </a:rPr>
              <a:t> Fisher wants, for her own story, his story, or whether we, like Fisher, will also be </a:t>
            </a:r>
            <a:r>
              <a:rPr lang="en-US" b="0" i="0" u="none" strike="noStrike" dirty="0" err="1">
                <a:effectLst/>
                <a:latin typeface="Arial" panose="020B0604020202020204" pitchFamily="34" charset="0"/>
              </a:rPr>
              <a:t>dissapointed</a:t>
            </a:r>
            <a:r>
              <a:rPr lang="en-US" b="0" i="0" u="none" strike="noStrike" dirty="0">
                <a:effectLst/>
                <a:latin typeface="Arial" panose="020B0604020202020204" pitchFamily="34" charset="0"/>
              </a:rPr>
              <a:t>. With two contrasting end focus sentences, the first on line 23 of ‘the magic had run out’ and then the final line of ‘something entirely original’, the writer juxtaposes the </a:t>
            </a:r>
            <a:r>
              <a:rPr lang="en-US" b="0" i="0" u="none" strike="noStrike" dirty="0" err="1">
                <a:effectLst/>
                <a:latin typeface="Arial" panose="020B0604020202020204" pitchFamily="34" charset="0"/>
              </a:rPr>
              <a:t>dissapointment</a:t>
            </a:r>
            <a:r>
              <a:rPr lang="en-US" b="0" i="0" u="none" strike="noStrike" dirty="0">
                <a:effectLst/>
                <a:latin typeface="Arial" panose="020B0604020202020204" pitchFamily="34" charset="0"/>
              </a:rPr>
              <a:t> that Fisher once had and brings back this ‘hope’ that the reader so wanted for him and confirms that good really does triumph in the end.</a:t>
            </a:r>
          </a:p>
          <a:p>
            <a:pPr algn="l"/>
            <a:r>
              <a:rPr lang="en-US" b="0" i="0" u="none" strike="noStrike" dirty="0">
                <a:effectLst/>
                <a:latin typeface="Arial" panose="020B0604020202020204" pitchFamily="34" charset="0"/>
              </a:rPr>
              <a:t>At the zooming in on the ‘tightening’ of Fisher’s diaphragm, and his senses in response to the story, Harris shifts the focus for us from a scene of nostalgic depression to a more hopeful and perhaps inspiring point for both Fisher and thus the reader.</a:t>
            </a:r>
          </a:p>
          <a:p>
            <a:pPr marL="0" indent="0">
              <a:buNone/>
            </a:pPr>
            <a:endParaRPr lang="en-GB" dirty="0"/>
          </a:p>
        </p:txBody>
      </p:sp>
    </p:spTree>
    <p:extLst>
      <p:ext uri="{BB962C8B-B14F-4D97-AF65-F5344CB8AC3E}">
        <p14:creationId xmlns:p14="http://schemas.microsoft.com/office/powerpoint/2010/main" val="15514552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48064" y="1600200"/>
            <a:ext cx="3538736" cy="4525963"/>
          </a:xfrm>
        </p:spPr>
        <p:txBody>
          <a:bodyPr>
            <a:normAutofit fontScale="77500" lnSpcReduction="20000"/>
          </a:bodyPr>
          <a:lstStyle/>
          <a:p>
            <a:pPr marL="0" indent="0">
              <a:buNone/>
            </a:pPr>
            <a:r>
              <a:rPr lang="en-GB" b="1" u="sng" dirty="0"/>
              <a:t>What</a:t>
            </a:r>
          </a:p>
          <a:p>
            <a:pPr marL="0" indent="0">
              <a:buNone/>
            </a:pPr>
            <a:r>
              <a:rPr lang="en-GB" dirty="0"/>
              <a:t>The text starts with……</a:t>
            </a:r>
          </a:p>
          <a:p>
            <a:pPr marL="0" indent="0">
              <a:buNone/>
            </a:pPr>
            <a:r>
              <a:rPr lang="en-GB" b="1" u="sng" dirty="0"/>
              <a:t>How</a:t>
            </a:r>
          </a:p>
          <a:p>
            <a:pPr marL="0" indent="0">
              <a:buNone/>
            </a:pPr>
            <a:r>
              <a:rPr lang="en-GB" dirty="0"/>
              <a:t>The writer uses…</a:t>
            </a:r>
          </a:p>
          <a:p>
            <a:pPr marL="0" indent="0">
              <a:buNone/>
            </a:pPr>
            <a:r>
              <a:rPr lang="en-GB" dirty="0"/>
              <a:t>to imply/ convey…</a:t>
            </a:r>
          </a:p>
          <a:p>
            <a:pPr marL="0" indent="0">
              <a:buNone/>
            </a:pPr>
            <a:r>
              <a:rPr lang="en-GB" b="1" u="sng" dirty="0"/>
              <a:t>Why</a:t>
            </a:r>
          </a:p>
          <a:p>
            <a:pPr marL="0" indent="0">
              <a:buNone/>
            </a:pPr>
            <a:r>
              <a:rPr lang="en-GB" dirty="0"/>
              <a:t>Starting this way makes the reader…</a:t>
            </a:r>
          </a:p>
          <a:p>
            <a:pPr marL="0" indent="0">
              <a:buNone/>
            </a:pPr>
            <a:endParaRPr lang="en-GB" dirty="0"/>
          </a:p>
          <a:p>
            <a:pPr marL="0" indent="0">
              <a:buNone/>
            </a:pPr>
            <a:r>
              <a:rPr lang="en-GB" dirty="0"/>
              <a:t>Then there is a change to…</a:t>
            </a:r>
          </a:p>
          <a:p>
            <a:pPr marL="0" indent="0">
              <a:buNone/>
            </a:pPr>
            <a:endParaRPr lang="en-GB" dirty="0"/>
          </a:p>
          <a:p>
            <a:pPr marL="0" indent="0">
              <a:buNone/>
            </a:pPr>
            <a:endParaRPr lang="en-GB" dirty="0"/>
          </a:p>
        </p:txBody>
      </p:sp>
      <p:sp>
        <p:nvSpPr>
          <p:cNvPr id="5" name="Title 4"/>
          <p:cNvSpPr>
            <a:spLocks noGrp="1"/>
          </p:cNvSpPr>
          <p:nvPr>
            <p:ph type="title"/>
          </p:nvPr>
        </p:nvSpPr>
        <p:spPr>
          <a:solidFill>
            <a:schemeClr val="accent6">
              <a:lumMod val="20000"/>
              <a:lumOff val="80000"/>
            </a:schemeClr>
          </a:solidFill>
        </p:spPr>
        <p:txBody>
          <a:bodyPr/>
          <a:lstStyle/>
          <a:p>
            <a:r>
              <a:rPr lang="en-GB" dirty="0"/>
              <a:t>Question - Structure</a:t>
            </a:r>
          </a:p>
        </p:txBody>
      </p:sp>
      <p:sp>
        <p:nvSpPr>
          <p:cNvPr id="6" name="TextBox 5"/>
          <p:cNvSpPr txBox="1"/>
          <p:nvPr/>
        </p:nvSpPr>
        <p:spPr>
          <a:xfrm>
            <a:off x="457200" y="4941168"/>
            <a:ext cx="4474840" cy="1015663"/>
          </a:xfrm>
          <a:prstGeom prst="rect">
            <a:avLst/>
          </a:prstGeom>
          <a:solidFill>
            <a:schemeClr val="accent4">
              <a:lumMod val="20000"/>
              <a:lumOff val="80000"/>
            </a:schemeClr>
          </a:solidFill>
        </p:spPr>
        <p:txBody>
          <a:bodyPr wrap="square" rtlCol="0">
            <a:spAutoFit/>
          </a:bodyPr>
          <a:lstStyle/>
          <a:p>
            <a:r>
              <a:rPr lang="en-GB" sz="2000" i="1" dirty="0">
                <a:latin typeface="Century Gothic" panose="020B0502020202020204" pitchFamily="34" charset="0"/>
              </a:rPr>
              <a:t>3 WHW paragraphs</a:t>
            </a:r>
          </a:p>
          <a:p>
            <a:r>
              <a:rPr lang="en-GB" sz="2000" i="1" dirty="0">
                <a:latin typeface="Century Gothic" panose="020B0502020202020204" pitchFamily="34" charset="0"/>
              </a:rPr>
              <a:t>10 minutes</a:t>
            </a:r>
          </a:p>
          <a:p>
            <a:r>
              <a:rPr lang="en-GB" sz="2000" i="1" dirty="0">
                <a:latin typeface="Century Gothic" panose="020B0502020202020204" pitchFamily="34" charset="0"/>
              </a:rPr>
              <a:t>Use subject terminology</a:t>
            </a:r>
          </a:p>
        </p:txBody>
      </p:sp>
      <p:pic>
        <p:nvPicPr>
          <p:cNvPr id="4" name="Picture 3">
            <a:extLst>
              <a:ext uri="{FF2B5EF4-FFF2-40B4-BE49-F238E27FC236}">
                <a16:creationId xmlns:a16="http://schemas.microsoft.com/office/drawing/2014/main" id="{A11DDFF4-AA1B-4591-98A8-B2D363847057}"/>
              </a:ext>
            </a:extLst>
          </p:cNvPr>
          <p:cNvPicPr>
            <a:picLocks noChangeAspect="1"/>
          </p:cNvPicPr>
          <p:nvPr/>
        </p:nvPicPr>
        <p:blipFill>
          <a:blip r:embed="rId2"/>
          <a:stretch>
            <a:fillRect/>
          </a:stretch>
        </p:blipFill>
        <p:spPr>
          <a:xfrm>
            <a:off x="457200" y="1417638"/>
            <a:ext cx="4572396" cy="3429297"/>
          </a:xfrm>
          <a:prstGeom prst="rect">
            <a:avLst/>
          </a:prstGeom>
        </p:spPr>
      </p:pic>
    </p:spTree>
    <p:extLst>
      <p:ext uri="{BB962C8B-B14F-4D97-AF65-F5344CB8AC3E}">
        <p14:creationId xmlns:p14="http://schemas.microsoft.com/office/powerpoint/2010/main" val="40150590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60000"/>
              <a:lumOff val="40000"/>
            </a:schemeClr>
          </a:solidFill>
        </p:spPr>
        <p:txBody>
          <a:bodyPr/>
          <a:lstStyle/>
          <a:p>
            <a:r>
              <a:rPr lang="en-GB" dirty="0"/>
              <a:t>Mark scheme Q3</a:t>
            </a:r>
          </a:p>
        </p:txBody>
      </p:sp>
      <p:sp>
        <p:nvSpPr>
          <p:cNvPr id="3" name="Content Placeholder 2"/>
          <p:cNvSpPr>
            <a:spLocks noGrp="1"/>
          </p:cNvSpPr>
          <p:nvPr>
            <p:ph idx="1"/>
          </p:nvPr>
        </p:nvSpPr>
        <p:spPr/>
        <p:txBody>
          <a:bodyPr>
            <a:normAutofit/>
          </a:bodyPr>
          <a:lstStyle/>
          <a:p>
            <a:endParaRPr lang="en-US" dirty="0"/>
          </a:p>
          <a:p>
            <a:endParaRPr lang="en-GB" dirty="0"/>
          </a:p>
        </p:txBody>
      </p:sp>
      <p:sp>
        <p:nvSpPr>
          <p:cNvPr id="4" name="TextBox 3"/>
          <p:cNvSpPr txBox="1"/>
          <p:nvPr/>
        </p:nvSpPr>
        <p:spPr>
          <a:xfrm>
            <a:off x="457200" y="1676400"/>
            <a:ext cx="8229600" cy="2308324"/>
          </a:xfrm>
          <a:prstGeom prst="rect">
            <a:avLst/>
          </a:prstGeom>
          <a:noFill/>
        </p:spPr>
        <p:txBody>
          <a:bodyPr wrap="square" rtlCol="0">
            <a:spAutoFit/>
          </a:bodyPr>
          <a:lstStyle/>
          <a:p>
            <a:r>
              <a:rPr lang="en-US" sz="1600" dirty="0">
                <a:latin typeface="Century Gothic" panose="020B0502020202020204" pitchFamily="34" charset="0"/>
              </a:rPr>
              <a:t>AO2 content may include the effect of ideas such as:  use of structural shifts in place and situation at the beginning of the source to establish a rounded character and set in motion the narrative journey  positioning of the key sentences, </a:t>
            </a:r>
            <a:r>
              <a:rPr lang="en-US" sz="1600" dirty="0" err="1">
                <a:latin typeface="Century Gothic" panose="020B0502020202020204" pitchFamily="34" charset="0"/>
              </a:rPr>
              <a:t>eg</a:t>
            </a:r>
            <a:r>
              <a:rPr lang="en-US" sz="1600" dirty="0">
                <a:latin typeface="Century Gothic" panose="020B0502020202020204" pitchFamily="34" charset="0"/>
              </a:rPr>
              <a:t> ‘</a:t>
            </a:r>
            <a:r>
              <a:rPr lang="en-US" sz="1600" dirty="0" err="1">
                <a:latin typeface="Century Gothic" panose="020B0502020202020204" pitchFamily="34" charset="0"/>
              </a:rPr>
              <a:t>Mr</a:t>
            </a:r>
            <a:r>
              <a:rPr lang="en-US" sz="1600" dirty="0">
                <a:latin typeface="Century Gothic" panose="020B0502020202020204" pitchFamily="34" charset="0"/>
              </a:rPr>
              <a:t> Fisher remembered a time’, to signpost a flashback  juxtaposition of past and present to compare </a:t>
            </a:r>
            <a:r>
              <a:rPr lang="en-US" sz="1600" dirty="0" err="1">
                <a:latin typeface="Century Gothic" panose="020B0502020202020204" pitchFamily="34" charset="0"/>
              </a:rPr>
              <a:t>Mr</a:t>
            </a:r>
            <a:r>
              <a:rPr lang="en-US" sz="1600" dirty="0">
                <a:latin typeface="Century Gothic" panose="020B0502020202020204" pitchFamily="34" charset="0"/>
              </a:rPr>
              <a:t> Fisher’s different experiences of teaching and </a:t>
            </a:r>
            <a:r>
              <a:rPr lang="en-US" sz="1600" dirty="0" err="1">
                <a:latin typeface="Century Gothic" panose="020B0502020202020204" pitchFamily="34" charset="0"/>
              </a:rPr>
              <a:t>emphasise</a:t>
            </a:r>
            <a:r>
              <a:rPr lang="en-US" sz="1600" dirty="0">
                <a:latin typeface="Century Gothic" panose="020B0502020202020204" pitchFamily="34" charset="0"/>
              </a:rPr>
              <a:t> his current disillusionment  impact of </a:t>
            </a:r>
            <a:r>
              <a:rPr lang="en-US" sz="1600" dirty="0" err="1">
                <a:latin typeface="Century Gothic" panose="020B0502020202020204" pitchFamily="34" charset="0"/>
              </a:rPr>
              <a:t>Mr</a:t>
            </a:r>
            <a:r>
              <a:rPr lang="en-US" sz="1600" dirty="0">
                <a:latin typeface="Century Gothic" panose="020B0502020202020204" pitchFamily="34" charset="0"/>
              </a:rPr>
              <a:t> Fisher’s internal thoughts on his external actions </a:t>
            </a:r>
          </a:p>
          <a:p>
            <a:r>
              <a:rPr lang="en-US" sz="1600" dirty="0">
                <a:latin typeface="Century Gothic" panose="020B0502020202020204" pitchFamily="34" charset="0"/>
              </a:rPr>
              <a:t> </a:t>
            </a:r>
          </a:p>
          <a:p>
            <a:r>
              <a:rPr lang="en-US" sz="1600" dirty="0">
                <a:latin typeface="Century Gothic" panose="020B0502020202020204" pitchFamily="34" charset="0"/>
              </a:rPr>
              <a:t> </a:t>
            </a:r>
          </a:p>
        </p:txBody>
      </p:sp>
    </p:spTree>
    <p:extLst>
      <p:ext uri="{BB962C8B-B14F-4D97-AF65-F5344CB8AC3E}">
        <p14:creationId xmlns:p14="http://schemas.microsoft.com/office/powerpoint/2010/main" val="716406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48680"/>
            <a:ext cx="7772400" cy="1470025"/>
          </a:xfrm>
          <a:solidFill>
            <a:srgbClr val="F6FD95"/>
          </a:solidFill>
        </p:spPr>
        <p:txBody>
          <a:bodyPr/>
          <a:lstStyle/>
          <a:p>
            <a:r>
              <a:rPr lang="en-GB" u="sng" dirty="0"/>
              <a:t>English Language Paper 1 Reading</a:t>
            </a:r>
          </a:p>
        </p:txBody>
      </p:sp>
      <p:sp>
        <p:nvSpPr>
          <p:cNvPr id="3" name="Subtitle 2"/>
          <p:cNvSpPr>
            <a:spLocks noGrp="1"/>
          </p:cNvSpPr>
          <p:nvPr>
            <p:ph type="subTitle" idx="1"/>
          </p:nvPr>
        </p:nvSpPr>
        <p:spPr>
          <a:xfrm>
            <a:off x="848156" y="4653136"/>
            <a:ext cx="7630616" cy="1752600"/>
          </a:xfrm>
          <a:solidFill>
            <a:schemeClr val="accent5">
              <a:lumMod val="20000"/>
              <a:lumOff val="80000"/>
            </a:schemeClr>
          </a:solidFill>
        </p:spPr>
        <p:txBody>
          <a:bodyPr/>
          <a:lstStyle/>
          <a:p>
            <a:endParaRPr lang="en-GB" dirty="0">
              <a:solidFill>
                <a:schemeClr val="tx1"/>
              </a:solidFill>
            </a:endParaRPr>
          </a:p>
          <a:p>
            <a:r>
              <a:rPr lang="en-GB" dirty="0">
                <a:solidFill>
                  <a:schemeClr val="tx1"/>
                </a:solidFill>
              </a:rPr>
              <a:t>LI: How to evaluate a text AQA style</a:t>
            </a:r>
          </a:p>
        </p:txBody>
      </p:sp>
      <p:pic>
        <p:nvPicPr>
          <p:cNvPr id="4" name="Picture 3"/>
          <p:cNvPicPr>
            <a:picLocks noChangeAspect="1"/>
          </p:cNvPicPr>
          <p:nvPr/>
        </p:nvPicPr>
        <p:blipFill>
          <a:blip r:embed="rId2"/>
          <a:stretch>
            <a:fillRect/>
          </a:stretch>
        </p:blipFill>
        <p:spPr>
          <a:xfrm>
            <a:off x="6300192" y="4011955"/>
            <a:ext cx="1990725" cy="952500"/>
          </a:xfrm>
          <a:prstGeom prst="rect">
            <a:avLst/>
          </a:prstGeom>
          <a:ln>
            <a:solidFill>
              <a:schemeClr val="tx1"/>
            </a:solidFill>
          </a:ln>
        </p:spPr>
      </p:pic>
      <p:pic>
        <p:nvPicPr>
          <p:cNvPr id="5" name="Picture 4"/>
          <p:cNvPicPr>
            <a:picLocks noChangeAspect="1"/>
          </p:cNvPicPr>
          <p:nvPr/>
        </p:nvPicPr>
        <p:blipFill>
          <a:blip r:embed="rId3"/>
          <a:stretch>
            <a:fillRect/>
          </a:stretch>
        </p:blipFill>
        <p:spPr>
          <a:xfrm rot="21117368">
            <a:off x="1132200" y="2456660"/>
            <a:ext cx="1710322" cy="2415682"/>
          </a:xfrm>
          <a:prstGeom prst="rect">
            <a:avLst/>
          </a:prstGeom>
          <a:ln>
            <a:solidFill>
              <a:schemeClr val="tx1"/>
            </a:solidFill>
          </a:ln>
        </p:spPr>
      </p:pic>
      <p:pic>
        <p:nvPicPr>
          <p:cNvPr id="6" name="Picture 5"/>
          <p:cNvPicPr>
            <a:picLocks noChangeAspect="1"/>
          </p:cNvPicPr>
          <p:nvPr/>
        </p:nvPicPr>
        <p:blipFill>
          <a:blip r:embed="rId4"/>
          <a:stretch>
            <a:fillRect/>
          </a:stretch>
        </p:blipFill>
        <p:spPr>
          <a:xfrm>
            <a:off x="6467588" y="2201801"/>
            <a:ext cx="1823329" cy="1316051"/>
          </a:xfrm>
          <a:prstGeom prst="rect">
            <a:avLst/>
          </a:prstGeom>
        </p:spPr>
      </p:pic>
      <p:pic>
        <p:nvPicPr>
          <p:cNvPr id="7" name="Picture 6"/>
          <p:cNvPicPr>
            <a:picLocks noChangeAspect="1"/>
          </p:cNvPicPr>
          <p:nvPr/>
        </p:nvPicPr>
        <p:blipFill>
          <a:blip r:embed="rId5"/>
          <a:stretch>
            <a:fillRect/>
          </a:stretch>
        </p:blipFill>
        <p:spPr>
          <a:xfrm rot="2205076">
            <a:off x="3591042" y="1439934"/>
            <a:ext cx="3150793" cy="3150793"/>
          </a:xfrm>
          <a:prstGeom prst="rect">
            <a:avLst/>
          </a:prstGeom>
        </p:spPr>
      </p:pic>
      <p:pic>
        <p:nvPicPr>
          <p:cNvPr id="8" name="Picture 7"/>
          <p:cNvPicPr>
            <a:picLocks noChangeAspect="1"/>
          </p:cNvPicPr>
          <p:nvPr/>
        </p:nvPicPr>
        <p:blipFill>
          <a:blip r:embed="rId6"/>
          <a:stretch>
            <a:fillRect/>
          </a:stretch>
        </p:blipFill>
        <p:spPr>
          <a:xfrm>
            <a:off x="3905241" y="3524790"/>
            <a:ext cx="1071562" cy="1071562"/>
          </a:xfrm>
          <a:prstGeom prst="rect">
            <a:avLst/>
          </a:prstGeom>
        </p:spPr>
      </p:pic>
      <p:pic>
        <p:nvPicPr>
          <p:cNvPr id="2050" name="Picture 2" descr="BIC Cristal Original Ballpoint Pe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29321" y="2659886"/>
            <a:ext cx="1270992" cy="1270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28391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normAutofit fontScale="90000"/>
          </a:bodyPr>
          <a:lstStyle/>
          <a:p>
            <a:r>
              <a:rPr lang="en-GB" dirty="0"/>
              <a:t>What do you think about how the extract describes teaching? </a:t>
            </a:r>
          </a:p>
        </p:txBody>
      </p:sp>
      <p:sp>
        <p:nvSpPr>
          <p:cNvPr id="3" name="Content Placeholder 2"/>
          <p:cNvSpPr>
            <a:spLocks noGrp="1"/>
          </p:cNvSpPr>
          <p:nvPr>
            <p:ph idx="1"/>
          </p:nvPr>
        </p:nvSpPr>
        <p:spPr>
          <a:solidFill>
            <a:schemeClr val="accent5">
              <a:lumMod val="20000"/>
              <a:lumOff val="80000"/>
            </a:schemeClr>
          </a:solidFill>
        </p:spPr>
        <p:txBody>
          <a:bodyPr/>
          <a:lstStyle/>
          <a:p>
            <a:pPr marL="0" indent="0">
              <a:buNone/>
            </a:pPr>
            <a:endParaRPr lang="en-GB" dirty="0"/>
          </a:p>
          <a:p>
            <a:endParaRPr lang="en-GB" dirty="0"/>
          </a:p>
          <a:p>
            <a:endParaRPr lang="en-GB" dirty="0"/>
          </a:p>
          <a:p>
            <a:endParaRPr lang="en-GB" dirty="0"/>
          </a:p>
          <a:p>
            <a:endParaRPr lang="en-GB" dirty="0"/>
          </a:p>
          <a:p>
            <a:endParaRPr lang="en-GB" dirty="0"/>
          </a:p>
          <a:p>
            <a:pPr marL="0" indent="0">
              <a:buNone/>
            </a:pPr>
            <a:r>
              <a:rPr lang="en-GB" dirty="0"/>
              <a:t>DISCUSS WITH A PARTNER…DO IT NOW</a:t>
            </a:r>
          </a:p>
        </p:txBody>
      </p:sp>
      <p:sp>
        <p:nvSpPr>
          <p:cNvPr id="4" name="Oval Callout 3"/>
          <p:cNvSpPr/>
          <p:nvPr/>
        </p:nvSpPr>
        <p:spPr>
          <a:xfrm>
            <a:off x="683568" y="1844824"/>
            <a:ext cx="2880320" cy="129614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It sounds…</a:t>
            </a:r>
          </a:p>
        </p:txBody>
      </p:sp>
      <p:sp>
        <p:nvSpPr>
          <p:cNvPr id="5" name="Oval Callout 4"/>
          <p:cNvSpPr/>
          <p:nvPr/>
        </p:nvSpPr>
        <p:spPr>
          <a:xfrm>
            <a:off x="4067944" y="1600200"/>
            <a:ext cx="2880320" cy="1296144"/>
          </a:xfrm>
          <a:prstGeom prst="wedgeEllipseCallout">
            <a:avLst>
              <a:gd name="adj1" fmla="val 59014"/>
              <a:gd name="adj2" fmla="val 411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That bit when Mr Fisher…seems…</a:t>
            </a:r>
          </a:p>
        </p:txBody>
      </p:sp>
      <p:sp>
        <p:nvSpPr>
          <p:cNvPr id="6" name="Oval Callout 5"/>
          <p:cNvSpPr/>
          <p:nvPr/>
        </p:nvSpPr>
        <p:spPr>
          <a:xfrm>
            <a:off x="1650504" y="3573016"/>
            <a:ext cx="2880320" cy="1296144"/>
          </a:xfrm>
          <a:prstGeom prst="wedgeEllipseCallout">
            <a:avLst>
              <a:gd name="adj1" fmla="val 59014"/>
              <a:gd name="adj2" fmla="val 411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The writer really conveys…when….</a:t>
            </a:r>
          </a:p>
        </p:txBody>
      </p:sp>
      <p:sp>
        <p:nvSpPr>
          <p:cNvPr id="8" name="Oval Callout 7"/>
          <p:cNvSpPr/>
          <p:nvPr/>
        </p:nvSpPr>
        <p:spPr>
          <a:xfrm>
            <a:off x="5168652" y="3356992"/>
            <a:ext cx="2880320" cy="1296144"/>
          </a:xfrm>
          <a:prstGeom prst="wedgeEllipseCallout">
            <a:avLst>
              <a:gd name="adj1" fmla="val 59014"/>
              <a:gd name="adj2" fmla="val 411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That simile…was really cleverly done. It really made me think…</a:t>
            </a:r>
          </a:p>
        </p:txBody>
      </p:sp>
    </p:spTree>
    <p:extLst>
      <p:ext uri="{BB962C8B-B14F-4D97-AF65-F5344CB8AC3E}">
        <p14:creationId xmlns:p14="http://schemas.microsoft.com/office/powerpoint/2010/main" val="1494411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lstStyle/>
          <a:p>
            <a:r>
              <a:rPr lang="en-GB" dirty="0"/>
              <a:t>What does ‘evaluate’ mean?</a:t>
            </a:r>
          </a:p>
        </p:txBody>
      </p:sp>
      <p:pic>
        <p:nvPicPr>
          <p:cNvPr id="3" name="Picture 2"/>
          <p:cNvPicPr>
            <a:picLocks noChangeAspect="1"/>
          </p:cNvPicPr>
          <p:nvPr/>
        </p:nvPicPr>
        <p:blipFill>
          <a:blip r:embed="rId2"/>
          <a:stretch>
            <a:fillRect/>
          </a:stretch>
        </p:blipFill>
        <p:spPr>
          <a:xfrm>
            <a:off x="458153" y="4219050"/>
            <a:ext cx="3457575" cy="1323975"/>
          </a:xfrm>
          <a:prstGeom prst="rect">
            <a:avLst/>
          </a:prstGeom>
        </p:spPr>
      </p:pic>
      <p:pic>
        <p:nvPicPr>
          <p:cNvPr id="6" name="Picture 5"/>
          <p:cNvPicPr>
            <a:picLocks noChangeAspect="1"/>
          </p:cNvPicPr>
          <p:nvPr/>
        </p:nvPicPr>
        <p:blipFill>
          <a:blip r:embed="rId3"/>
          <a:stretch>
            <a:fillRect/>
          </a:stretch>
        </p:blipFill>
        <p:spPr>
          <a:xfrm>
            <a:off x="5364088" y="4771500"/>
            <a:ext cx="2952750" cy="1543050"/>
          </a:xfrm>
          <a:prstGeom prst="rect">
            <a:avLst/>
          </a:prstGeom>
        </p:spPr>
      </p:pic>
      <p:pic>
        <p:nvPicPr>
          <p:cNvPr id="8" name="Picture 7"/>
          <p:cNvPicPr>
            <a:picLocks noChangeAspect="1"/>
          </p:cNvPicPr>
          <p:nvPr/>
        </p:nvPicPr>
        <p:blipFill>
          <a:blip r:embed="rId4"/>
          <a:stretch>
            <a:fillRect/>
          </a:stretch>
        </p:blipFill>
        <p:spPr>
          <a:xfrm>
            <a:off x="457200" y="1685691"/>
            <a:ext cx="7600950" cy="2514600"/>
          </a:xfrm>
          <a:prstGeom prst="rect">
            <a:avLst/>
          </a:prstGeom>
        </p:spPr>
      </p:pic>
    </p:spTree>
    <p:extLst>
      <p:ext uri="{BB962C8B-B14F-4D97-AF65-F5344CB8AC3E}">
        <p14:creationId xmlns:p14="http://schemas.microsoft.com/office/powerpoint/2010/main" val="1036131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lstStyle/>
          <a:p>
            <a:r>
              <a:rPr lang="en-US" dirty="0"/>
              <a:t>Question 4 </a:t>
            </a:r>
            <a:endParaRPr lang="en-GB" dirty="0"/>
          </a:p>
        </p:txBody>
      </p:sp>
      <p:pic>
        <p:nvPicPr>
          <p:cNvPr id="4" name="Content Placeholder 3">
            <a:extLst>
              <a:ext uri="{FF2B5EF4-FFF2-40B4-BE49-F238E27FC236}">
                <a16:creationId xmlns:a16="http://schemas.microsoft.com/office/drawing/2014/main" id="{DAF6CF34-A56C-4E9D-95CF-7B59A68EC196}"/>
              </a:ext>
            </a:extLst>
          </p:cNvPr>
          <p:cNvPicPr>
            <a:picLocks noGrp="1" noChangeAspect="1"/>
          </p:cNvPicPr>
          <p:nvPr>
            <p:ph idx="1"/>
          </p:nvPr>
        </p:nvPicPr>
        <p:blipFill>
          <a:blip r:embed="rId2"/>
          <a:stretch>
            <a:fillRect/>
          </a:stretch>
        </p:blipFill>
        <p:spPr>
          <a:xfrm>
            <a:off x="446225" y="2060848"/>
            <a:ext cx="8146501" cy="3068588"/>
          </a:xfrm>
          <a:prstGeom prst="rect">
            <a:avLst/>
          </a:prstGeom>
        </p:spPr>
      </p:pic>
    </p:spTree>
    <p:extLst>
      <p:ext uri="{BB962C8B-B14F-4D97-AF65-F5344CB8AC3E}">
        <p14:creationId xmlns:p14="http://schemas.microsoft.com/office/powerpoint/2010/main" val="2895754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lstStyle/>
          <a:p>
            <a:r>
              <a:rPr lang="en-GB" dirty="0"/>
              <a:t>What did you highlight? </a:t>
            </a:r>
          </a:p>
        </p:txBody>
      </p:sp>
      <p:sp>
        <p:nvSpPr>
          <p:cNvPr id="3" name="Content Placeholder 2"/>
          <p:cNvSpPr>
            <a:spLocks noGrp="1"/>
          </p:cNvSpPr>
          <p:nvPr>
            <p:ph idx="1"/>
          </p:nvPr>
        </p:nvSpPr>
        <p:spPr>
          <a:xfrm>
            <a:off x="457200" y="3501008"/>
            <a:ext cx="8229600" cy="3024336"/>
          </a:xfrm>
          <a:solidFill>
            <a:schemeClr val="accent5">
              <a:lumMod val="20000"/>
              <a:lumOff val="80000"/>
            </a:schemeClr>
          </a:solidFill>
        </p:spPr>
        <p:txBody>
          <a:bodyPr>
            <a:normAutofit fontScale="92500" lnSpcReduction="20000"/>
          </a:bodyPr>
          <a:lstStyle/>
          <a:p>
            <a:pPr marL="0" indent="0">
              <a:buNone/>
            </a:pPr>
            <a:r>
              <a:rPr lang="en-GB" dirty="0"/>
              <a:t>Which lines are we looking at?</a:t>
            </a:r>
          </a:p>
          <a:p>
            <a:pPr marL="0" indent="0">
              <a:buNone/>
            </a:pPr>
            <a:r>
              <a:rPr lang="en-GB" dirty="0">
                <a:solidFill>
                  <a:srgbClr val="FF0000"/>
                </a:solidFill>
              </a:rPr>
              <a:t>25- end</a:t>
            </a:r>
          </a:p>
          <a:p>
            <a:pPr marL="0" indent="0">
              <a:buNone/>
            </a:pPr>
            <a:r>
              <a:rPr lang="en-GB" dirty="0"/>
              <a:t>What are the key words in the question / What are we being asked to talk about?</a:t>
            </a:r>
          </a:p>
          <a:p>
            <a:pPr marL="0" indent="0">
              <a:buNone/>
            </a:pPr>
            <a:r>
              <a:rPr lang="en-GB" dirty="0">
                <a:solidFill>
                  <a:srgbClr val="FF0000"/>
                </a:solidFill>
              </a:rPr>
              <a:t>Mr Fisher’s reaction   story is better than expected</a:t>
            </a:r>
          </a:p>
          <a:p>
            <a:pPr marL="0" indent="0">
              <a:buNone/>
            </a:pPr>
            <a:r>
              <a:rPr lang="en-GB" dirty="0">
                <a:solidFill>
                  <a:srgbClr val="FF0000"/>
                </a:solidFill>
              </a:rPr>
              <a:t>Own impressions         how (methods)</a:t>
            </a:r>
          </a:p>
        </p:txBody>
      </p:sp>
      <p:pic>
        <p:nvPicPr>
          <p:cNvPr id="1026" name="Picture 2" descr="How Do I Determine My LinkedIn Keywor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638618"/>
            <a:ext cx="2462113" cy="164140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5076056" y="1651372"/>
            <a:ext cx="2676525" cy="1704975"/>
          </a:xfrm>
          <a:prstGeom prst="rect">
            <a:avLst/>
          </a:prstGeom>
        </p:spPr>
      </p:pic>
    </p:spTree>
    <p:extLst>
      <p:ext uri="{BB962C8B-B14F-4D97-AF65-F5344CB8AC3E}">
        <p14:creationId xmlns:p14="http://schemas.microsoft.com/office/powerpoint/2010/main" val="2447240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a:extLst>
              <a:ext uri="{FF2B5EF4-FFF2-40B4-BE49-F238E27FC236}">
                <a16:creationId xmlns:a16="http://schemas.microsoft.com/office/drawing/2014/main" id="{5EB1FA8F-65F0-4021-BDB5-3524A53B10A8}"/>
              </a:ext>
            </a:extLst>
          </p:cNvPr>
          <p:cNvPicPr>
            <a:picLocks noGrp="1" noChangeAspect="1"/>
          </p:cNvPicPr>
          <p:nvPr>
            <p:ph idx="1"/>
          </p:nvPr>
        </p:nvPicPr>
        <p:blipFill>
          <a:blip r:embed="rId2"/>
          <a:stretch>
            <a:fillRect/>
          </a:stretch>
        </p:blipFill>
        <p:spPr>
          <a:xfrm>
            <a:off x="288944" y="1700808"/>
            <a:ext cx="8566111" cy="4236690"/>
          </a:xfrm>
          <a:prstGeom prst="rect">
            <a:avLst/>
          </a:prstGeom>
        </p:spPr>
      </p:pic>
    </p:spTree>
    <p:extLst>
      <p:ext uri="{BB962C8B-B14F-4D97-AF65-F5344CB8AC3E}">
        <p14:creationId xmlns:p14="http://schemas.microsoft.com/office/powerpoint/2010/main" val="110866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6FD95"/>
          </a:solidFill>
        </p:spPr>
        <p:txBody>
          <a:bodyPr>
            <a:normAutofit fontScale="90000"/>
          </a:bodyPr>
          <a:lstStyle/>
          <a:p>
            <a:r>
              <a:rPr lang="en-GB" dirty="0"/>
              <a:t>What are the key things we might look for in a narrative?</a:t>
            </a:r>
          </a:p>
        </p:txBody>
      </p:sp>
      <p:sp>
        <p:nvSpPr>
          <p:cNvPr id="3" name="Content Placeholder 2"/>
          <p:cNvSpPr>
            <a:spLocks noGrp="1"/>
          </p:cNvSpPr>
          <p:nvPr>
            <p:ph idx="1"/>
          </p:nvPr>
        </p:nvSpPr>
        <p:spPr>
          <a:solidFill>
            <a:schemeClr val="accent5">
              <a:lumMod val="20000"/>
              <a:lumOff val="80000"/>
            </a:schemeClr>
          </a:solidFill>
        </p:spPr>
        <p:txBody>
          <a:bodyPr>
            <a:normAutofit fontScale="92500" lnSpcReduction="20000"/>
          </a:bodyPr>
          <a:lstStyle/>
          <a:p>
            <a:r>
              <a:rPr lang="en-GB" dirty="0"/>
              <a:t>Opening – character / setting</a:t>
            </a:r>
          </a:p>
          <a:p>
            <a:pPr marL="0" indent="0">
              <a:buNone/>
            </a:pPr>
            <a:endParaRPr lang="en-GB" dirty="0"/>
          </a:p>
          <a:p>
            <a:r>
              <a:rPr lang="en-GB" dirty="0"/>
              <a:t>Build up - atmosphere</a:t>
            </a:r>
          </a:p>
          <a:p>
            <a:endParaRPr lang="en-GB" dirty="0"/>
          </a:p>
          <a:p>
            <a:r>
              <a:rPr lang="en-GB" dirty="0"/>
              <a:t>Problem / climax – tone/pace</a:t>
            </a:r>
          </a:p>
          <a:p>
            <a:pPr marL="0" indent="0">
              <a:buNone/>
            </a:pPr>
            <a:endParaRPr lang="en-GB" dirty="0"/>
          </a:p>
          <a:p>
            <a:r>
              <a:rPr lang="en-GB" dirty="0"/>
              <a:t>Reaction – emotion</a:t>
            </a:r>
          </a:p>
          <a:p>
            <a:endParaRPr lang="en-GB" dirty="0"/>
          </a:p>
          <a:p>
            <a:r>
              <a:rPr lang="en-GB" dirty="0"/>
              <a:t>Resolution – reflection / link/  time shift</a:t>
            </a:r>
          </a:p>
          <a:p>
            <a:endParaRPr lang="en-GB" dirty="0"/>
          </a:p>
        </p:txBody>
      </p:sp>
    </p:spTree>
    <p:extLst>
      <p:ext uri="{BB962C8B-B14F-4D97-AF65-F5344CB8AC3E}">
        <p14:creationId xmlns:p14="http://schemas.microsoft.com/office/powerpoint/2010/main" val="3310507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a:extLst>
              <a:ext uri="{FF2B5EF4-FFF2-40B4-BE49-F238E27FC236}">
                <a16:creationId xmlns:a16="http://schemas.microsoft.com/office/drawing/2014/main" id="{77A3CA03-EEC6-433F-BBDB-598B0690F092}"/>
              </a:ext>
            </a:extLst>
          </p:cNvPr>
          <p:cNvPicPr>
            <a:picLocks noGrp="1" noChangeAspect="1"/>
          </p:cNvPicPr>
          <p:nvPr>
            <p:ph idx="1"/>
          </p:nvPr>
        </p:nvPicPr>
        <p:blipFill>
          <a:blip r:embed="rId2"/>
          <a:stretch>
            <a:fillRect/>
          </a:stretch>
        </p:blipFill>
        <p:spPr>
          <a:xfrm>
            <a:off x="519656" y="1844824"/>
            <a:ext cx="8000049" cy="3744416"/>
          </a:xfrm>
          <a:prstGeom prst="rect">
            <a:avLst/>
          </a:prstGeom>
        </p:spPr>
      </p:pic>
    </p:spTree>
    <p:extLst>
      <p:ext uri="{BB962C8B-B14F-4D97-AF65-F5344CB8AC3E}">
        <p14:creationId xmlns:p14="http://schemas.microsoft.com/office/powerpoint/2010/main" val="35919540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a:solidFill>
            <a:srgbClr val="F6FD95"/>
          </a:solidFill>
        </p:spPr>
        <p:txBody>
          <a:bodyPr/>
          <a:lstStyle/>
          <a:p>
            <a:r>
              <a:rPr lang="en-GB" dirty="0" err="1"/>
              <a:t>wagoll</a:t>
            </a:r>
            <a:endParaRPr lang="en-GB" dirty="0"/>
          </a:p>
        </p:txBody>
      </p:sp>
      <p:sp>
        <p:nvSpPr>
          <p:cNvPr id="3" name="Content Placeholder 2"/>
          <p:cNvSpPr>
            <a:spLocks noGrp="1"/>
          </p:cNvSpPr>
          <p:nvPr>
            <p:ph idx="1"/>
          </p:nvPr>
        </p:nvSpPr>
        <p:spPr>
          <a:xfrm>
            <a:off x="323528" y="1600200"/>
            <a:ext cx="2016224" cy="4525963"/>
          </a:xfrm>
          <a:solidFill>
            <a:schemeClr val="accent5">
              <a:lumMod val="20000"/>
              <a:lumOff val="80000"/>
            </a:schemeClr>
          </a:solidFill>
        </p:spPr>
        <p:txBody>
          <a:bodyPr>
            <a:normAutofit fontScale="70000" lnSpcReduction="20000"/>
          </a:bodyPr>
          <a:lstStyle/>
          <a:p>
            <a:pPr marL="0" indent="0">
              <a:buNone/>
            </a:pPr>
            <a:r>
              <a:rPr lang="en-GB" dirty="0"/>
              <a:t>Can you find: </a:t>
            </a:r>
          </a:p>
          <a:p>
            <a:r>
              <a:rPr lang="en-GB" dirty="0"/>
              <a:t>Evaluative adverb</a:t>
            </a:r>
          </a:p>
          <a:p>
            <a:r>
              <a:rPr lang="en-GB" dirty="0"/>
              <a:t>Analysis of language</a:t>
            </a:r>
          </a:p>
          <a:p>
            <a:r>
              <a:rPr lang="en-GB" dirty="0"/>
              <a:t>Embedded quotation</a:t>
            </a:r>
          </a:p>
          <a:p>
            <a:r>
              <a:rPr lang="en-GB" dirty="0"/>
              <a:t>Awareness of different ‘readings’</a:t>
            </a:r>
          </a:p>
        </p:txBody>
      </p:sp>
      <p:sp>
        <p:nvSpPr>
          <p:cNvPr id="5" name="TextBox 4">
            <a:extLst>
              <a:ext uri="{FF2B5EF4-FFF2-40B4-BE49-F238E27FC236}">
                <a16:creationId xmlns:a16="http://schemas.microsoft.com/office/drawing/2014/main" id="{104EE940-EFFB-4FEE-9543-B75A866F604B}"/>
              </a:ext>
            </a:extLst>
          </p:cNvPr>
          <p:cNvSpPr txBox="1"/>
          <p:nvPr/>
        </p:nvSpPr>
        <p:spPr>
          <a:xfrm>
            <a:off x="2339752" y="1052736"/>
            <a:ext cx="6696744" cy="5786199"/>
          </a:xfrm>
          <a:prstGeom prst="rect">
            <a:avLst/>
          </a:prstGeom>
          <a:noFill/>
        </p:spPr>
        <p:txBody>
          <a:bodyPr wrap="square" rtlCol="0">
            <a:spAutoFit/>
          </a:bodyPr>
          <a:lstStyle/>
          <a:p>
            <a:pPr algn="l"/>
            <a:r>
              <a:rPr lang="en-US" sz="1600" b="0" i="0" u="none" strike="noStrike" dirty="0">
                <a:effectLst/>
                <a:latin typeface="Arial" panose="020B0604020202020204" pitchFamily="34" charset="0"/>
              </a:rPr>
              <a:t>I agree to an extent that Tibet’s story is unexpected for </a:t>
            </a:r>
            <a:r>
              <a:rPr lang="en-US" sz="1600" b="0" i="0" u="none" strike="noStrike" dirty="0" err="1">
                <a:effectLst/>
                <a:latin typeface="Arial" panose="020B0604020202020204" pitchFamily="34" charset="0"/>
              </a:rPr>
              <a:t>Mr</a:t>
            </a:r>
            <a:r>
              <a:rPr lang="en-US" sz="1600" b="0" i="0" u="none" strike="noStrike" dirty="0">
                <a:effectLst/>
                <a:latin typeface="Arial" panose="020B0604020202020204" pitchFamily="34" charset="0"/>
              </a:rPr>
              <a:t> Fisher who originally didn’t. However I disagree completely that </a:t>
            </a:r>
            <a:r>
              <a:rPr lang="en-US" sz="1600" b="0" i="0" u="none" strike="noStrike" dirty="0" err="1">
                <a:effectLst/>
                <a:latin typeface="Arial" panose="020B0604020202020204" pitchFamily="34" charset="0"/>
              </a:rPr>
              <a:t>Mr</a:t>
            </a:r>
            <a:r>
              <a:rPr lang="en-US" sz="1600" b="0" i="0" u="none" strike="noStrike" dirty="0">
                <a:effectLst/>
                <a:latin typeface="Arial" panose="020B0604020202020204" pitchFamily="34" charset="0"/>
              </a:rPr>
              <a:t> Fisher’s reaction is extreme and in fact he was right to react this way.</a:t>
            </a:r>
          </a:p>
          <a:p>
            <a:pPr algn="l"/>
            <a:r>
              <a:rPr lang="en-US" sz="1600" b="0" i="0" u="none" strike="noStrike" dirty="0">
                <a:effectLst/>
                <a:latin typeface="Arial" panose="020B0604020202020204" pitchFamily="34" charset="0"/>
              </a:rPr>
              <a:t>Tibet is primarily described as having a ‘spark’ which becomes a symbol for hope to contrast </a:t>
            </a:r>
            <a:r>
              <a:rPr lang="en-US" sz="1600" b="0" i="0" u="none" strike="noStrike" dirty="0" err="1">
                <a:effectLst/>
                <a:latin typeface="Arial" panose="020B0604020202020204" pitchFamily="34" charset="0"/>
              </a:rPr>
              <a:t>Mr</a:t>
            </a:r>
            <a:r>
              <a:rPr lang="en-US" sz="1600" b="0" i="0" u="none" strike="noStrike" dirty="0">
                <a:effectLst/>
                <a:latin typeface="Arial" panose="020B0604020202020204" pitchFamily="34" charset="0"/>
              </a:rPr>
              <a:t> Fisher’s ‘gloomy train of thought’. There is a dynamic between the characters as </a:t>
            </a:r>
            <a:r>
              <a:rPr lang="en-US" sz="1600" b="0" i="0" u="none" strike="noStrike" dirty="0" err="1">
                <a:effectLst/>
                <a:latin typeface="Arial" panose="020B0604020202020204" pitchFamily="34" charset="0"/>
              </a:rPr>
              <a:t>Mr</a:t>
            </a:r>
            <a:r>
              <a:rPr lang="en-US" sz="1600" b="0" i="0" u="none" strike="noStrike" dirty="0">
                <a:effectLst/>
                <a:latin typeface="Arial" panose="020B0604020202020204" pitchFamily="34" charset="0"/>
              </a:rPr>
              <a:t> Fisher is completely in despair whilst Tibet is characterized to having potential. This dynamic is one of the ways in which Harris shows how Tibet’s story is unexpected for </a:t>
            </a:r>
            <a:r>
              <a:rPr lang="en-US" sz="1600" b="0" i="0" u="none" strike="noStrike" dirty="0" err="1">
                <a:effectLst/>
                <a:latin typeface="Arial" panose="020B0604020202020204" pitchFamily="34" charset="0"/>
              </a:rPr>
              <a:t>Mr</a:t>
            </a:r>
            <a:r>
              <a:rPr lang="en-US" sz="1600" b="0" i="0" u="none" strike="noStrike" dirty="0">
                <a:effectLst/>
                <a:latin typeface="Arial" panose="020B0604020202020204" pitchFamily="34" charset="0"/>
              </a:rPr>
              <a:t> Fisher. However it can be argued that the acknowledgement of Tibet’s ‘spark’ indicates an expectedness of Tibet’s story being great. Tibet is immediately characterized as different to the ‘boys (who) lacked imagination’. There is a potential within Alistair that isn’t obscured and is obvious to see.</a:t>
            </a:r>
          </a:p>
          <a:p>
            <a:pPr algn="l"/>
            <a:r>
              <a:rPr lang="en-US" sz="1600" b="0" i="0" u="none" strike="noStrike" dirty="0">
                <a:effectLst/>
                <a:latin typeface="Arial" panose="020B0604020202020204" pitchFamily="34" charset="0"/>
              </a:rPr>
              <a:t>There is a monotonous tone created when repeated references are made to details other than Tibet’s story. Attention is drawn to the ‘snow outside’ and the ‘five o clock bus’. The relevant of these details can be argued however Harris deliberately employs them to enhance the unexpected greatness of Tibet’s story later. The monotonous is furtherly explored through the reference to </a:t>
            </a:r>
            <a:r>
              <a:rPr lang="en-US" sz="1600" b="0" i="0" u="none" strike="noStrike" dirty="0" err="1">
                <a:effectLst/>
                <a:latin typeface="Arial" panose="020B0604020202020204" pitchFamily="34" charset="0"/>
              </a:rPr>
              <a:t>Mr</a:t>
            </a:r>
            <a:r>
              <a:rPr lang="en-US" sz="1600" b="0" i="0" u="none" strike="noStrike" dirty="0">
                <a:effectLst/>
                <a:latin typeface="Arial" panose="020B0604020202020204" pitchFamily="34" charset="0"/>
              </a:rPr>
              <a:t> Fisher’s routine – ‘home; dinner; bed;’. The plethora of semi-colons is used to reinforce the idea of a regime to depict the expectedness of this. </a:t>
            </a:r>
            <a:r>
              <a:rPr lang="en-US" sz="1600" b="0" i="0" u="none" strike="noStrike" dirty="0" err="1">
                <a:effectLst/>
                <a:latin typeface="Arial" panose="020B0604020202020204" pitchFamily="34" charset="0"/>
              </a:rPr>
              <a:t>Mr</a:t>
            </a:r>
            <a:r>
              <a:rPr lang="en-US" sz="1600" b="0" i="0" u="none" strike="noStrike" dirty="0">
                <a:effectLst/>
                <a:latin typeface="Arial" panose="020B0604020202020204" pitchFamily="34" charset="0"/>
              </a:rPr>
              <a:t> Fisher’s activities are so expected he is able to quote it in 3 simple words.</a:t>
            </a:r>
          </a:p>
          <a:p>
            <a:endParaRPr lang="en-GB" dirty="0"/>
          </a:p>
        </p:txBody>
      </p:sp>
    </p:spTree>
    <p:extLst>
      <p:ext uri="{BB962C8B-B14F-4D97-AF65-F5344CB8AC3E}">
        <p14:creationId xmlns:p14="http://schemas.microsoft.com/office/powerpoint/2010/main" val="17979660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a:solidFill>
            <a:srgbClr val="F6FD95"/>
          </a:solidFill>
        </p:spPr>
        <p:txBody>
          <a:bodyPr/>
          <a:lstStyle/>
          <a:p>
            <a:r>
              <a:rPr lang="en-GB" dirty="0" err="1"/>
              <a:t>wagoll</a:t>
            </a:r>
            <a:endParaRPr lang="en-GB" dirty="0"/>
          </a:p>
        </p:txBody>
      </p:sp>
      <p:sp>
        <p:nvSpPr>
          <p:cNvPr id="3" name="Content Placeholder 2"/>
          <p:cNvSpPr>
            <a:spLocks noGrp="1"/>
          </p:cNvSpPr>
          <p:nvPr>
            <p:ph idx="1"/>
          </p:nvPr>
        </p:nvSpPr>
        <p:spPr>
          <a:xfrm>
            <a:off x="323528" y="1600200"/>
            <a:ext cx="2016224" cy="4525963"/>
          </a:xfrm>
          <a:solidFill>
            <a:schemeClr val="accent5">
              <a:lumMod val="20000"/>
              <a:lumOff val="80000"/>
            </a:schemeClr>
          </a:solidFill>
        </p:spPr>
        <p:txBody>
          <a:bodyPr>
            <a:normAutofit fontScale="70000" lnSpcReduction="20000"/>
          </a:bodyPr>
          <a:lstStyle/>
          <a:p>
            <a:pPr marL="0" indent="0">
              <a:buNone/>
            </a:pPr>
            <a:r>
              <a:rPr lang="en-GB" dirty="0"/>
              <a:t>Can you find: </a:t>
            </a:r>
          </a:p>
          <a:p>
            <a:r>
              <a:rPr lang="en-GB" dirty="0"/>
              <a:t>Evaluative adverb</a:t>
            </a:r>
          </a:p>
          <a:p>
            <a:r>
              <a:rPr lang="en-GB" dirty="0"/>
              <a:t>Analysis of language</a:t>
            </a:r>
          </a:p>
          <a:p>
            <a:r>
              <a:rPr lang="en-GB" dirty="0"/>
              <a:t>Embedded quotation</a:t>
            </a:r>
          </a:p>
          <a:p>
            <a:r>
              <a:rPr lang="en-GB" dirty="0"/>
              <a:t>Awareness of different ‘readings’</a:t>
            </a:r>
          </a:p>
        </p:txBody>
      </p:sp>
      <p:sp>
        <p:nvSpPr>
          <p:cNvPr id="5" name="TextBox 4">
            <a:extLst>
              <a:ext uri="{FF2B5EF4-FFF2-40B4-BE49-F238E27FC236}">
                <a16:creationId xmlns:a16="http://schemas.microsoft.com/office/drawing/2014/main" id="{104EE940-EFFB-4FEE-9543-B75A866F604B}"/>
              </a:ext>
            </a:extLst>
          </p:cNvPr>
          <p:cNvSpPr txBox="1"/>
          <p:nvPr/>
        </p:nvSpPr>
        <p:spPr>
          <a:xfrm>
            <a:off x="2339752" y="1052736"/>
            <a:ext cx="6696744" cy="5632311"/>
          </a:xfrm>
          <a:prstGeom prst="rect">
            <a:avLst/>
          </a:prstGeom>
          <a:noFill/>
        </p:spPr>
        <p:txBody>
          <a:bodyPr wrap="square" rtlCol="0">
            <a:spAutoFit/>
          </a:bodyPr>
          <a:lstStyle/>
          <a:p>
            <a:pPr algn="l"/>
            <a:r>
              <a:rPr lang="en-US" sz="1800" b="0" i="0" u="none" strike="noStrike" dirty="0">
                <a:effectLst/>
                <a:latin typeface="Arial" panose="020B0604020202020204" pitchFamily="34" charset="0"/>
              </a:rPr>
              <a:t>The tone quickly shifts however when the pace of the extract increases. </a:t>
            </a:r>
            <a:r>
              <a:rPr lang="en-US" sz="1800" b="0" i="0" u="none" strike="noStrike" dirty="0" err="1">
                <a:effectLst/>
                <a:latin typeface="Arial" panose="020B0604020202020204" pitchFamily="34" charset="0"/>
              </a:rPr>
              <a:t>Mr</a:t>
            </a:r>
            <a:r>
              <a:rPr lang="en-US" sz="1800" b="0" i="0" u="none" strike="noStrike" dirty="0">
                <a:effectLst/>
                <a:latin typeface="Arial" panose="020B0604020202020204" pitchFamily="34" charset="0"/>
              </a:rPr>
              <a:t> Fisher’s ‘breathing quickened’ indicating a </a:t>
            </a:r>
            <a:r>
              <a:rPr lang="en-US" sz="1800" b="0" i="0" u="none" strike="noStrike" dirty="0" err="1">
                <a:effectLst/>
                <a:latin typeface="Arial" panose="020B0604020202020204" pitchFamily="34" charset="0"/>
              </a:rPr>
              <a:t>suddeness</a:t>
            </a:r>
            <a:r>
              <a:rPr lang="en-US" sz="1800" b="0" i="0" u="none" strike="noStrike" dirty="0">
                <a:effectLst/>
                <a:latin typeface="Arial" panose="020B0604020202020204" pitchFamily="34" charset="0"/>
              </a:rPr>
              <a:t> to his actions. What is credible to note is the form room suddenly becomes ‘warm’ which contrasts with the ‘snow outside’. The differing temperatures indicate a warmth and compassion to Tibet’s story which furtherly depicts the sudden greatness of his story.</a:t>
            </a:r>
          </a:p>
          <a:p>
            <a:pPr algn="l"/>
            <a:r>
              <a:rPr lang="en-US" sz="1800" b="0" i="0" u="none" strike="noStrike" dirty="0">
                <a:effectLst/>
                <a:latin typeface="Arial" panose="020B0604020202020204" pitchFamily="34" charset="0"/>
              </a:rPr>
              <a:t>It is obvious to see the physical impacts of Tibet’s story on </a:t>
            </a:r>
            <a:r>
              <a:rPr lang="en-US" sz="1800" b="0" i="0" u="none" strike="noStrike" dirty="0" err="1">
                <a:effectLst/>
                <a:latin typeface="Arial" panose="020B0604020202020204" pitchFamily="34" charset="0"/>
              </a:rPr>
              <a:t>Mr</a:t>
            </a:r>
            <a:r>
              <a:rPr lang="en-US" sz="1800" b="0" i="0" u="none" strike="noStrike" dirty="0">
                <a:effectLst/>
                <a:latin typeface="Arial" panose="020B0604020202020204" pitchFamily="34" charset="0"/>
              </a:rPr>
              <a:t> Fisher. He began to ‘sweat’ and his diaphragm was ‘tightening’. What is clever to see is his organs transpiring from being ‘unused’ to be ‘brought into action’. The activity given to </a:t>
            </a:r>
            <a:r>
              <a:rPr lang="en-US" sz="1800" b="0" i="0" u="none" strike="noStrike" dirty="0" err="1">
                <a:effectLst/>
                <a:latin typeface="Arial" panose="020B0604020202020204" pitchFamily="34" charset="0"/>
              </a:rPr>
              <a:t>Mr</a:t>
            </a:r>
            <a:r>
              <a:rPr lang="en-US" sz="1800" b="0" i="0" u="none" strike="noStrike" dirty="0">
                <a:effectLst/>
                <a:latin typeface="Arial" panose="020B0604020202020204" pitchFamily="34" charset="0"/>
              </a:rPr>
              <a:t> Fisher’s organs becomes a symbol to indicate the activity given to </a:t>
            </a:r>
            <a:r>
              <a:rPr lang="en-US" sz="1800" b="0" i="0" u="none" strike="noStrike" dirty="0" err="1">
                <a:effectLst/>
                <a:latin typeface="Arial" panose="020B0604020202020204" pitchFamily="34" charset="0"/>
              </a:rPr>
              <a:t>Mr</a:t>
            </a:r>
            <a:r>
              <a:rPr lang="en-US" sz="1800" b="0" i="0" u="none" strike="noStrike" dirty="0">
                <a:effectLst/>
                <a:latin typeface="Arial" panose="020B0604020202020204" pitchFamily="34" charset="0"/>
              </a:rPr>
              <a:t> Fisher as a result of Tibet’s story. </a:t>
            </a:r>
            <a:r>
              <a:rPr lang="en-US" sz="1800" b="0" i="0" u="none" strike="noStrike" dirty="0" err="1">
                <a:effectLst/>
                <a:latin typeface="Arial" panose="020B0604020202020204" pitchFamily="34" charset="0"/>
              </a:rPr>
              <a:t>Mr</a:t>
            </a:r>
            <a:r>
              <a:rPr lang="en-US" sz="1800" b="0" i="0" u="none" strike="noStrike" dirty="0">
                <a:effectLst/>
                <a:latin typeface="Arial" panose="020B0604020202020204" pitchFamily="34" charset="0"/>
              </a:rPr>
              <a:t> Fisher has been </a:t>
            </a:r>
            <a:r>
              <a:rPr lang="en-US" sz="1800" b="0" i="0" u="none" strike="noStrike" dirty="0" err="1">
                <a:effectLst/>
                <a:latin typeface="Arial" panose="020B0604020202020204" pitchFamily="34" charset="0"/>
              </a:rPr>
              <a:t>galvanised</a:t>
            </a:r>
            <a:r>
              <a:rPr lang="en-US" sz="1800" b="0" i="0" u="none" strike="noStrike" dirty="0">
                <a:effectLst/>
                <a:latin typeface="Arial" panose="020B0604020202020204" pitchFamily="34" charset="0"/>
              </a:rPr>
              <a:t> by the story so much so the room becomes ‘warm’ despite there being ‘snow outside’. His reaction is not extreme at all, it is completely justifiable as books are </a:t>
            </a:r>
            <a:r>
              <a:rPr lang="en-US" sz="1800" b="0" i="0" u="none" strike="noStrike" dirty="0" err="1">
                <a:effectLst/>
                <a:latin typeface="Arial" panose="020B0604020202020204" pitchFamily="34" charset="0"/>
              </a:rPr>
              <a:t>Mr</a:t>
            </a:r>
            <a:r>
              <a:rPr lang="en-US" sz="1800" b="0" i="0" u="none" strike="noStrike" dirty="0">
                <a:effectLst/>
                <a:latin typeface="Arial" panose="020B0604020202020204" pitchFamily="34" charset="0"/>
              </a:rPr>
              <a:t> Fisher’s delight and pleasures. After a long time of the same routine and expectedness, Tibet’s story has the ability to </a:t>
            </a:r>
            <a:r>
              <a:rPr lang="en-US" sz="1800" b="0" i="0" u="none" strike="noStrike" dirty="0" err="1">
                <a:effectLst/>
                <a:latin typeface="Arial" panose="020B0604020202020204" pitchFamily="34" charset="0"/>
              </a:rPr>
              <a:t>rejuvinate</a:t>
            </a:r>
            <a:r>
              <a:rPr lang="en-US" sz="1800" b="0" i="0" u="none" strike="noStrike" dirty="0">
                <a:effectLst/>
                <a:latin typeface="Arial" panose="020B0604020202020204" pitchFamily="34" charset="0"/>
              </a:rPr>
              <a:t> </a:t>
            </a:r>
            <a:r>
              <a:rPr lang="en-US" sz="1800" b="0" i="0" u="none" strike="noStrike" dirty="0" err="1">
                <a:effectLst/>
                <a:latin typeface="Arial" panose="020B0604020202020204" pitchFamily="34" charset="0"/>
              </a:rPr>
              <a:t>Mr</a:t>
            </a:r>
            <a:r>
              <a:rPr lang="en-US" sz="1800" b="0" i="0" u="none" strike="noStrike" dirty="0">
                <a:effectLst/>
                <a:latin typeface="Arial" panose="020B0604020202020204" pitchFamily="34" charset="0"/>
              </a:rPr>
              <a:t> Fisher and now he is ‘</a:t>
            </a:r>
            <a:r>
              <a:rPr lang="en-US" sz="1800" b="0" i="0" u="none" strike="noStrike" dirty="0" err="1">
                <a:effectLst/>
                <a:latin typeface="Arial" panose="020B0604020202020204" pitchFamily="34" charset="0"/>
              </a:rPr>
              <a:t>begining</a:t>
            </a:r>
            <a:r>
              <a:rPr lang="en-US" sz="1800" b="0" i="0" u="none" strike="noStrike" dirty="0">
                <a:effectLst/>
                <a:latin typeface="Arial" panose="020B0604020202020204" pitchFamily="34" charset="0"/>
              </a:rPr>
              <a:t> to smile’.</a:t>
            </a:r>
          </a:p>
          <a:p>
            <a:endParaRPr lang="en-GB" dirty="0"/>
          </a:p>
        </p:txBody>
      </p:sp>
    </p:spTree>
    <p:extLst>
      <p:ext uri="{BB962C8B-B14F-4D97-AF65-F5344CB8AC3E}">
        <p14:creationId xmlns:p14="http://schemas.microsoft.com/office/powerpoint/2010/main" val="15297023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32040" y="1600200"/>
            <a:ext cx="4032448" cy="5063936"/>
          </a:xfrm>
        </p:spPr>
        <p:txBody>
          <a:bodyPr>
            <a:noAutofit/>
          </a:bodyPr>
          <a:lstStyle/>
          <a:p>
            <a:pPr marL="0" indent="0">
              <a:buNone/>
            </a:pPr>
            <a:r>
              <a:rPr lang="en-GB" sz="2200" b="1" u="sng" dirty="0"/>
              <a:t>What</a:t>
            </a:r>
          </a:p>
          <a:p>
            <a:pPr marL="0" indent="0">
              <a:buNone/>
            </a:pPr>
            <a:r>
              <a:rPr lang="en-GB" sz="2200" dirty="0"/>
              <a:t>The writer clearly presents Mr Fisher’s views and reaction as…</a:t>
            </a:r>
          </a:p>
          <a:p>
            <a:pPr marL="0" indent="0">
              <a:buNone/>
            </a:pPr>
            <a:r>
              <a:rPr lang="en-GB" sz="2200" b="1" u="sng" dirty="0"/>
              <a:t>How</a:t>
            </a:r>
          </a:p>
          <a:p>
            <a:pPr marL="0" indent="0">
              <a:buNone/>
            </a:pPr>
            <a:r>
              <a:rPr lang="en-GB" sz="2200" dirty="0"/>
              <a:t>The writer uses…</a:t>
            </a:r>
          </a:p>
          <a:p>
            <a:pPr marL="0" indent="0">
              <a:buNone/>
            </a:pPr>
            <a:r>
              <a:rPr lang="en-GB" sz="2200" dirty="0"/>
              <a:t>to imply/ convey…</a:t>
            </a:r>
          </a:p>
          <a:p>
            <a:pPr marL="0" indent="0">
              <a:buNone/>
            </a:pPr>
            <a:r>
              <a:rPr lang="en-GB" sz="2200" b="1" u="sng" dirty="0"/>
              <a:t>Why</a:t>
            </a:r>
          </a:p>
          <a:p>
            <a:pPr marL="0" indent="0">
              <a:buNone/>
            </a:pPr>
            <a:r>
              <a:rPr lang="en-GB" sz="2200" dirty="0"/>
              <a:t>The reader is made to think/feel/infer…</a:t>
            </a:r>
          </a:p>
          <a:p>
            <a:pPr marL="0" indent="0">
              <a:buNone/>
            </a:pPr>
            <a:endParaRPr lang="en-GB" sz="1100" dirty="0"/>
          </a:p>
          <a:p>
            <a:pPr marL="0" indent="0">
              <a:buNone/>
            </a:pPr>
            <a:r>
              <a:rPr lang="en-GB" sz="2200" dirty="0"/>
              <a:t>Further making the experience sound... / In contrast, the writer…</a:t>
            </a:r>
          </a:p>
          <a:p>
            <a:pPr marL="0" indent="0">
              <a:buNone/>
            </a:pPr>
            <a:endParaRPr lang="en-GB" sz="2200" dirty="0"/>
          </a:p>
          <a:p>
            <a:pPr marL="0" indent="0">
              <a:buNone/>
            </a:pPr>
            <a:endParaRPr lang="en-GB" sz="2200" dirty="0"/>
          </a:p>
        </p:txBody>
      </p:sp>
      <p:sp>
        <p:nvSpPr>
          <p:cNvPr id="5" name="Title 4"/>
          <p:cNvSpPr>
            <a:spLocks noGrp="1"/>
          </p:cNvSpPr>
          <p:nvPr>
            <p:ph type="title"/>
          </p:nvPr>
        </p:nvSpPr>
        <p:spPr>
          <a:solidFill>
            <a:schemeClr val="accent6">
              <a:lumMod val="20000"/>
              <a:lumOff val="80000"/>
            </a:schemeClr>
          </a:solidFill>
        </p:spPr>
        <p:txBody>
          <a:bodyPr/>
          <a:lstStyle/>
          <a:p>
            <a:r>
              <a:rPr lang="en-GB" dirty="0"/>
              <a:t>Question - Evaluate</a:t>
            </a:r>
          </a:p>
        </p:txBody>
      </p:sp>
      <p:sp>
        <p:nvSpPr>
          <p:cNvPr id="6" name="TextBox 5"/>
          <p:cNvSpPr txBox="1"/>
          <p:nvPr/>
        </p:nvSpPr>
        <p:spPr>
          <a:xfrm>
            <a:off x="313300" y="4725144"/>
            <a:ext cx="4418734" cy="1938992"/>
          </a:xfrm>
          <a:prstGeom prst="rect">
            <a:avLst/>
          </a:prstGeom>
          <a:solidFill>
            <a:schemeClr val="accent4">
              <a:lumMod val="20000"/>
              <a:lumOff val="80000"/>
            </a:schemeClr>
          </a:solidFill>
        </p:spPr>
        <p:txBody>
          <a:bodyPr wrap="square" rtlCol="0">
            <a:spAutoFit/>
          </a:bodyPr>
          <a:lstStyle/>
          <a:p>
            <a:r>
              <a:rPr lang="en-GB" sz="2000" i="1" dirty="0">
                <a:latin typeface="Century Gothic" panose="020B0502020202020204" pitchFamily="34" charset="0"/>
              </a:rPr>
              <a:t>4-5 WHW paragraphs</a:t>
            </a:r>
          </a:p>
          <a:p>
            <a:r>
              <a:rPr lang="en-GB" sz="2000" i="1" dirty="0">
                <a:latin typeface="Century Gothic" panose="020B0502020202020204" pitchFamily="34" charset="0"/>
              </a:rPr>
              <a:t>25 minutes</a:t>
            </a:r>
          </a:p>
          <a:p>
            <a:r>
              <a:rPr lang="en-GB" sz="2000" i="1" dirty="0">
                <a:latin typeface="Century Gothic" panose="020B0502020202020204" pitchFamily="34" charset="0"/>
              </a:rPr>
              <a:t>Use evaluative adverbs: cleverly, successfully, sadly, contrary to expectation, </a:t>
            </a:r>
          </a:p>
          <a:p>
            <a:r>
              <a:rPr lang="en-GB" sz="2000" i="1" dirty="0">
                <a:latin typeface="Century Gothic" panose="020B0502020202020204" pitchFamily="34" charset="0"/>
              </a:rPr>
              <a:t>Use subject terminology</a:t>
            </a:r>
          </a:p>
        </p:txBody>
      </p:sp>
      <p:pic>
        <p:nvPicPr>
          <p:cNvPr id="2" name="Picture 1">
            <a:extLst>
              <a:ext uri="{FF2B5EF4-FFF2-40B4-BE49-F238E27FC236}">
                <a16:creationId xmlns:a16="http://schemas.microsoft.com/office/drawing/2014/main" id="{F2610D17-110F-4EFC-9113-71015B4D19CD}"/>
              </a:ext>
            </a:extLst>
          </p:cNvPr>
          <p:cNvPicPr>
            <a:picLocks noChangeAspect="1"/>
          </p:cNvPicPr>
          <p:nvPr/>
        </p:nvPicPr>
        <p:blipFill>
          <a:blip r:embed="rId2"/>
          <a:stretch>
            <a:fillRect/>
          </a:stretch>
        </p:blipFill>
        <p:spPr>
          <a:xfrm>
            <a:off x="359644" y="1295847"/>
            <a:ext cx="4572396" cy="3429297"/>
          </a:xfrm>
          <a:prstGeom prst="rect">
            <a:avLst/>
          </a:prstGeom>
        </p:spPr>
      </p:pic>
    </p:spTree>
    <p:extLst>
      <p:ext uri="{BB962C8B-B14F-4D97-AF65-F5344CB8AC3E}">
        <p14:creationId xmlns:p14="http://schemas.microsoft.com/office/powerpoint/2010/main" val="21487257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60000"/>
              <a:lumOff val="40000"/>
            </a:schemeClr>
          </a:solidFill>
        </p:spPr>
        <p:txBody>
          <a:bodyPr/>
          <a:lstStyle/>
          <a:p>
            <a:r>
              <a:rPr lang="en-GB" dirty="0"/>
              <a:t>Mark scheme Q4</a:t>
            </a:r>
          </a:p>
        </p:txBody>
      </p:sp>
      <p:sp>
        <p:nvSpPr>
          <p:cNvPr id="3" name="Content Placeholder 2"/>
          <p:cNvSpPr>
            <a:spLocks noGrp="1"/>
          </p:cNvSpPr>
          <p:nvPr>
            <p:ph idx="1"/>
          </p:nvPr>
        </p:nvSpPr>
        <p:spPr/>
        <p:txBody>
          <a:bodyPr>
            <a:normAutofit/>
          </a:bodyPr>
          <a:lstStyle/>
          <a:p>
            <a:endParaRPr lang="en-US" dirty="0"/>
          </a:p>
          <a:p>
            <a:endParaRPr lang="en-GB" dirty="0"/>
          </a:p>
        </p:txBody>
      </p:sp>
      <p:sp>
        <p:nvSpPr>
          <p:cNvPr id="4" name="TextBox 3"/>
          <p:cNvSpPr txBox="1"/>
          <p:nvPr/>
        </p:nvSpPr>
        <p:spPr>
          <a:xfrm>
            <a:off x="457200" y="1676400"/>
            <a:ext cx="8229600" cy="1600438"/>
          </a:xfrm>
          <a:prstGeom prst="rect">
            <a:avLst/>
          </a:prstGeom>
          <a:noFill/>
        </p:spPr>
        <p:txBody>
          <a:bodyPr wrap="square" rtlCol="0">
            <a:spAutoFit/>
          </a:bodyPr>
          <a:lstStyle/>
          <a:p>
            <a:r>
              <a:rPr lang="en-US" sz="1400" dirty="0">
                <a:latin typeface="Century Gothic" panose="020B0502020202020204" pitchFamily="34" charset="0"/>
              </a:rPr>
              <a:t>Similarly, the evaluative ‘I do/I don’t agree’ may be implicit. In both these cases credit should be given according to the quality of what is written. </a:t>
            </a:r>
          </a:p>
          <a:p>
            <a:r>
              <a:rPr lang="en-US" sz="1400" dirty="0">
                <a:latin typeface="Century Gothic" panose="020B0502020202020204" pitchFamily="34" charset="0"/>
              </a:rPr>
              <a:t>AO4 content may include the evaluation of ideas such as:  </a:t>
            </a:r>
            <a:r>
              <a:rPr lang="en-US" sz="1400" dirty="0" err="1">
                <a:latin typeface="Century Gothic" panose="020B0502020202020204" pitchFamily="34" charset="0"/>
              </a:rPr>
              <a:t>Mr</a:t>
            </a:r>
            <a:r>
              <a:rPr lang="en-US" sz="1400" dirty="0">
                <a:latin typeface="Century Gothic" panose="020B0502020202020204" pitchFamily="34" charset="0"/>
              </a:rPr>
              <a:t> Fisher’s previous knowledge of </a:t>
            </a:r>
            <a:r>
              <a:rPr lang="en-US" sz="1400" dirty="0" err="1">
                <a:latin typeface="Century Gothic" panose="020B0502020202020204" pitchFamily="34" charset="0"/>
              </a:rPr>
              <a:t>Tibbet</a:t>
            </a:r>
            <a:r>
              <a:rPr lang="en-US" sz="1400" dirty="0">
                <a:latin typeface="Century Gothic" panose="020B0502020202020204" pitchFamily="34" charset="0"/>
              </a:rPr>
              <a:t> leading to low expectations of his work despite ‘a spark in him’  </a:t>
            </a:r>
            <a:r>
              <a:rPr lang="en-US" sz="1400" dirty="0" err="1">
                <a:latin typeface="Century Gothic" panose="020B0502020202020204" pitchFamily="34" charset="0"/>
              </a:rPr>
              <a:t>Mr</a:t>
            </a:r>
            <a:r>
              <a:rPr lang="en-US" sz="1400" dirty="0">
                <a:latin typeface="Century Gothic" panose="020B0502020202020204" pitchFamily="34" charset="0"/>
              </a:rPr>
              <a:t> Fisher’s thoughts before beginning his marking  </a:t>
            </a:r>
            <a:r>
              <a:rPr lang="en-US" sz="1400" dirty="0" err="1">
                <a:latin typeface="Century Gothic" panose="020B0502020202020204" pitchFamily="34" charset="0"/>
              </a:rPr>
              <a:t>Mr</a:t>
            </a:r>
            <a:r>
              <a:rPr lang="en-US" sz="1400" dirty="0">
                <a:latin typeface="Century Gothic" panose="020B0502020202020204" pitchFamily="34" charset="0"/>
              </a:rPr>
              <a:t> Fisher’s epiphany at discovering a totally original piece of creative writing  the writer’s juxtaposition of various sentence lengths to reflect </a:t>
            </a:r>
            <a:r>
              <a:rPr lang="en-US" sz="1400" dirty="0" err="1">
                <a:latin typeface="Century Gothic" panose="020B0502020202020204" pitchFamily="34" charset="0"/>
              </a:rPr>
              <a:t>Mr</a:t>
            </a:r>
            <a:r>
              <a:rPr lang="en-US" sz="1400" dirty="0">
                <a:latin typeface="Century Gothic" panose="020B0502020202020204" pitchFamily="34" charset="0"/>
              </a:rPr>
              <a:t> Fisher’s astonishment  whether or not </a:t>
            </a:r>
            <a:r>
              <a:rPr lang="en-US" sz="1400" dirty="0" err="1">
                <a:latin typeface="Century Gothic" panose="020B0502020202020204" pitchFamily="34" charset="0"/>
              </a:rPr>
              <a:t>Mr</a:t>
            </a:r>
            <a:r>
              <a:rPr lang="en-US" sz="1400">
                <a:latin typeface="Century Gothic" panose="020B0502020202020204" pitchFamily="34" charset="0"/>
              </a:rPr>
              <a:t> Fisher’s reaction is extreme. </a:t>
            </a:r>
            <a:endParaRPr lang="en-US" sz="1400" dirty="0">
              <a:latin typeface="Century Gothic" panose="020B0502020202020204" pitchFamily="34" charset="0"/>
            </a:endParaRPr>
          </a:p>
        </p:txBody>
      </p:sp>
    </p:spTree>
    <p:extLst>
      <p:ext uri="{BB962C8B-B14F-4D97-AF65-F5344CB8AC3E}">
        <p14:creationId xmlns:p14="http://schemas.microsoft.com/office/powerpoint/2010/main" val="2065151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1675"/>
          </a:xfrm>
          <a:solidFill>
            <a:srgbClr val="F6FD95"/>
          </a:solidFill>
        </p:spPr>
        <p:txBody>
          <a:bodyPr>
            <a:normAutofit fontScale="90000"/>
          </a:bodyPr>
          <a:lstStyle/>
          <a:p>
            <a:r>
              <a:rPr lang="en-GB" dirty="0"/>
              <a:t>The start of the extract</a:t>
            </a:r>
          </a:p>
        </p:txBody>
      </p:sp>
      <p:pic>
        <p:nvPicPr>
          <p:cNvPr id="3" name="Content Placeholder 2">
            <a:extLst>
              <a:ext uri="{FF2B5EF4-FFF2-40B4-BE49-F238E27FC236}">
                <a16:creationId xmlns:a16="http://schemas.microsoft.com/office/drawing/2014/main" id="{00B4E894-5070-4A24-AA41-09F3F8CD5789}"/>
              </a:ext>
            </a:extLst>
          </p:cNvPr>
          <p:cNvPicPr>
            <a:picLocks noGrp="1" noChangeAspect="1"/>
          </p:cNvPicPr>
          <p:nvPr>
            <p:ph idx="1"/>
          </p:nvPr>
        </p:nvPicPr>
        <p:blipFill>
          <a:blip r:embed="rId2"/>
          <a:stretch>
            <a:fillRect/>
          </a:stretch>
        </p:blipFill>
        <p:spPr>
          <a:xfrm>
            <a:off x="632699" y="1331068"/>
            <a:ext cx="7812313" cy="2313956"/>
          </a:xfrm>
          <a:prstGeom prst="rect">
            <a:avLst/>
          </a:prstGeom>
        </p:spPr>
      </p:pic>
      <p:sp>
        <p:nvSpPr>
          <p:cNvPr id="7" name="TextBox 6"/>
          <p:cNvSpPr txBox="1"/>
          <p:nvPr/>
        </p:nvSpPr>
        <p:spPr>
          <a:xfrm>
            <a:off x="205021" y="3645024"/>
            <a:ext cx="2134731" cy="2585323"/>
          </a:xfrm>
          <a:prstGeom prst="rect">
            <a:avLst/>
          </a:prstGeom>
          <a:solidFill>
            <a:schemeClr val="accent5">
              <a:lumMod val="20000"/>
              <a:lumOff val="80000"/>
            </a:schemeClr>
          </a:solidFill>
        </p:spPr>
        <p:txBody>
          <a:bodyPr wrap="square" rtlCol="0">
            <a:spAutoFit/>
          </a:bodyPr>
          <a:lstStyle/>
          <a:p>
            <a:r>
              <a:rPr lang="en-GB" dirty="0"/>
              <a:t>What? </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
        <p:nvSpPr>
          <p:cNvPr id="8" name="TextBox 7"/>
          <p:cNvSpPr txBox="1"/>
          <p:nvPr/>
        </p:nvSpPr>
        <p:spPr>
          <a:xfrm>
            <a:off x="6804247" y="3645024"/>
            <a:ext cx="2134731" cy="2585323"/>
          </a:xfrm>
          <a:prstGeom prst="rect">
            <a:avLst/>
          </a:prstGeom>
          <a:solidFill>
            <a:schemeClr val="accent5">
              <a:lumMod val="20000"/>
              <a:lumOff val="80000"/>
            </a:schemeClr>
          </a:solidFill>
        </p:spPr>
        <p:txBody>
          <a:bodyPr wrap="square" rtlCol="0">
            <a:spAutoFit/>
          </a:bodyPr>
          <a:lstStyle/>
          <a:p>
            <a:r>
              <a:rPr lang="en-GB" dirty="0"/>
              <a:t>Atmosphere? </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379619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1675"/>
          </a:xfrm>
          <a:solidFill>
            <a:srgbClr val="F6FD95"/>
          </a:solidFill>
        </p:spPr>
        <p:txBody>
          <a:bodyPr>
            <a:normAutofit fontScale="90000"/>
          </a:bodyPr>
          <a:lstStyle/>
          <a:p>
            <a:r>
              <a:rPr lang="en-GB" dirty="0"/>
              <a:t>The opening of the extract</a:t>
            </a:r>
          </a:p>
        </p:txBody>
      </p:sp>
      <p:pic>
        <p:nvPicPr>
          <p:cNvPr id="3" name="Content Placeholder 2">
            <a:extLst>
              <a:ext uri="{FF2B5EF4-FFF2-40B4-BE49-F238E27FC236}">
                <a16:creationId xmlns:a16="http://schemas.microsoft.com/office/drawing/2014/main" id="{FEA810DC-5654-4DCB-9713-46F4CCA3DB92}"/>
              </a:ext>
            </a:extLst>
          </p:cNvPr>
          <p:cNvPicPr>
            <a:picLocks noGrp="1" noChangeAspect="1"/>
          </p:cNvPicPr>
          <p:nvPr>
            <p:ph idx="1"/>
          </p:nvPr>
        </p:nvPicPr>
        <p:blipFill>
          <a:blip r:embed="rId2"/>
          <a:stretch>
            <a:fillRect/>
          </a:stretch>
        </p:blipFill>
        <p:spPr>
          <a:xfrm>
            <a:off x="161710" y="1763058"/>
            <a:ext cx="8978457" cy="2031325"/>
          </a:xfrm>
          <a:prstGeom prst="rect">
            <a:avLst/>
          </a:prstGeom>
        </p:spPr>
      </p:pic>
      <p:sp>
        <p:nvSpPr>
          <p:cNvPr id="6" name="TextBox 5"/>
          <p:cNvSpPr txBox="1"/>
          <p:nvPr/>
        </p:nvSpPr>
        <p:spPr>
          <a:xfrm>
            <a:off x="179512" y="4581128"/>
            <a:ext cx="2134731" cy="2031325"/>
          </a:xfrm>
          <a:prstGeom prst="rect">
            <a:avLst/>
          </a:prstGeom>
          <a:solidFill>
            <a:schemeClr val="accent5">
              <a:lumMod val="20000"/>
              <a:lumOff val="80000"/>
            </a:schemeClr>
          </a:solidFill>
        </p:spPr>
        <p:txBody>
          <a:bodyPr wrap="square" rtlCol="0">
            <a:spAutoFit/>
          </a:bodyPr>
          <a:lstStyle/>
          <a:p>
            <a:r>
              <a:rPr lang="en-GB" dirty="0"/>
              <a:t>What? </a:t>
            </a:r>
          </a:p>
          <a:p>
            <a:endParaRPr lang="en-GB" dirty="0"/>
          </a:p>
          <a:p>
            <a:endParaRPr lang="en-GB" dirty="0"/>
          </a:p>
          <a:p>
            <a:endParaRPr lang="en-GB" dirty="0"/>
          </a:p>
          <a:p>
            <a:endParaRPr lang="en-GB" dirty="0"/>
          </a:p>
          <a:p>
            <a:endParaRPr lang="en-GB" dirty="0"/>
          </a:p>
          <a:p>
            <a:endParaRPr lang="en-GB" dirty="0"/>
          </a:p>
        </p:txBody>
      </p:sp>
      <p:sp>
        <p:nvSpPr>
          <p:cNvPr id="7" name="TextBox 6"/>
          <p:cNvSpPr txBox="1"/>
          <p:nvPr/>
        </p:nvSpPr>
        <p:spPr>
          <a:xfrm>
            <a:off x="6836716" y="4581128"/>
            <a:ext cx="2134731" cy="2031325"/>
          </a:xfrm>
          <a:prstGeom prst="rect">
            <a:avLst/>
          </a:prstGeom>
          <a:solidFill>
            <a:schemeClr val="accent5">
              <a:lumMod val="20000"/>
              <a:lumOff val="80000"/>
            </a:schemeClr>
          </a:solidFill>
        </p:spPr>
        <p:txBody>
          <a:bodyPr wrap="square" rtlCol="0">
            <a:spAutoFit/>
          </a:bodyPr>
          <a:lstStyle/>
          <a:p>
            <a:r>
              <a:rPr lang="en-GB" dirty="0"/>
              <a:t>Atmosphere? </a:t>
            </a:r>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89848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36265" y="176748"/>
            <a:ext cx="8229600" cy="701675"/>
          </a:xfrm>
          <a:solidFill>
            <a:srgbClr val="F6FD95"/>
          </a:solidFill>
        </p:spPr>
        <p:txBody>
          <a:bodyPr>
            <a:normAutofit fontScale="90000"/>
          </a:bodyPr>
          <a:lstStyle/>
          <a:p>
            <a:r>
              <a:rPr lang="en-GB" dirty="0"/>
              <a:t>The build up of the extract</a:t>
            </a:r>
          </a:p>
        </p:txBody>
      </p:sp>
      <p:sp>
        <p:nvSpPr>
          <p:cNvPr id="9" name="TextBox 8"/>
          <p:cNvSpPr txBox="1"/>
          <p:nvPr/>
        </p:nvSpPr>
        <p:spPr>
          <a:xfrm>
            <a:off x="293850" y="5222580"/>
            <a:ext cx="2134731" cy="1477328"/>
          </a:xfrm>
          <a:prstGeom prst="rect">
            <a:avLst/>
          </a:prstGeom>
          <a:solidFill>
            <a:schemeClr val="accent5">
              <a:lumMod val="20000"/>
              <a:lumOff val="80000"/>
            </a:schemeClr>
          </a:solidFill>
        </p:spPr>
        <p:txBody>
          <a:bodyPr wrap="square" rtlCol="0">
            <a:spAutoFit/>
          </a:bodyPr>
          <a:lstStyle/>
          <a:p>
            <a:r>
              <a:rPr lang="en-GB" dirty="0"/>
              <a:t>What? </a:t>
            </a:r>
          </a:p>
          <a:p>
            <a:endParaRPr lang="en-GB" dirty="0"/>
          </a:p>
          <a:p>
            <a:endParaRPr lang="en-GB" dirty="0"/>
          </a:p>
          <a:p>
            <a:endParaRPr lang="en-GB" dirty="0"/>
          </a:p>
          <a:p>
            <a:endParaRPr lang="en-GB" dirty="0"/>
          </a:p>
        </p:txBody>
      </p:sp>
      <p:sp>
        <p:nvSpPr>
          <p:cNvPr id="10" name="TextBox 9"/>
          <p:cNvSpPr txBox="1"/>
          <p:nvPr/>
        </p:nvSpPr>
        <p:spPr>
          <a:xfrm>
            <a:off x="6732240" y="5212515"/>
            <a:ext cx="2134731" cy="1477328"/>
          </a:xfrm>
          <a:prstGeom prst="rect">
            <a:avLst/>
          </a:prstGeom>
          <a:solidFill>
            <a:schemeClr val="accent5">
              <a:lumMod val="20000"/>
              <a:lumOff val="80000"/>
            </a:schemeClr>
          </a:solidFill>
        </p:spPr>
        <p:txBody>
          <a:bodyPr wrap="square" rtlCol="0">
            <a:spAutoFit/>
          </a:bodyPr>
          <a:lstStyle/>
          <a:p>
            <a:r>
              <a:rPr lang="en-GB" dirty="0"/>
              <a:t>Atmosphere? </a:t>
            </a:r>
          </a:p>
          <a:p>
            <a:endParaRPr lang="en-GB" dirty="0"/>
          </a:p>
          <a:p>
            <a:endParaRPr lang="en-GB" dirty="0"/>
          </a:p>
          <a:p>
            <a:endParaRPr lang="en-GB" dirty="0"/>
          </a:p>
          <a:p>
            <a:endParaRPr lang="en-GB" dirty="0"/>
          </a:p>
        </p:txBody>
      </p:sp>
      <p:pic>
        <p:nvPicPr>
          <p:cNvPr id="2" name="Picture 1">
            <a:extLst>
              <a:ext uri="{FF2B5EF4-FFF2-40B4-BE49-F238E27FC236}">
                <a16:creationId xmlns:a16="http://schemas.microsoft.com/office/drawing/2014/main" id="{B19897CD-1A2C-42A4-B227-50B731C2A772}"/>
              </a:ext>
            </a:extLst>
          </p:cNvPr>
          <p:cNvPicPr>
            <a:picLocks noChangeAspect="1"/>
          </p:cNvPicPr>
          <p:nvPr/>
        </p:nvPicPr>
        <p:blipFill>
          <a:blip r:embed="rId2"/>
          <a:stretch>
            <a:fillRect/>
          </a:stretch>
        </p:blipFill>
        <p:spPr>
          <a:xfrm>
            <a:off x="522830" y="1340768"/>
            <a:ext cx="8149002" cy="3168352"/>
          </a:xfrm>
          <a:prstGeom prst="rect">
            <a:avLst/>
          </a:prstGeom>
        </p:spPr>
      </p:pic>
    </p:spTree>
    <p:extLst>
      <p:ext uri="{BB962C8B-B14F-4D97-AF65-F5344CB8AC3E}">
        <p14:creationId xmlns:p14="http://schemas.microsoft.com/office/powerpoint/2010/main" val="2425752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8" name="Content Placeholder 7">
            <a:extLst>
              <a:ext uri="{FF2B5EF4-FFF2-40B4-BE49-F238E27FC236}">
                <a16:creationId xmlns:a16="http://schemas.microsoft.com/office/drawing/2014/main" id="{C085C2AF-0BE5-473C-82F2-87A2AD65FBC5}"/>
              </a:ext>
            </a:extLst>
          </p:cNvPr>
          <p:cNvPicPr>
            <a:picLocks noGrp="1" noChangeAspect="1"/>
          </p:cNvPicPr>
          <p:nvPr>
            <p:ph idx="1"/>
          </p:nvPr>
        </p:nvPicPr>
        <p:blipFill>
          <a:blip r:embed="rId2"/>
          <a:stretch>
            <a:fillRect/>
          </a:stretch>
        </p:blipFill>
        <p:spPr>
          <a:xfrm>
            <a:off x="63563" y="1782881"/>
            <a:ext cx="8623237" cy="2878658"/>
          </a:xfrm>
          <a:prstGeom prst="rect">
            <a:avLst/>
          </a:prstGeom>
        </p:spPr>
      </p:pic>
      <p:sp>
        <p:nvSpPr>
          <p:cNvPr id="5" name="Title 1"/>
          <p:cNvSpPr txBox="1">
            <a:spLocks/>
          </p:cNvSpPr>
          <p:nvPr/>
        </p:nvSpPr>
        <p:spPr>
          <a:xfrm>
            <a:off x="436265" y="176748"/>
            <a:ext cx="8229600" cy="701675"/>
          </a:xfrm>
          <a:prstGeom prst="rect">
            <a:avLst/>
          </a:prstGeom>
          <a:solidFill>
            <a:srgbClr val="F6FD95"/>
          </a:solidFill>
        </p:spPr>
        <p:txBody>
          <a:bodyPr vert="horz" lIns="91440" tIns="45720" rIns="91440" bIns="45720" rtlCol="0" anchor="ctr">
            <a:normAutofit fontScale="82500" lnSpcReduction="10000"/>
          </a:bodyPr>
          <a:lstStyle>
            <a:lvl1pPr algn="ctr" defTabSz="914400" rtl="0" eaLnBrk="1" latinLnBrk="0" hangingPunct="1">
              <a:spcBef>
                <a:spcPct val="0"/>
              </a:spcBef>
              <a:buNone/>
              <a:defRPr sz="4400" kern="1200">
                <a:solidFill>
                  <a:schemeClr val="tx1"/>
                </a:solidFill>
                <a:latin typeface="Century Gothic" panose="020B0502020202020204" pitchFamily="34" charset="0"/>
                <a:ea typeface="+mj-ea"/>
                <a:cs typeface="+mj-cs"/>
              </a:defRPr>
            </a:lvl1pPr>
          </a:lstStyle>
          <a:p>
            <a:r>
              <a:rPr lang="en-GB" dirty="0"/>
              <a:t>The problem/ climax of the extract</a:t>
            </a:r>
          </a:p>
        </p:txBody>
      </p:sp>
      <p:sp>
        <p:nvSpPr>
          <p:cNvPr id="6" name="TextBox 5"/>
          <p:cNvSpPr txBox="1"/>
          <p:nvPr/>
        </p:nvSpPr>
        <p:spPr>
          <a:xfrm>
            <a:off x="407068" y="5085184"/>
            <a:ext cx="2134731" cy="1477328"/>
          </a:xfrm>
          <a:prstGeom prst="rect">
            <a:avLst/>
          </a:prstGeom>
          <a:solidFill>
            <a:schemeClr val="accent5">
              <a:lumMod val="20000"/>
              <a:lumOff val="80000"/>
            </a:schemeClr>
          </a:solidFill>
        </p:spPr>
        <p:txBody>
          <a:bodyPr wrap="square" rtlCol="0">
            <a:spAutoFit/>
          </a:bodyPr>
          <a:lstStyle/>
          <a:p>
            <a:r>
              <a:rPr lang="en-GB" dirty="0"/>
              <a:t>What? </a:t>
            </a:r>
          </a:p>
          <a:p>
            <a:endParaRPr lang="en-GB" dirty="0"/>
          </a:p>
          <a:p>
            <a:endParaRPr lang="en-GB" dirty="0"/>
          </a:p>
          <a:p>
            <a:endParaRPr lang="en-GB" dirty="0"/>
          </a:p>
          <a:p>
            <a:endParaRPr lang="en-GB" dirty="0"/>
          </a:p>
        </p:txBody>
      </p:sp>
      <p:sp>
        <p:nvSpPr>
          <p:cNvPr id="7" name="TextBox 6"/>
          <p:cNvSpPr txBox="1"/>
          <p:nvPr/>
        </p:nvSpPr>
        <p:spPr>
          <a:xfrm>
            <a:off x="6845458" y="5075119"/>
            <a:ext cx="2134731" cy="1477328"/>
          </a:xfrm>
          <a:prstGeom prst="rect">
            <a:avLst/>
          </a:prstGeom>
          <a:solidFill>
            <a:schemeClr val="accent5">
              <a:lumMod val="20000"/>
              <a:lumOff val="80000"/>
            </a:schemeClr>
          </a:solidFill>
        </p:spPr>
        <p:txBody>
          <a:bodyPr wrap="square" rtlCol="0">
            <a:spAutoFit/>
          </a:bodyPr>
          <a:lstStyle/>
          <a:p>
            <a:r>
              <a:rPr lang="en-GB" dirty="0"/>
              <a:t>Atmosphere? </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578031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7" name="Title 1"/>
          <p:cNvSpPr txBox="1">
            <a:spLocks/>
          </p:cNvSpPr>
          <p:nvPr/>
        </p:nvSpPr>
        <p:spPr>
          <a:xfrm>
            <a:off x="436265" y="176748"/>
            <a:ext cx="8229600" cy="701675"/>
          </a:xfrm>
          <a:prstGeom prst="rect">
            <a:avLst/>
          </a:prstGeom>
          <a:solidFill>
            <a:srgbClr val="F6FD95"/>
          </a:solidFill>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Century Gothic" panose="020B0502020202020204" pitchFamily="34" charset="0"/>
                <a:ea typeface="+mj-ea"/>
                <a:cs typeface="+mj-cs"/>
              </a:defRPr>
            </a:lvl1pPr>
          </a:lstStyle>
          <a:p>
            <a:r>
              <a:rPr lang="en-GB" dirty="0"/>
              <a:t>The reaction of the extract</a:t>
            </a:r>
          </a:p>
        </p:txBody>
      </p:sp>
      <p:sp>
        <p:nvSpPr>
          <p:cNvPr id="8" name="TextBox 7"/>
          <p:cNvSpPr txBox="1"/>
          <p:nvPr/>
        </p:nvSpPr>
        <p:spPr>
          <a:xfrm>
            <a:off x="467188" y="6090782"/>
            <a:ext cx="3096700" cy="646331"/>
          </a:xfrm>
          <a:prstGeom prst="rect">
            <a:avLst/>
          </a:prstGeom>
          <a:solidFill>
            <a:schemeClr val="accent5">
              <a:lumMod val="20000"/>
              <a:lumOff val="80000"/>
            </a:schemeClr>
          </a:solidFill>
        </p:spPr>
        <p:txBody>
          <a:bodyPr wrap="square" rtlCol="0">
            <a:spAutoFit/>
          </a:bodyPr>
          <a:lstStyle/>
          <a:p>
            <a:r>
              <a:rPr lang="en-GB" dirty="0"/>
              <a:t>What? </a:t>
            </a:r>
          </a:p>
          <a:p>
            <a:endParaRPr lang="en-GB" dirty="0"/>
          </a:p>
        </p:txBody>
      </p:sp>
      <p:sp>
        <p:nvSpPr>
          <p:cNvPr id="9" name="TextBox 8"/>
          <p:cNvSpPr txBox="1"/>
          <p:nvPr/>
        </p:nvSpPr>
        <p:spPr>
          <a:xfrm>
            <a:off x="5364089" y="6088459"/>
            <a:ext cx="3322712" cy="646331"/>
          </a:xfrm>
          <a:prstGeom prst="rect">
            <a:avLst/>
          </a:prstGeom>
          <a:solidFill>
            <a:schemeClr val="accent5">
              <a:lumMod val="20000"/>
              <a:lumOff val="80000"/>
            </a:schemeClr>
          </a:solidFill>
        </p:spPr>
        <p:txBody>
          <a:bodyPr wrap="square" rtlCol="0">
            <a:spAutoFit/>
          </a:bodyPr>
          <a:lstStyle/>
          <a:p>
            <a:r>
              <a:rPr lang="en-GB" dirty="0"/>
              <a:t>Atmosphere? </a:t>
            </a:r>
          </a:p>
          <a:p>
            <a:endParaRPr lang="en-GB" dirty="0"/>
          </a:p>
        </p:txBody>
      </p:sp>
      <p:pic>
        <p:nvPicPr>
          <p:cNvPr id="4" name="Picture 3">
            <a:extLst>
              <a:ext uri="{FF2B5EF4-FFF2-40B4-BE49-F238E27FC236}">
                <a16:creationId xmlns:a16="http://schemas.microsoft.com/office/drawing/2014/main" id="{465F856C-9637-4789-B4C2-BD0C474D87E2}"/>
              </a:ext>
            </a:extLst>
          </p:cNvPr>
          <p:cNvPicPr>
            <a:picLocks noChangeAspect="1"/>
          </p:cNvPicPr>
          <p:nvPr/>
        </p:nvPicPr>
        <p:blipFill>
          <a:blip r:embed="rId2"/>
          <a:stretch>
            <a:fillRect/>
          </a:stretch>
        </p:blipFill>
        <p:spPr>
          <a:xfrm>
            <a:off x="51354" y="2276872"/>
            <a:ext cx="9039142" cy="1752203"/>
          </a:xfrm>
          <a:prstGeom prst="rect">
            <a:avLst/>
          </a:prstGeom>
        </p:spPr>
      </p:pic>
    </p:spTree>
    <p:extLst>
      <p:ext uri="{BB962C8B-B14F-4D97-AF65-F5344CB8AC3E}">
        <p14:creationId xmlns:p14="http://schemas.microsoft.com/office/powerpoint/2010/main" val="39430953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FE17609BD600F4F9719D13006D9BB1F" ma:contentTypeVersion="11" ma:contentTypeDescription="Create a new document." ma:contentTypeScope="" ma:versionID="efb72d7788afccda1b9c906127963286">
  <xsd:schema xmlns:xsd="http://www.w3.org/2001/XMLSchema" xmlns:xs="http://www.w3.org/2001/XMLSchema" xmlns:p="http://schemas.microsoft.com/office/2006/metadata/properties" xmlns:ns2="a0a0298a-5b41-43c9-a8d1-c7da49ccfb31" xmlns:ns3="27d2fb29-d193-48d3-9e02-b6d6a078fca7" targetNamespace="http://schemas.microsoft.com/office/2006/metadata/properties" ma:root="true" ma:fieldsID="b98758cc1b513687947fc6abebadc3bf" ns2:_="" ns3:_="">
    <xsd:import namespace="a0a0298a-5b41-43c9-a8d1-c7da49ccfb31"/>
    <xsd:import namespace="27d2fb29-d193-48d3-9e02-b6d6a078fca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a0298a-5b41-43c9-a8d1-c7da49ccf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d2fb29-d193-48d3-9e02-b6d6a078fca7"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C6E6A2E-D6A0-4ECD-9E70-43674225C03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817A4FE-B610-40F9-8B9D-345DE71565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a0298a-5b41-43c9-a8d1-c7da49ccfb31"/>
    <ds:schemaRef ds:uri="27d2fb29-d193-48d3-9e02-b6d6a078fc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E68A94-550D-499F-99BB-884FF9B08EE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3665</TotalTime>
  <Words>2580</Words>
  <Application>Microsoft Office PowerPoint</Application>
  <PresentationFormat>On-screen Show (4:3)</PresentationFormat>
  <Paragraphs>267</Paragraphs>
  <Slides>44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Arial</vt:lpstr>
      <vt:lpstr>Calibri</vt:lpstr>
      <vt:lpstr>Century Gothic</vt:lpstr>
      <vt:lpstr>Office Theme</vt:lpstr>
      <vt:lpstr>English Language Paper 1 Reading</vt:lpstr>
      <vt:lpstr>Whole class feedback </vt:lpstr>
      <vt:lpstr>What do you learn from the rubric?</vt:lpstr>
      <vt:lpstr>What are the key things we might look for in a narrative?</vt:lpstr>
      <vt:lpstr>The start of the extract</vt:lpstr>
      <vt:lpstr>The opening of the extract</vt:lpstr>
      <vt:lpstr>The build up of the extract</vt:lpstr>
      <vt:lpstr>PowerPoint Presentation</vt:lpstr>
      <vt:lpstr>PowerPoint Presentation</vt:lpstr>
      <vt:lpstr>PowerPoint Presentation</vt:lpstr>
      <vt:lpstr>Recap</vt:lpstr>
      <vt:lpstr>Question 1 AO1 </vt:lpstr>
      <vt:lpstr>Mark scheme Q1 </vt:lpstr>
      <vt:lpstr>Recap</vt:lpstr>
      <vt:lpstr>English Language Paper 1 Reading</vt:lpstr>
      <vt:lpstr>Question 2</vt:lpstr>
      <vt:lpstr>Language</vt:lpstr>
      <vt:lpstr>What did you highlight? </vt:lpstr>
      <vt:lpstr>Track the text </vt:lpstr>
      <vt:lpstr>PowerPoint Presentation</vt:lpstr>
      <vt:lpstr>What is showing his views on books and stories?</vt:lpstr>
      <vt:lpstr>How is language used to show their nervousness? What is the effect (why)?</vt:lpstr>
      <vt:lpstr>Wagoll </vt:lpstr>
      <vt:lpstr>Mark scheme Q2</vt:lpstr>
      <vt:lpstr>Assessment – Language</vt:lpstr>
      <vt:lpstr>Mark scheme </vt:lpstr>
      <vt:lpstr>What does ‘structure’ mean?</vt:lpstr>
      <vt:lpstr>How confident are you? </vt:lpstr>
      <vt:lpstr>Question 3</vt:lpstr>
      <vt:lpstr>Recap</vt:lpstr>
      <vt:lpstr>Wagoll (8)</vt:lpstr>
      <vt:lpstr>Question - Structure</vt:lpstr>
      <vt:lpstr>Mark scheme Q3</vt:lpstr>
      <vt:lpstr>English Language Paper 1 Reading</vt:lpstr>
      <vt:lpstr>What do you think about how the extract describes teaching? </vt:lpstr>
      <vt:lpstr>What does ‘evaluate’ mean?</vt:lpstr>
      <vt:lpstr>Question 4 </vt:lpstr>
      <vt:lpstr>What did you highlight? </vt:lpstr>
      <vt:lpstr>PowerPoint Presentation</vt:lpstr>
      <vt:lpstr>PowerPoint Presentation</vt:lpstr>
      <vt:lpstr>wagoll</vt:lpstr>
      <vt:lpstr>wagoll</vt:lpstr>
      <vt:lpstr>Question - Evaluate</vt:lpstr>
      <vt:lpstr>Mark scheme Q4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Samantha Wigfield</dc:creator>
  <cp:lastModifiedBy>Slaney, Z (SHS Teacher)</cp:lastModifiedBy>
  <cp:revision>134</cp:revision>
  <cp:lastPrinted>2017-10-30T10:42:18Z</cp:lastPrinted>
  <dcterms:created xsi:type="dcterms:W3CDTF">2014-01-13T20:31:10Z</dcterms:created>
  <dcterms:modified xsi:type="dcterms:W3CDTF">2020-10-08T13:28:35Z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0x010100CFE17609BD600F4F9719D13006D9BB1F</vt:lpwstr>
  </property>
</Properties>
</file>