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8" r:id="rId3"/>
    <p:sldId id="259" r:id="rId4"/>
    <p:sldId id="272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Didact Gothic" panose="020B0604020202020204" charset="0"/>
      <p:regular r:id="rId20"/>
    </p:embeddedFont>
    <p:embeddedFont>
      <p:font typeface="Hammersmith One" panose="020B0604020202020204" charset="0"/>
      <p:regular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0" d="100"/>
          <a:sy n="40" d="100"/>
        </p:scale>
        <p:origin x="10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bfd659635_0_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g1bfd659635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316381615_0_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g2316381615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316381615_0_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g2316381615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2316381615_0_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g2316381615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316381615_0_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g2316381615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0ccb0207d_0_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20ccb0207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3160efa60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g23160efa6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1587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3160efa60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g23160efa6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3160efa60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g23160efa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316381615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g231638161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316381615_0_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g2316381615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316381615_0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g2316381615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gCcx85zbxz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/>
          </p:nvPr>
        </p:nvSpPr>
        <p:spPr>
          <a:xfrm>
            <a:off x="215900" y="272827"/>
            <a:ext cx="100383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b="1" dirty="0">
                <a:latin typeface="Hammersmith One"/>
                <a:ea typeface="Hammersmith One"/>
                <a:cs typeface="Hammersmith One"/>
                <a:sym typeface="Hammersmith One"/>
              </a:rPr>
              <a:t>Do Now</a:t>
            </a:r>
            <a:endParaRPr b="1" i="0" u="none" strike="noStrike" cap="none" dirty="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90" name="Google Shape;90;p13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Learning Aim</a:t>
            </a:r>
            <a:endParaRPr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91" name="Google Shape;91;p13"/>
          <p:cNvSpPr txBox="1"/>
          <p:nvPr/>
        </p:nvSpPr>
        <p:spPr>
          <a:xfrm>
            <a:off x="2781300" y="5845179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92" name="Google Shape;92;p13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55479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dirty="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Look at the images on the right.</a:t>
            </a:r>
            <a:endParaRPr sz="3000" dirty="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228600" lvl="0" indent="-50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dirty="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Label / annotate with adjectives and adjective phrases.</a:t>
            </a:r>
            <a:endParaRPr sz="3000" dirty="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228600" lvl="0" indent="-50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rgbClr val="000000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pic>
        <p:nvPicPr>
          <p:cNvPr id="93" name="Google Shape;9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0500" y="1576700"/>
            <a:ext cx="2487825" cy="142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85025" y="2706850"/>
            <a:ext cx="2996925" cy="165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26250" y="3733711"/>
            <a:ext cx="2450999" cy="13802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2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22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81" name="Google Shape;181;p22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22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183" name="Google Shape;183;p22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117030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Less, less, less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914400" lvl="1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800"/>
              <a:buFont typeface="Hammersmith One"/>
              <a:buChar char="•"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The less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the humans roamed the city, </a:t>
            </a: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the less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lawful it was, and</a:t>
            </a: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the less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likely they were to survive.</a:t>
            </a:r>
            <a:endParaRPr sz="36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3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23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90" name="Google Shape;190;p23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23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192" name="Google Shape;192;p23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117030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Not only, but also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914400" lvl="1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800"/>
              <a:buFont typeface="Hammersmith One"/>
              <a:buChar char="•"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Not only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was the city a ruin,</a:t>
            </a: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but it was also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 death trap to those that dared enter its walls.</a:t>
            </a:r>
            <a:endParaRPr sz="36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4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24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99" name="Google Shape;199;p24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0" name="Google Shape;200;p24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201" name="Google Shape;201;p24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117030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Fortunately; unfortunately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914400" lvl="1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800"/>
              <a:buFont typeface="Hammersmith One"/>
              <a:buChar char="•"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Fortunately,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the children had made it safely out of the ruined city</a:t>
            </a: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; unfortunately, </a:t>
            </a:r>
            <a:r>
              <a:rPr lang="en-GB" sz="4800" b="1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they had no idea they were being watched.</a:t>
            </a:r>
            <a:endParaRPr sz="3600" b="1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5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25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208" name="Google Shape;208;p25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25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210" name="Google Shape;210;p25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117030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Brackets although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914400" lvl="1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800"/>
              <a:buFont typeface="Hammersmith One"/>
              <a:buChar char="•"/>
            </a:pP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The city was a ruin </a:t>
            </a: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(although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it hadn’t always been</a:t>
            </a: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)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and its citizens were slaves to the cruel government.</a:t>
            </a:r>
            <a:endParaRPr sz="36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5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5"/>
          <p:cNvSpPr txBox="1">
            <a:spLocks noGrp="1"/>
          </p:cNvSpPr>
          <p:nvPr>
            <p:ph type="title"/>
          </p:nvPr>
        </p:nvSpPr>
        <p:spPr>
          <a:xfrm>
            <a:off x="215900" y="272825"/>
            <a:ext cx="103830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36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Launch</a:t>
            </a:r>
            <a:r>
              <a:rPr lang="en-GB" sz="3600" b="1">
                <a:latin typeface="Hammersmith One"/>
                <a:ea typeface="Hammersmith One"/>
                <a:cs typeface="Hammersmith One"/>
                <a:sym typeface="Hammersmith One"/>
              </a:rPr>
              <a:t>: Watch this:</a:t>
            </a:r>
            <a:endParaRPr sz="36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Learning Aim</a:t>
            </a:r>
            <a:endParaRPr>
              <a:latin typeface="Didact Gothic"/>
              <a:ea typeface="Didact Gothic"/>
              <a:cs typeface="Didact Gothic"/>
              <a:sym typeface="Didact Gothi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2781300" y="5845179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pic>
        <p:nvPicPr>
          <p:cNvPr id="116" name="Google Shape;116;p15" descr="There are still pages left in this story. Watch the NEW trailer for #BladeRunner2049, in theaters October 6.&#10; --&#10;Thirty years after the events of the first film, a new blade runner, LAPD Officer K (Ryan Gosling), unearths a long-buried secret that has the potential to plunge what’s left of society into chaos. K’s discovery leads him on a quest to find Rick Deckard (Harrison Ford), a former LAPD blade runner who has been missing for 30 years.&#10; &#10;From executive producer Ridley Scott and director Denis Villeneuve, #BladeRunner2049 stars Ryan Gosling, Harrison Ford, Ana De Armas, MacKenzie Davis, Sylvia Hoeks, Lennie James, Carla Juri, Robin Wright, Dave Bautista and Jared Leto.&#10;--&#10;Follow #BladeRunner2049 on social media:&#10;http://bladerunnermovie.com &#10;http://facebook.com/bladerunner2049&#10;http://twitter.com/bladerunner&#10;http://instagram.com/bladerunnermovie" title="BLADE RUNNER 2049 - Official Trailer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89925" y="1524400"/>
            <a:ext cx="5576525" cy="418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5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55479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457200" lvl="0" indent="-419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3000"/>
              <a:buFont typeface="Hammersmith One"/>
              <a:buChar char="•"/>
            </a:pPr>
            <a:r>
              <a:rPr lang="en-GB" sz="30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Sights</a:t>
            </a:r>
            <a:endParaRPr sz="30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457200" lvl="0" indent="-419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3000"/>
              <a:buFont typeface="Hammersmith One"/>
              <a:buChar char="•"/>
            </a:pPr>
            <a:r>
              <a:rPr lang="en-GB" sz="30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Sounds</a:t>
            </a:r>
            <a:endParaRPr sz="30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457200" lvl="0" indent="-419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3000"/>
              <a:buFont typeface="Hammersmith One"/>
              <a:buChar char="•"/>
            </a:pPr>
            <a:r>
              <a:rPr lang="en-GB" sz="30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Smells</a:t>
            </a:r>
            <a:endParaRPr sz="30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457200" lvl="0" indent="-419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3000"/>
              <a:buFont typeface="Hammersmith One"/>
              <a:buChar char="•"/>
            </a:pPr>
            <a:r>
              <a:rPr lang="en-GB" sz="30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Taste</a:t>
            </a:r>
            <a:endParaRPr sz="30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457200" lvl="0" indent="-4191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3000"/>
              <a:buFont typeface="Hammersmith One"/>
              <a:buChar char="•"/>
            </a:pPr>
            <a:r>
              <a:rPr lang="en-GB" sz="30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Touch</a:t>
            </a:r>
            <a:endParaRPr sz="30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228600" lvl="0" indent="-50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rgbClr val="000000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6"/>
          <p:cNvSpPr/>
          <p:nvPr/>
        </p:nvSpPr>
        <p:spPr>
          <a:xfrm>
            <a:off x="101600" y="114300"/>
            <a:ext cx="11976100" cy="66040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16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816" cy="1165574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Writing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24" name="Google Shape;124;p16"/>
          <p:cNvSpPr/>
          <p:nvPr/>
        </p:nvSpPr>
        <p:spPr>
          <a:xfrm>
            <a:off x="215900" y="5845178"/>
            <a:ext cx="2451100" cy="768345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16"/>
          <p:cNvSpPr txBox="1"/>
          <p:nvPr/>
        </p:nvSpPr>
        <p:spPr>
          <a:xfrm>
            <a:off x="2743200" y="5835653"/>
            <a:ext cx="9175750" cy="77787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grpSp>
        <p:nvGrpSpPr>
          <p:cNvPr id="126" name="Google Shape;126;p16"/>
          <p:cNvGrpSpPr/>
          <p:nvPr/>
        </p:nvGrpSpPr>
        <p:grpSpPr>
          <a:xfrm>
            <a:off x="215900" y="1567000"/>
            <a:ext cx="5823513" cy="4091012"/>
            <a:chOff x="215900" y="1567000"/>
            <a:chExt cx="5823513" cy="4091012"/>
          </a:xfrm>
        </p:grpSpPr>
        <p:pic>
          <p:nvPicPr>
            <p:cNvPr id="127" name="Google Shape;127;p1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15900" y="1567000"/>
              <a:ext cx="5823513" cy="409101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8" name="Google Shape;128;p16"/>
            <p:cNvSpPr/>
            <p:nvPr/>
          </p:nvSpPr>
          <p:spPr>
            <a:xfrm>
              <a:off x="415200" y="4577675"/>
              <a:ext cx="938400" cy="768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9" name="Google Shape;12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18575" y="1643200"/>
            <a:ext cx="5700375" cy="385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7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7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36" name="Google Shape;136;p17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7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138" name="Google Shape;138;p17"/>
          <p:cNvSpPr txBox="1">
            <a:spLocks noGrp="1"/>
          </p:cNvSpPr>
          <p:nvPr>
            <p:ph type="subTitle" idx="4294967295"/>
          </p:nvPr>
        </p:nvSpPr>
        <p:spPr>
          <a:xfrm>
            <a:off x="5712030" y="1576700"/>
            <a:ext cx="6206869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dirty="0">
                <a:solidFill>
                  <a:srgbClr val="000000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On the following slides are some sentence types and some examples. Use the sentence types to describe the scene on the left.</a:t>
            </a:r>
            <a:endParaRPr sz="3600" dirty="0">
              <a:solidFill>
                <a:srgbClr val="000000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D78FEC-2379-473D-963B-6C756A48D0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101" y="2111536"/>
            <a:ext cx="5288182" cy="293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69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7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p17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36" name="Google Shape;136;p17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17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138" name="Google Shape;138;p17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117030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Double adjective,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start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914400" lvl="1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800"/>
              <a:buFont typeface="Hammersmith One"/>
              <a:buChar char="•"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Battered and broken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, the city lay in ruins 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228600" lvl="0" indent="-50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000000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8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18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45" name="Google Shape;145;p18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8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147" name="Google Shape;147;p18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117030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Verb,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beginning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914400" lvl="1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800"/>
              <a:buFont typeface="Hammersmith One"/>
              <a:buChar char="•"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Smoking,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the wreckage of the city lay in ruins. 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228600" lvl="0" indent="-50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000000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9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9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54" name="Google Shape;154;p19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19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156" name="Google Shape;156;p19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117030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Adverb,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beginning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914400" lvl="1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800"/>
              <a:buFont typeface="Hammersmith One"/>
              <a:buChar char="•"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Warily,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the lone human picked his way through the ruins of the city.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228600" lvl="0" indent="-50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000000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0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20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63" name="Google Shape;163;p20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0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165" name="Google Shape;165;p20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117030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Triple noun: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914400" lvl="1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800"/>
              <a:buFont typeface="Hammersmith One"/>
              <a:buChar char="•"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Bricks, bombs, fire: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the ruined city had been reduced to rubble.</a:t>
            </a:r>
            <a:endParaRPr sz="36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1"/>
          <p:cNvSpPr/>
          <p:nvPr/>
        </p:nvSpPr>
        <p:spPr>
          <a:xfrm>
            <a:off x="101600" y="114300"/>
            <a:ext cx="11976000" cy="6603900"/>
          </a:xfrm>
          <a:prstGeom prst="rect">
            <a:avLst/>
          </a:prstGeom>
          <a:noFill/>
          <a:ln w="57150" cap="flat" cmpd="sng">
            <a:solidFill>
              <a:srgbClr val="8DA9DB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1"/>
          <p:cNvSpPr txBox="1">
            <a:spLocks noGrp="1"/>
          </p:cNvSpPr>
          <p:nvPr>
            <p:ph type="title"/>
          </p:nvPr>
        </p:nvSpPr>
        <p:spPr>
          <a:xfrm>
            <a:off x="215900" y="257376"/>
            <a:ext cx="10355700" cy="1165500"/>
          </a:xfrm>
          <a:prstGeom prst="rect">
            <a:avLst/>
          </a:prstGeom>
          <a:solidFill>
            <a:srgbClr val="BBD6EE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4800" b="1" i="0" u="none" strike="noStrike" cap="none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Demonstrate</a:t>
            </a:r>
            <a:r>
              <a:rPr lang="en-GB" sz="4800" b="1">
                <a:latin typeface="Hammersmith One"/>
                <a:ea typeface="Hammersmith One"/>
                <a:cs typeface="Hammersmith One"/>
                <a:sym typeface="Hammersmith One"/>
              </a:rPr>
              <a:t>: Opening sentence</a:t>
            </a:r>
            <a:endParaRPr sz="4800" b="1" i="0" u="none" strike="noStrike" cap="none">
              <a:solidFill>
                <a:schemeClr val="dk1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  <p:sp>
        <p:nvSpPr>
          <p:cNvPr id="172" name="Google Shape;172;p21"/>
          <p:cNvSpPr/>
          <p:nvPr/>
        </p:nvSpPr>
        <p:spPr>
          <a:xfrm>
            <a:off x="215900" y="5845178"/>
            <a:ext cx="2451000" cy="768300"/>
          </a:xfrm>
          <a:prstGeom prst="rightArrowCallout">
            <a:avLst>
              <a:gd name="adj1" fmla="val 32017"/>
              <a:gd name="adj2" fmla="val 23246"/>
              <a:gd name="adj3" fmla="val 36404"/>
              <a:gd name="adj4" fmla="val 70676"/>
            </a:avLst>
          </a:prstGeom>
          <a:solidFill>
            <a:srgbClr val="9CC2E5"/>
          </a:solidFill>
          <a:ln w="38100" cap="flat" cmpd="sng">
            <a:solidFill>
              <a:srgbClr val="1E4E7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Learning Aim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(what?)</a:t>
            </a: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21"/>
          <p:cNvSpPr txBox="1"/>
          <p:nvPr/>
        </p:nvSpPr>
        <p:spPr>
          <a:xfrm>
            <a:off x="2743200" y="5835653"/>
            <a:ext cx="9175800" cy="777900"/>
          </a:xfrm>
          <a:prstGeom prst="rect">
            <a:avLst/>
          </a:prstGeom>
          <a:solidFill>
            <a:srgbClr val="DDEAF6"/>
          </a:solidFill>
          <a:ln w="3810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 sz="2400">
                <a:solidFill>
                  <a:schemeClr val="dk1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A06: Shape audience response with subtlety, with sophisticated and sustained use of tone, style and register </a:t>
            </a:r>
            <a:endParaRPr sz="2400">
              <a:solidFill>
                <a:schemeClr val="dk1"/>
              </a:solidFill>
              <a:latin typeface="Didact Gothic"/>
              <a:ea typeface="Didact Gothic"/>
              <a:cs typeface="Didact Gothic"/>
              <a:sym typeface="Didact Gothic"/>
            </a:endParaRPr>
          </a:p>
        </p:txBody>
      </p:sp>
      <p:sp>
        <p:nvSpPr>
          <p:cNvPr id="174" name="Google Shape;174;p21"/>
          <p:cNvSpPr txBox="1">
            <a:spLocks noGrp="1"/>
          </p:cNvSpPr>
          <p:nvPr>
            <p:ph type="subTitle" idx="4294967295"/>
          </p:nvPr>
        </p:nvSpPr>
        <p:spPr>
          <a:xfrm>
            <a:off x="215900" y="1576700"/>
            <a:ext cx="11703000" cy="4130100"/>
          </a:xfrm>
          <a:prstGeom prst="rect">
            <a:avLst/>
          </a:prstGeom>
          <a:solidFill>
            <a:srgbClr val="DDEAF6"/>
          </a:solidFill>
          <a:ln w="57150" cap="flat" cmpd="sng">
            <a:solidFill>
              <a:srgbClr val="8DA9D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Whoever and whenever</a:t>
            </a:r>
            <a:endParaRPr sz="48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  <a:p>
            <a:pPr marL="914400" lvl="1" indent="-533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66"/>
              </a:buClr>
              <a:buSzPts val="4800"/>
              <a:buFont typeface="Hammersmith One"/>
              <a:buChar char="•"/>
            </a:pP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Whoever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makes it out of this ruined city alive, and</a:t>
            </a:r>
            <a:r>
              <a:rPr lang="en-GB" sz="4800" b="1">
                <a:solidFill>
                  <a:srgbClr val="FF00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 whenever </a:t>
            </a:r>
            <a:r>
              <a:rPr lang="en-GB" sz="4800">
                <a:solidFill>
                  <a:srgbClr val="FF0066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that happens, they must get help!</a:t>
            </a:r>
            <a:endParaRPr sz="3600">
              <a:solidFill>
                <a:srgbClr val="FF0066"/>
              </a:solidFill>
              <a:latin typeface="Hammersmith One"/>
              <a:ea typeface="Hammersmith One"/>
              <a:cs typeface="Hammersmith One"/>
              <a:sym typeface="Hammersmith On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602</Words>
  <Application>Microsoft Office PowerPoint</Application>
  <PresentationFormat>Widescreen</PresentationFormat>
  <Paragraphs>88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Hammersmith One</vt:lpstr>
      <vt:lpstr>Didact Gothic</vt:lpstr>
      <vt:lpstr>Arial</vt:lpstr>
      <vt:lpstr>Calibri</vt:lpstr>
      <vt:lpstr>Office Theme</vt:lpstr>
      <vt:lpstr>Do Now</vt:lpstr>
      <vt:lpstr>Launch: Watch this:</vt:lpstr>
      <vt:lpstr>Demonstrate: Writing</vt:lpstr>
      <vt:lpstr>Demonstrate: Opening sentence</vt:lpstr>
      <vt:lpstr>Demonstrate: Opening sentence</vt:lpstr>
      <vt:lpstr>Demonstrate: Opening sentence</vt:lpstr>
      <vt:lpstr>Demonstrate: Opening sentence</vt:lpstr>
      <vt:lpstr>Demonstrate: Opening sentence</vt:lpstr>
      <vt:lpstr>Demonstrate: Opening sentence</vt:lpstr>
      <vt:lpstr>Demonstrate: Opening sentence</vt:lpstr>
      <vt:lpstr>Demonstrate: Opening sentence</vt:lpstr>
      <vt:lpstr>Demonstrate: Opening sentence</vt:lpstr>
      <vt:lpstr>Demonstrate: Opening sentence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Now</dc:title>
  <dc:creator>Hannah Taylor</dc:creator>
  <cp:lastModifiedBy>Hannah Taylor</cp:lastModifiedBy>
  <cp:revision>2</cp:revision>
  <dcterms:modified xsi:type="dcterms:W3CDTF">2020-10-23T10:18:35Z</dcterms:modified>
</cp:coreProperties>
</file>