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63" r:id="rId6"/>
    <p:sldId id="264" r:id="rId7"/>
    <p:sldId id="266" r:id="rId8"/>
    <p:sldId id="271" r:id="rId9"/>
    <p:sldId id="273" r:id="rId10"/>
    <p:sldId id="272" r:id="rId11"/>
    <p:sldId id="270" r:id="rId12"/>
    <p:sldId id="257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DFBE0-9992-4E84-8F44-27FAE280926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4610B-BC9C-475E-80FC-789166CC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6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yLfR_-zmg" TargetMode="External"/><Relationship Id="rId2" Type="http://schemas.openxmlformats.org/officeDocument/2006/relationships/hyperlink" Target="https://www.youtube.com/user/thebodycoach1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390939" y="2223053"/>
            <a:ext cx="11163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DANCE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4275A8-C03A-4C04-8217-D4B6C254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3060728" cy="78781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BONUS 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97814-922D-4A12-AC85-46A5AEB77A5E}"/>
              </a:ext>
            </a:extLst>
          </p:cNvPr>
          <p:cNvSpPr txBox="1"/>
          <p:nvPr/>
        </p:nvSpPr>
        <p:spPr>
          <a:xfrm>
            <a:off x="308114" y="1126135"/>
            <a:ext cx="1131735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If you would like to try and improve your Muscular Endurance, then why not have a go at some of these fitness videos…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2183D-8F61-4BDB-84EF-FE64ACDC7135}"/>
              </a:ext>
            </a:extLst>
          </p:cNvPr>
          <p:cNvSpPr txBox="1"/>
          <p:nvPr/>
        </p:nvSpPr>
        <p:spPr>
          <a:xfrm>
            <a:off x="308114" y="2746388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Body Coach – Joe Wicks – PE with Joe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https://www.youtube.com/user/thebodycoach1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91C474-9D56-4B53-9AC5-EA41F116CAF5}"/>
              </a:ext>
            </a:extLst>
          </p:cNvPr>
          <p:cNvSpPr txBox="1"/>
          <p:nvPr/>
        </p:nvSpPr>
        <p:spPr>
          <a:xfrm>
            <a:off x="308114" y="4583209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 Online – </a:t>
            </a:r>
            <a:r>
              <a:rPr lang="en-GB" sz="2400" dirty="0" err="1"/>
              <a:t>Plyos</a:t>
            </a:r>
            <a:r>
              <a:rPr lang="en-GB" sz="2400" dirty="0"/>
              <a:t> with Kai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https://www.youtube.com/watch?v=BpyLfR_-zmg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34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1052917"/>
            <a:ext cx="11593155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Rounders</a:t>
            </a:r>
          </a:p>
          <a:p>
            <a:r>
              <a:rPr lang="en-US" sz="2800" dirty="0"/>
              <a:t>During this block of PE lessons you will be developing your dance skills.</a:t>
            </a:r>
          </a:p>
          <a:p>
            <a:endParaRPr lang="en-US" sz="2800" dirty="0"/>
          </a:p>
          <a:p>
            <a:r>
              <a:rPr lang="en-US" sz="2800" dirty="0"/>
              <a:t>Please choose the appropriate slide for which lesson/s that you have not been able to attend and complete the tasks for each lesson.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9002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337625" y="115414"/>
            <a:ext cx="11563641" cy="787814"/>
          </a:xfrm>
          <a:prstGeom prst="rect">
            <a:avLst/>
          </a:prstGeom>
          <a:solidFill>
            <a:srgbClr val="FFFF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1: An Introduction to dance.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319596" y="977560"/>
            <a:ext cx="11581672" cy="56323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During this lesson we looked at different genres of dance.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Bronze</a:t>
            </a:r>
            <a:r>
              <a:rPr lang="en-GB" sz="2400" dirty="0">
                <a:latin typeface="+mj-lt"/>
              </a:rPr>
              <a:t>: Identify 5 styles of dance.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Silver</a:t>
            </a:r>
            <a:r>
              <a:rPr lang="en-GB" sz="2400" dirty="0">
                <a:latin typeface="+mj-lt"/>
              </a:rPr>
              <a:t>: Describe/demonstrate 3 styles of dance.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Gold</a:t>
            </a:r>
            <a:r>
              <a:rPr lang="en-GB" sz="2400" dirty="0">
                <a:latin typeface="+mj-lt"/>
              </a:rPr>
              <a:t>: Evaluate the style of dance. Include comments on the skills used.</a:t>
            </a:r>
          </a:p>
          <a:p>
            <a:endParaRPr lang="en-GB" sz="2400" b="1" dirty="0">
              <a:latin typeface="+mj-lt"/>
            </a:endParaRPr>
          </a:p>
          <a:p>
            <a:endParaRPr lang="en-GB" sz="2400" b="1" dirty="0">
              <a:latin typeface="+mj-lt"/>
            </a:endParaRPr>
          </a:p>
          <a:p>
            <a:r>
              <a:rPr lang="en-GB" sz="2400" dirty="0">
                <a:solidFill>
                  <a:schemeClr val="accent1"/>
                </a:solidFill>
                <a:latin typeface="+mj-lt"/>
              </a:rPr>
              <a:t>You may find the information below useful…</a:t>
            </a:r>
          </a:p>
          <a:p>
            <a:r>
              <a:rPr lang="en-GB" sz="2000" i="1" dirty="0">
                <a:solidFill>
                  <a:srgbClr val="FF0000"/>
                </a:solidFill>
                <a:latin typeface="+mj-lt"/>
              </a:rPr>
              <a:t>Dance Skills:</a:t>
            </a:r>
          </a:p>
          <a:p>
            <a:r>
              <a:rPr lang="en-GB" sz="2000" i="1" dirty="0">
                <a:solidFill>
                  <a:srgbClr val="FF0000"/>
                </a:solidFill>
                <a:latin typeface="+mj-lt"/>
              </a:rPr>
              <a:t>Formations</a:t>
            </a:r>
          </a:p>
          <a:p>
            <a:r>
              <a:rPr lang="en-GB" sz="2000" i="1" dirty="0">
                <a:solidFill>
                  <a:srgbClr val="FF0000"/>
                </a:solidFill>
                <a:latin typeface="+mj-lt"/>
              </a:rPr>
              <a:t>Canon</a:t>
            </a:r>
          </a:p>
          <a:p>
            <a:r>
              <a:rPr lang="en-GB" sz="2000" i="1" dirty="0">
                <a:solidFill>
                  <a:srgbClr val="FF0000"/>
                </a:solidFill>
                <a:latin typeface="+mj-lt"/>
              </a:rPr>
              <a:t>Levels</a:t>
            </a:r>
          </a:p>
          <a:p>
            <a:r>
              <a:rPr lang="en-GB" sz="2000" i="1" dirty="0">
                <a:solidFill>
                  <a:srgbClr val="FF0000"/>
                </a:solidFill>
                <a:latin typeface="+mj-lt"/>
              </a:rPr>
              <a:t>Unison</a:t>
            </a:r>
          </a:p>
          <a:p>
            <a:r>
              <a:rPr lang="en-GB" sz="2000" i="1" dirty="0">
                <a:solidFill>
                  <a:srgbClr val="FF0000"/>
                </a:solidFill>
                <a:latin typeface="+mj-lt"/>
              </a:rPr>
              <a:t>Gesture</a:t>
            </a:r>
          </a:p>
        </p:txBody>
      </p:sp>
    </p:spTree>
    <p:extLst>
      <p:ext uri="{BB962C8B-B14F-4D97-AF65-F5344CB8AC3E}">
        <p14:creationId xmlns:p14="http://schemas.microsoft.com/office/powerpoint/2010/main" val="10037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351693" y="115414"/>
            <a:ext cx="11549574" cy="787814"/>
          </a:xfrm>
          <a:prstGeom prst="rect">
            <a:avLst/>
          </a:prstGeom>
          <a:solidFill>
            <a:srgbClr val="FFFF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2: Style of Dance and Formations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305529" y="1765351"/>
            <a:ext cx="7347296" cy="45243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During this lesson we decided which style of dance you would focus on for the next lessons in order to choreograph a team dance.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Bronze</a:t>
            </a:r>
            <a:r>
              <a:rPr lang="en-GB" sz="2400" dirty="0">
                <a:latin typeface="+mj-lt"/>
              </a:rPr>
              <a:t>: Identify 3 </a:t>
            </a:r>
            <a:r>
              <a:rPr lang="en-GB" sz="2400" b="1" dirty="0">
                <a:latin typeface="+mj-lt"/>
              </a:rPr>
              <a:t>formations</a:t>
            </a:r>
            <a:r>
              <a:rPr lang="en-GB" sz="2400" dirty="0">
                <a:latin typeface="+mj-lt"/>
              </a:rPr>
              <a:t>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Silver</a:t>
            </a:r>
            <a:r>
              <a:rPr lang="en-GB" sz="2400" dirty="0">
                <a:latin typeface="+mj-lt"/>
              </a:rPr>
              <a:t>: Describe how you will travel from each </a:t>
            </a:r>
            <a:r>
              <a:rPr lang="en-GB" sz="2400" b="1" dirty="0">
                <a:latin typeface="+mj-lt"/>
              </a:rPr>
              <a:t>formation</a:t>
            </a:r>
            <a:r>
              <a:rPr lang="en-GB" sz="2400" dirty="0">
                <a:latin typeface="+mj-lt"/>
              </a:rPr>
              <a:t> to the next.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Gold</a:t>
            </a:r>
            <a:r>
              <a:rPr lang="en-GB" sz="2400" dirty="0">
                <a:latin typeface="+mj-lt"/>
              </a:rPr>
              <a:t>: Evaluate the effectiveness of this skill, commenting on how it will be aesthetically pleasing.</a:t>
            </a:r>
            <a:endParaRPr lang="en-GB" sz="2400" b="1" dirty="0">
              <a:latin typeface="+mj-lt"/>
            </a:endParaRPr>
          </a:p>
          <a:p>
            <a:endParaRPr lang="en-GB" sz="2400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62B8BE-84FF-43B3-9C57-A2C0C57CC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776" y="1477107"/>
            <a:ext cx="3780611" cy="50577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22AA3DC-75C6-42AF-A8C2-1557AB53D570}"/>
              </a:ext>
            </a:extLst>
          </p:cNvPr>
          <p:cNvGrpSpPr/>
          <p:nvPr/>
        </p:nvGrpSpPr>
        <p:grpSpPr>
          <a:xfrm>
            <a:off x="8147028" y="1589648"/>
            <a:ext cx="3543224" cy="4608143"/>
            <a:chOff x="7035680" y="14166"/>
            <a:chExt cx="5052067" cy="536770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E512DA-0CCF-460B-A605-8A00FA401978}"/>
                </a:ext>
              </a:extLst>
            </p:cNvPr>
            <p:cNvSpPr txBox="1"/>
            <p:nvPr/>
          </p:nvSpPr>
          <p:spPr>
            <a:xfrm>
              <a:off x="7035680" y="14166"/>
              <a:ext cx="5052067" cy="89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u="sng" dirty="0">
                  <a:latin typeface="Comic Sans MS" panose="030F0702030302020204" pitchFamily="66" charset="0"/>
                </a:rPr>
                <a:t>Formations</a:t>
              </a:r>
              <a:endParaRPr lang="en-GB" sz="7200" u="sng" dirty="0">
                <a:latin typeface="Comic Sans MS" panose="030F0702030302020204" pitchFamily="66" charset="0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73C4C6A-BE28-48F3-8214-4AFF669B8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8F6"/>
                </a:clrFrom>
                <a:clrTo>
                  <a:srgbClr val="F8F8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7680"/>
            <a:stretch/>
          </p:blipFill>
          <p:spPr>
            <a:xfrm>
              <a:off x="7237184" y="1794224"/>
              <a:ext cx="4559472" cy="83505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55891B8-808C-4531-8EDB-707042544D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8F6"/>
                </a:clrFrom>
                <a:clrTo>
                  <a:srgbClr val="F8F8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75" b="31745"/>
            <a:stretch/>
          </p:blipFill>
          <p:spPr>
            <a:xfrm>
              <a:off x="7243965" y="3034362"/>
              <a:ext cx="4559472" cy="106914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F513C4-A3CF-4072-85EE-FA92AA5665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8F6"/>
                </a:clrFrom>
                <a:clrTo>
                  <a:srgbClr val="F8F8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900"/>
            <a:stretch/>
          </p:blipFill>
          <p:spPr>
            <a:xfrm>
              <a:off x="7237184" y="4449143"/>
              <a:ext cx="4559472" cy="9327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4332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351693" y="115414"/>
            <a:ext cx="11549574" cy="787814"/>
          </a:xfrm>
          <a:prstGeom prst="rect">
            <a:avLst/>
          </a:prstGeom>
          <a:solidFill>
            <a:srgbClr val="FFFF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3: Levels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361800" y="1652809"/>
            <a:ext cx="6531370" cy="45243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During this lesson we implemented 2 </a:t>
            </a:r>
            <a:r>
              <a:rPr lang="en-GB" sz="2400" b="1" dirty="0">
                <a:latin typeface="+mj-lt"/>
              </a:rPr>
              <a:t>levels</a:t>
            </a:r>
            <a:r>
              <a:rPr lang="en-GB" sz="2400" dirty="0">
                <a:latin typeface="+mj-lt"/>
              </a:rPr>
              <a:t>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Bronze</a:t>
            </a:r>
            <a:r>
              <a:rPr lang="en-GB" sz="2400" dirty="0">
                <a:latin typeface="+mj-lt"/>
              </a:rPr>
              <a:t>: Describe 3 types of </a:t>
            </a:r>
            <a:r>
              <a:rPr lang="en-GB" sz="2400" b="1" dirty="0">
                <a:latin typeface="+mj-lt"/>
              </a:rPr>
              <a:t>level, </a:t>
            </a:r>
            <a:r>
              <a:rPr lang="en-GB" sz="2400" dirty="0">
                <a:latin typeface="+mj-lt"/>
              </a:rPr>
              <a:t>giving examples for each.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Silver</a:t>
            </a:r>
            <a:r>
              <a:rPr lang="en-GB" sz="2400" dirty="0">
                <a:latin typeface="+mj-lt"/>
              </a:rPr>
              <a:t>: Describe how </a:t>
            </a:r>
            <a:r>
              <a:rPr lang="en-GB" sz="2400" b="1" dirty="0">
                <a:latin typeface="+mj-lt"/>
              </a:rPr>
              <a:t>levels</a:t>
            </a:r>
            <a:r>
              <a:rPr lang="en-GB" sz="2400" dirty="0">
                <a:latin typeface="+mj-lt"/>
              </a:rPr>
              <a:t> are implemented in your routine.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Gold</a:t>
            </a:r>
            <a:r>
              <a:rPr lang="en-GB" sz="2400" dirty="0">
                <a:latin typeface="+mj-lt"/>
              </a:rPr>
              <a:t>: Evaluate the effectiveness of this skill, commenting on how it will be aesthetically pleasing.</a:t>
            </a:r>
            <a:endParaRPr lang="en-GB" sz="2400" b="1" dirty="0">
              <a:latin typeface="+mj-lt"/>
            </a:endParaRPr>
          </a:p>
          <a:p>
            <a:endParaRPr lang="en-GB" sz="2400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F4B201-B192-4592-91AB-EC314CAAC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523" y="0"/>
            <a:ext cx="53419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77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351693" y="115414"/>
            <a:ext cx="11549574" cy="787814"/>
          </a:xfrm>
          <a:prstGeom prst="rect">
            <a:avLst/>
          </a:prstGeom>
          <a:solidFill>
            <a:srgbClr val="FFFF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4: Canon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404002" y="2018569"/>
            <a:ext cx="7136281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During this lesson we implemented a form of </a:t>
            </a:r>
            <a:r>
              <a:rPr lang="en-GB" sz="2400" b="1" dirty="0">
                <a:latin typeface="+mj-lt"/>
              </a:rPr>
              <a:t>canon</a:t>
            </a:r>
            <a:r>
              <a:rPr lang="en-GB" sz="2400" dirty="0">
                <a:latin typeface="+mj-lt"/>
              </a:rPr>
              <a:t>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Bronze</a:t>
            </a:r>
            <a:r>
              <a:rPr lang="en-GB" sz="2400" dirty="0">
                <a:latin typeface="+mj-lt"/>
              </a:rPr>
              <a:t>: Identify 3 types of </a:t>
            </a:r>
            <a:r>
              <a:rPr lang="en-GB" sz="2400" b="1" dirty="0">
                <a:latin typeface="+mj-lt"/>
              </a:rPr>
              <a:t>canon</a:t>
            </a:r>
            <a:r>
              <a:rPr lang="en-GB" sz="2400" dirty="0">
                <a:latin typeface="+mj-lt"/>
              </a:rPr>
              <a:t>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Silver</a:t>
            </a:r>
            <a:r>
              <a:rPr lang="en-GB" sz="2400" dirty="0">
                <a:latin typeface="+mj-lt"/>
              </a:rPr>
              <a:t>: Describe how </a:t>
            </a:r>
            <a:r>
              <a:rPr lang="en-GB" sz="2400" b="1" dirty="0">
                <a:latin typeface="+mj-lt"/>
              </a:rPr>
              <a:t>canon</a:t>
            </a:r>
            <a:r>
              <a:rPr lang="en-GB" sz="2400" dirty="0">
                <a:latin typeface="+mj-lt"/>
              </a:rPr>
              <a:t> is implemented in your routine.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Gold</a:t>
            </a:r>
            <a:r>
              <a:rPr lang="en-GB" sz="2400" dirty="0">
                <a:latin typeface="+mj-lt"/>
              </a:rPr>
              <a:t>: Evaluate the effectiveness of this skill, commenting on how it will be aesthetically pleasing.</a:t>
            </a:r>
            <a:endParaRPr lang="en-GB" sz="2400" b="1" dirty="0">
              <a:latin typeface="+mj-lt"/>
            </a:endParaRPr>
          </a:p>
          <a:p>
            <a:endParaRPr lang="en-GB" sz="2400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FC4C5B-D0C1-4A72-8996-F4D04021A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997" y="834406"/>
            <a:ext cx="4746507" cy="602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2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351693" y="115414"/>
            <a:ext cx="11549574" cy="787814"/>
          </a:xfrm>
          <a:prstGeom prst="rect">
            <a:avLst/>
          </a:prstGeom>
          <a:solidFill>
            <a:srgbClr val="FFFF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5: Unison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333664" y="1061966"/>
            <a:ext cx="11440995" cy="48936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During this lesson we implemented </a:t>
            </a:r>
            <a:r>
              <a:rPr lang="en-GB" sz="2400" b="1" dirty="0">
                <a:latin typeface="+mj-lt"/>
              </a:rPr>
              <a:t>unison</a:t>
            </a:r>
            <a:r>
              <a:rPr lang="en-GB" sz="2400" dirty="0">
                <a:latin typeface="+mj-lt"/>
              </a:rPr>
              <a:t>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Bronze</a:t>
            </a:r>
            <a:r>
              <a:rPr lang="en-GB" sz="2400" dirty="0">
                <a:latin typeface="+mj-lt"/>
              </a:rPr>
              <a:t>: Draw 8 movements for 8 beats (a bar) where your team use (</a:t>
            </a:r>
            <a:r>
              <a:rPr lang="en-GB" sz="2400" i="1" dirty="0">
                <a:latin typeface="+mj-lt"/>
              </a:rPr>
              <a:t>or could use</a:t>
            </a:r>
            <a:r>
              <a:rPr lang="en-GB" sz="2400" dirty="0">
                <a:latin typeface="+mj-lt"/>
              </a:rPr>
              <a:t>) </a:t>
            </a:r>
            <a:r>
              <a:rPr lang="en-GB" sz="2400" b="1" dirty="0">
                <a:latin typeface="+mj-lt"/>
              </a:rPr>
              <a:t>unison</a:t>
            </a:r>
            <a:r>
              <a:rPr lang="en-GB" sz="2400" dirty="0">
                <a:latin typeface="+mj-lt"/>
              </a:rPr>
              <a:t>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Silver</a:t>
            </a:r>
            <a:r>
              <a:rPr lang="en-GB" sz="2400" dirty="0">
                <a:latin typeface="+mj-lt"/>
              </a:rPr>
              <a:t>: Demonstrate the bronze task (</a:t>
            </a:r>
            <a:r>
              <a:rPr lang="en-GB" sz="2400" dirty="0">
                <a:solidFill>
                  <a:srgbClr val="FF0000"/>
                </a:solidFill>
                <a:latin typeface="+mj-lt"/>
              </a:rPr>
              <a:t>only possible if you are fit and well and have some space – don’t worry if you can’t do this</a:t>
            </a:r>
            <a:r>
              <a:rPr lang="en-GB" sz="2400" dirty="0">
                <a:latin typeface="+mj-lt"/>
              </a:rPr>
              <a:t>).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Gold</a:t>
            </a:r>
            <a:r>
              <a:rPr lang="en-GB" sz="2400" dirty="0">
                <a:latin typeface="+mj-lt"/>
              </a:rPr>
              <a:t>: Evaluate the effectiveness of </a:t>
            </a:r>
            <a:r>
              <a:rPr lang="en-GB" sz="2400" b="1" dirty="0">
                <a:latin typeface="+mj-lt"/>
              </a:rPr>
              <a:t>unison</a:t>
            </a:r>
            <a:r>
              <a:rPr lang="en-GB" sz="2400" dirty="0">
                <a:latin typeface="+mj-lt"/>
              </a:rPr>
              <a:t>, commenting on how it will be aesthetically pleasing.</a:t>
            </a:r>
            <a:endParaRPr lang="en-GB" sz="2400" b="1" dirty="0">
              <a:latin typeface="+mj-lt"/>
            </a:endParaRPr>
          </a:p>
          <a:p>
            <a:endParaRPr lang="en-GB" sz="2400" i="1" dirty="0">
              <a:solidFill>
                <a:srgbClr val="FF0000"/>
              </a:solidFill>
              <a:latin typeface="+mj-lt"/>
            </a:endParaRPr>
          </a:p>
          <a:p>
            <a:r>
              <a:rPr lang="en-US" sz="2400" i="1" dirty="0">
                <a:solidFill>
                  <a:schemeClr val="accent1"/>
                </a:solidFill>
                <a:latin typeface="+mj-lt"/>
              </a:rPr>
              <a:t>You may find the information below useful…</a:t>
            </a:r>
          </a:p>
          <a:p>
            <a:r>
              <a:rPr lang="en-US" sz="2400" i="1" dirty="0">
                <a:solidFill>
                  <a:srgbClr val="FF0000"/>
                </a:solidFill>
                <a:latin typeface="+mj-lt"/>
              </a:rPr>
              <a:t>Unison – performing the same move at the same time. Being in time with the music will help with this.</a:t>
            </a:r>
            <a:endParaRPr lang="en-GB" sz="2400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9268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351693" y="115414"/>
            <a:ext cx="11549574" cy="787814"/>
          </a:xfrm>
          <a:prstGeom prst="rect">
            <a:avLst/>
          </a:prstGeom>
          <a:solidFill>
            <a:srgbClr val="FFFF0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6: Assessment Lesson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319595" y="977560"/>
            <a:ext cx="11623875" cy="34163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During this lesson you are asked to use all the skills acquired throughout the scheme of learning.</a:t>
            </a:r>
            <a:endParaRPr lang="en-US" sz="2400" dirty="0">
              <a:latin typeface="+mj-lt"/>
            </a:endParaRP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Bronze</a:t>
            </a:r>
            <a:r>
              <a:rPr lang="en-GB" sz="2400" dirty="0">
                <a:latin typeface="+mj-lt"/>
              </a:rPr>
              <a:t>: Identify the skills needed in dance.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Silver</a:t>
            </a:r>
            <a:r>
              <a:rPr lang="en-GB" sz="2400" dirty="0">
                <a:latin typeface="+mj-lt"/>
              </a:rPr>
              <a:t>: Describe how each skill is used in dance.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b="1" dirty="0">
                <a:latin typeface="+mj-lt"/>
              </a:rPr>
              <a:t>Gold</a:t>
            </a:r>
            <a:r>
              <a:rPr lang="en-GB" sz="2400" dirty="0">
                <a:latin typeface="+mj-lt"/>
              </a:rPr>
              <a:t>: Explain why your answers for the bronze/silver task are appropriate and how they could be used to your advantage in game play or how they could disadvantage the opposition.</a:t>
            </a:r>
            <a:endParaRPr lang="en-GB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1223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985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Please email your class teacher with your completed work. You may send in your fitness test scores and which category you came in using the normative data.</a:t>
            </a:r>
          </a:p>
          <a:p>
            <a:endParaRPr lang="en-GB" sz="2000" dirty="0"/>
          </a:p>
          <a:p>
            <a:r>
              <a:rPr lang="en-GB" sz="2000" b="1" i="1" dirty="0"/>
              <a:t>Also let us know if you completed any of the bonus tasks and got active! </a:t>
            </a:r>
          </a:p>
          <a:p>
            <a:endParaRPr lang="en-GB" sz="2000" dirty="0"/>
          </a:p>
          <a:p>
            <a:r>
              <a:rPr lang="en-GB" sz="2000" dirty="0"/>
              <a:t>Include your name and your teaching group in the email e.g. Joe Bloggs 7P1</a:t>
            </a:r>
          </a:p>
          <a:p>
            <a:endParaRPr lang="en-GB" sz="2000" dirty="0"/>
          </a:p>
          <a:p>
            <a:r>
              <a:rPr lang="en-GB" sz="2000" dirty="0"/>
              <a:t>Mr Banton:</a:t>
            </a:r>
          </a:p>
          <a:p>
            <a:r>
              <a:rPr lang="en-GB" sz="2000" dirty="0">
                <a:hlinkClick r:id="rId2"/>
              </a:rPr>
              <a:t>pbanton@stocksbridgehigh.sheffield.sch.uk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Miss Simpson:</a:t>
            </a:r>
          </a:p>
          <a:p>
            <a:r>
              <a:rPr lang="en-GB" sz="2000" dirty="0">
                <a:hlinkClick r:id="rId3"/>
              </a:rPr>
              <a:t>hsimpson@stocksbridgehigh.sheffield.sch.uk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Mrs Drayson:</a:t>
            </a:r>
          </a:p>
          <a:p>
            <a:r>
              <a:rPr lang="en-GB" sz="2000" dirty="0">
                <a:hlinkClick r:id="rId4"/>
              </a:rPr>
              <a:t>sdrayson@stocksbridgehigh.sheffield.sch.uk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fc352cc-4081-4868-b572-74ba0d0bdc39">
      <UserInfo>
        <DisplayName>Banton, P (SHS Teacher)</DisplayName>
        <AccountId>7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C02BD0D145B946891E9860461BB96D" ma:contentTypeVersion="12" ma:contentTypeDescription="Create a new document." ma:contentTypeScope="" ma:versionID="87830bb425a6fd1431a68a0eabab74f2">
  <xsd:schema xmlns:xsd="http://www.w3.org/2001/XMLSchema" xmlns:xs="http://www.w3.org/2001/XMLSchema" xmlns:p="http://schemas.microsoft.com/office/2006/metadata/properties" xmlns:ns3="6f92819f-8495-4f12-a378-1a27ff412b75" xmlns:ns4="efc352cc-4081-4868-b572-74ba0d0bdc39" targetNamespace="http://schemas.microsoft.com/office/2006/metadata/properties" ma:root="true" ma:fieldsID="4be4631a5a5fcc5f7191cf7cf33a78bd" ns3:_="" ns4:_="">
    <xsd:import namespace="6f92819f-8495-4f12-a378-1a27ff412b75"/>
    <xsd:import namespace="efc352cc-4081-4868-b572-74ba0d0bdc3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2819f-8495-4f12-a378-1a27ff412b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c352cc-4081-4868-b572-74ba0d0bdc3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A5B8C9-65BB-4CCF-AFCD-1BD240089EDC}">
  <ds:schemaRefs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efc352cc-4081-4868-b572-74ba0d0bdc39"/>
    <ds:schemaRef ds:uri="http://schemas.microsoft.com/office/2006/metadata/properties"/>
    <ds:schemaRef ds:uri="6f92819f-8495-4f12-a378-1a27ff412b75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EAC7CAE-2BCE-406C-ACC6-BAEA1DC463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92819f-8495-4f12-a378-1a27ff412b75"/>
    <ds:schemaRef ds:uri="efc352cc-4081-4868-b572-74ba0d0bdc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648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Office Theme</vt:lpstr>
      <vt:lpstr>PowerPoint Presentation</vt:lpstr>
      <vt:lpstr>TASKS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BONUS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Simpson, H (SHS Teacher)</cp:lastModifiedBy>
  <cp:revision>14</cp:revision>
  <dcterms:created xsi:type="dcterms:W3CDTF">2020-09-15T16:04:07Z</dcterms:created>
  <dcterms:modified xsi:type="dcterms:W3CDTF">2020-11-12T15:26:04Z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0x010100C3C02BD0D145B946891E9860461BB96D</vt:lpwstr>
  </property>
</Properties>
</file>