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59" r:id="rId6"/>
    <p:sldId id="260" r:id="rId7"/>
    <p:sldId id="263" r:id="rId8"/>
    <p:sldId id="264" r:id="rId9"/>
    <p:sldId id="257"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F153D"/>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p:scale>
          <a:sx n="60" d="100"/>
          <a:sy n="60" d="100"/>
        </p:scale>
        <p:origin x="1116" y="25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presProps" Target="presProps.xml"/><Relationship Id="rId5" Type="http://schemas.openxmlformats.org/officeDocument/2006/relationships/slide" Target="slides/slide1.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tableStyles" Target="tableStyles.xml"/></Relationships>
</file>

<file path=ppt/media/image1.pn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4968F6-627B-4D73-ACB9-E1149D5DD2EE}"/>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2E7563E0-683C-4E8E-BD3F-A29DEA192D3F}"/>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962B2DA7-4517-4BA7-9A01-F4B85842F3CA}"/>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5" name="Footer Placeholder 4">
            <a:extLst>
              <a:ext uri="{FF2B5EF4-FFF2-40B4-BE49-F238E27FC236}">
                <a16:creationId xmlns:a16="http://schemas.microsoft.com/office/drawing/2014/main" id="{0A839B0D-E553-413B-AE8C-5CF1AEBA4DDB}"/>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1FFD63A5-4E3D-4209-9E7E-BA309DCAE204}"/>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383339800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FB36BD-3D60-4D29-B3EC-3109ECA730CB}"/>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3AB7E54-91F8-425A-AEE1-7BC4EDCD9970}"/>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B75B4C1-A948-4037-AA57-59D1B05A7CA4}"/>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5" name="Footer Placeholder 4">
            <a:extLst>
              <a:ext uri="{FF2B5EF4-FFF2-40B4-BE49-F238E27FC236}">
                <a16:creationId xmlns:a16="http://schemas.microsoft.com/office/drawing/2014/main" id="{7EC162A4-E642-49D1-AC14-0FEDF8D0CE51}"/>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1337D4D9-10DC-4122-AF62-B409F09E5572}"/>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5370689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ABFA36DC-0AAD-407D-B32A-B3CE0014D172}"/>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E4F5A63F-FCD4-4974-886D-4F06F6B22ADA}"/>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69DE80F5-253E-409B-B8F3-083033DB50C5}"/>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5" name="Footer Placeholder 4">
            <a:extLst>
              <a:ext uri="{FF2B5EF4-FFF2-40B4-BE49-F238E27FC236}">
                <a16:creationId xmlns:a16="http://schemas.microsoft.com/office/drawing/2014/main" id="{45A5E577-56E9-4B7E-8F44-8DF17FF36454}"/>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7D90EC00-A5E1-4159-992A-304FE03AC649}"/>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425041042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881B65-B0E8-4BCE-84B3-5A46CBFAA3D0}"/>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0FEEEE73-D593-49ED-8833-CAD1ECC63CC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ED8873C0-80A6-4055-B9E2-FAA4B1642EF9}"/>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5" name="Footer Placeholder 4">
            <a:extLst>
              <a:ext uri="{FF2B5EF4-FFF2-40B4-BE49-F238E27FC236}">
                <a16:creationId xmlns:a16="http://schemas.microsoft.com/office/drawing/2014/main" id="{40376865-509D-43B8-A89E-E2FE899C0966}"/>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7E0BCD85-00BB-4E67-84A0-9D1802862B5F}"/>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8339372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E166AA-C6CC-4CCB-B67B-258EE10D8F8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5589F3DF-CCAB-49E5-BFAC-6302CE7CFFFD}"/>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8B5989E4-4FAC-4F3C-B026-9A56C77B19E0}"/>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5" name="Footer Placeholder 4">
            <a:extLst>
              <a:ext uri="{FF2B5EF4-FFF2-40B4-BE49-F238E27FC236}">
                <a16:creationId xmlns:a16="http://schemas.microsoft.com/office/drawing/2014/main" id="{0FBAC395-2D3E-4021-8A37-9D7CB542979C}"/>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77B9F8FC-149A-4FF4-8471-67A509705560}"/>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21191075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0C38BE4-8EEA-499B-945B-D79ACEFEE8AD}"/>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4CFDBA58-F1EA-49E9-B4BB-82C5EED9046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9F2C4CC5-B566-46C3-AD13-C80E110D802B}"/>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61884AEF-99D9-46F7-A539-563ECE0DA6F3}"/>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6" name="Footer Placeholder 5">
            <a:extLst>
              <a:ext uri="{FF2B5EF4-FFF2-40B4-BE49-F238E27FC236}">
                <a16:creationId xmlns:a16="http://schemas.microsoft.com/office/drawing/2014/main" id="{B96B7053-B0D3-4259-B482-D85DF23C3F11}"/>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503315AD-AE4A-4CF8-818A-36BA5E7292FE}"/>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37859475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8BA5D7-1039-455A-AE3A-020DA163D2B8}"/>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0B9F5D9F-CFA4-433E-BF91-8F2E5F0C958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134A821A-4616-4866-9C66-B6EDD2107B30}"/>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88C5BADF-E2E3-4F42-8379-B4AD65A50F47}"/>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6B34B8B4-A224-44CE-91D1-18548EF39023}"/>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D91ED0D9-FF9C-4EB3-96F4-98B93F319054}"/>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8" name="Footer Placeholder 7">
            <a:extLst>
              <a:ext uri="{FF2B5EF4-FFF2-40B4-BE49-F238E27FC236}">
                <a16:creationId xmlns:a16="http://schemas.microsoft.com/office/drawing/2014/main" id="{A11E3964-8103-48E4-BC0C-D6955F81CD46}"/>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597DAEC5-326F-41C4-BD67-2A3E9D3454AA}"/>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41789759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250211-A97D-418B-9DE0-496763D8E3C4}"/>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DEC35492-34C3-4B17-B501-7D728B352BF8}"/>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4" name="Footer Placeholder 3">
            <a:extLst>
              <a:ext uri="{FF2B5EF4-FFF2-40B4-BE49-F238E27FC236}">
                <a16:creationId xmlns:a16="http://schemas.microsoft.com/office/drawing/2014/main" id="{D3270E9C-579A-4AEF-9EFE-B055640B72B6}"/>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9FEBBF35-AF3E-4DB8-918A-36B9408CD342}"/>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17564583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CE5027BD-1882-471E-9E05-85D7F172A8EC}"/>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3" name="Footer Placeholder 2">
            <a:extLst>
              <a:ext uri="{FF2B5EF4-FFF2-40B4-BE49-F238E27FC236}">
                <a16:creationId xmlns:a16="http://schemas.microsoft.com/office/drawing/2014/main" id="{BDAE4E6B-FF21-423B-AD46-28A5154A73F6}"/>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57E12DFB-E63A-4C3C-A8D4-6187507A4749}"/>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27350318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5D18CEC-5022-4910-AA7B-4478FD1525E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73504139-678F-4DCB-9401-E737EE7908A4}"/>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331C38B4-DA7E-43CF-800E-472D28EEF44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911FD4EE-470F-4563-8FC0-0D56F3F4716C}"/>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6" name="Footer Placeholder 5">
            <a:extLst>
              <a:ext uri="{FF2B5EF4-FFF2-40B4-BE49-F238E27FC236}">
                <a16:creationId xmlns:a16="http://schemas.microsoft.com/office/drawing/2014/main" id="{B05020E5-338C-4621-BBD0-1F5F20AA946A}"/>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29EDB3A7-9466-4C3E-A150-9C3FBCAC08DA}"/>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17560392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7CB5143-4043-41C7-A942-50FD1706163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DB4ED37B-1C37-4051-9228-81895B94E5D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85EE9D1C-705F-4777-98B9-A9FD59A30B3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F21FD855-550F-4A0A-9680-29579E4BF210}"/>
              </a:ext>
            </a:extLst>
          </p:cNvPr>
          <p:cNvSpPr>
            <a:spLocks noGrp="1"/>
          </p:cNvSpPr>
          <p:nvPr>
            <p:ph type="dt" sz="half" idx="10"/>
          </p:nvPr>
        </p:nvSpPr>
        <p:spPr/>
        <p:txBody>
          <a:bodyPr/>
          <a:lstStyle/>
          <a:p>
            <a:fld id="{A41C8161-2D31-429F-A57E-BE27A2F89AF3}" type="datetimeFigureOut">
              <a:rPr lang="en-GB" smtClean="0"/>
              <a:t>13/10/2020</a:t>
            </a:fld>
            <a:endParaRPr lang="en-GB"/>
          </a:p>
        </p:txBody>
      </p:sp>
      <p:sp>
        <p:nvSpPr>
          <p:cNvPr id="6" name="Footer Placeholder 5">
            <a:extLst>
              <a:ext uri="{FF2B5EF4-FFF2-40B4-BE49-F238E27FC236}">
                <a16:creationId xmlns:a16="http://schemas.microsoft.com/office/drawing/2014/main" id="{7E8A2E50-BDBA-4CAC-AF70-476F1C22BABB}"/>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AE888E6F-5E14-4A9A-A6FC-8BFFB5EB605F}"/>
              </a:ext>
            </a:extLst>
          </p:cNvPr>
          <p:cNvSpPr>
            <a:spLocks noGrp="1"/>
          </p:cNvSpPr>
          <p:nvPr>
            <p:ph type="sldNum" sz="quarter" idx="12"/>
          </p:nvPr>
        </p:nvSpPr>
        <p:spPr/>
        <p:txBody>
          <a:bodyPr/>
          <a:lstStyle/>
          <a:p>
            <a:fld id="{8D97B585-27ED-47D4-A9F5-D5E692AC8339}" type="slidenum">
              <a:rPr lang="en-GB" smtClean="0"/>
              <a:t>‹#›</a:t>
            </a:fld>
            <a:endParaRPr lang="en-GB"/>
          </a:p>
        </p:txBody>
      </p:sp>
    </p:spTree>
    <p:extLst>
      <p:ext uri="{BB962C8B-B14F-4D97-AF65-F5344CB8AC3E}">
        <p14:creationId xmlns:p14="http://schemas.microsoft.com/office/powerpoint/2010/main" val="24158984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4">
            <a:lumMod val="20000"/>
            <a:lumOff val="80000"/>
          </a:schemeClr>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88C6B19E-E993-481F-B5BC-0E6A58A2ECF5}"/>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879FBE14-945B-4A91-8C73-47A579BA50EC}"/>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42871239-BEB0-411C-9957-82EDDD1BA88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41C8161-2D31-429F-A57E-BE27A2F89AF3}" type="datetimeFigureOut">
              <a:rPr lang="en-GB" smtClean="0"/>
              <a:t>13/10/2020</a:t>
            </a:fld>
            <a:endParaRPr lang="en-GB"/>
          </a:p>
        </p:txBody>
      </p:sp>
      <p:sp>
        <p:nvSpPr>
          <p:cNvPr id="5" name="Footer Placeholder 4">
            <a:extLst>
              <a:ext uri="{FF2B5EF4-FFF2-40B4-BE49-F238E27FC236}">
                <a16:creationId xmlns:a16="http://schemas.microsoft.com/office/drawing/2014/main" id="{C25B97C6-2910-45EC-A439-AC8DCD37BDC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BB05AD7F-6DA0-4779-BBA1-A2FDE2358C82}"/>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D97B585-27ED-47D4-A9F5-D5E692AC8339}" type="slidenum">
              <a:rPr lang="en-GB" smtClean="0"/>
              <a:t>‹#›</a:t>
            </a:fld>
            <a:endParaRPr lang="en-GB"/>
          </a:p>
        </p:txBody>
      </p:sp>
    </p:spTree>
    <p:extLst>
      <p:ext uri="{BB962C8B-B14F-4D97-AF65-F5344CB8AC3E}">
        <p14:creationId xmlns:p14="http://schemas.microsoft.com/office/powerpoint/2010/main" val="123203319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s://www.youtube.com/watch?v=fkWziiMdIi8"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6.xml"/><Relationship Id="rId4" Type="http://schemas.openxmlformats.org/officeDocument/2006/relationships/image" Target="../media/image3.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3" Type="http://schemas.openxmlformats.org/officeDocument/2006/relationships/hyperlink" Target="mailto:hsimpson@stocksbridgehigh.sheffield.sch.uk" TargetMode="External"/><Relationship Id="rId2" Type="http://schemas.openxmlformats.org/officeDocument/2006/relationships/hyperlink" Target="mailto:pbanton@stocksbridgehigh.sheffield.sch.uk" TargetMode="External"/><Relationship Id="rId1" Type="http://schemas.openxmlformats.org/officeDocument/2006/relationships/slideLayout" Target="../slideLayouts/slideLayout7.xml"/><Relationship Id="rId4" Type="http://schemas.openxmlformats.org/officeDocument/2006/relationships/hyperlink" Target="mailto:sdrayson@stocksbridgehigh.sheffield.sch.uk"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CB7901EB-C011-4DBC-B8BC-7029534D268E}"/>
              </a:ext>
            </a:extLst>
          </p:cNvPr>
          <p:cNvSpPr txBox="1"/>
          <p:nvPr/>
        </p:nvSpPr>
        <p:spPr>
          <a:xfrm>
            <a:off x="390939" y="653393"/>
            <a:ext cx="11801061" cy="1569660"/>
          </a:xfrm>
          <a:prstGeom prst="rect">
            <a:avLst/>
          </a:prstGeom>
          <a:noFill/>
        </p:spPr>
        <p:txBody>
          <a:bodyPr wrap="square" rtlCol="0">
            <a:spAutoFit/>
          </a:bodyPr>
          <a:lstStyle/>
          <a:p>
            <a:pPr algn="ctr"/>
            <a:r>
              <a:rPr lang="en-GB" sz="9600" dirty="0"/>
              <a:t>PE HOME LEARNING</a:t>
            </a:r>
          </a:p>
        </p:txBody>
      </p:sp>
      <p:sp>
        <p:nvSpPr>
          <p:cNvPr id="7" name="TextBox 6">
            <a:extLst>
              <a:ext uri="{FF2B5EF4-FFF2-40B4-BE49-F238E27FC236}">
                <a16:creationId xmlns:a16="http://schemas.microsoft.com/office/drawing/2014/main" id="{8D538B6A-3251-4CB3-AD57-994A121ADCD4}"/>
              </a:ext>
            </a:extLst>
          </p:cNvPr>
          <p:cNvSpPr txBox="1"/>
          <p:nvPr/>
        </p:nvSpPr>
        <p:spPr>
          <a:xfrm>
            <a:off x="390939" y="2223053"/>
            <a:ext cx="11163752" cy="2554545"/>
          </a:xfrm>
          <a:prstGeom prst="rect">
            <a:avLst/>
          </a:prstGeom>
          <a:noFill/>
        </p:spPr>
        <p:txBody>
          <a:bodyPr wrap="square" rtlCol="0">
            <a:spAutoFit/>
          </a:bodyPr>
          <a:lstStyle/>
          <a:p>
            <a:pPr algn="ctr"/>
            <a:r>
              <a:rPr lang="en-GB" sz="8000" dirty="0"/>
              <a:t>Fitness – Speed</a:t>
            </a:r>
          </a:p>
          <a:p>
            <a:pPr algn="ctr"/>
            <a:r>
              <a:rPr lang="en-GB" sz="8000" dirty="0">
                <a:hlinkClick r:id="rId2"/>
              </a:rPr>
              <a:t>(Link to Video)</a:t>
            </a:r>
            <a:endParaRPr lang="en-GB" sz="8000" dirty="0"/>
          </a:p>
        </p:txBody>
      </p:sp>
    </p:spTree>
    <p:extLst>
      <p:ext uri="{BB962C8B-B14F-4D97-AF65-F5344CB8AC3E}">
        <p14:creationId xmlns:p14="http://schemas.microsoft.com/office/powerpoint/2010/main" val="4192912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606C8F5-C4ED-4712-BBE8-399198A3C69E}"/>
              </a:ext>
            </a:extLst>
          </p:cNvPr>
          <p:cNvSpPr>
            <a:spLocks noGrp="1"/>
          </p:cNvSpPr>
          <p:nvPr>
            <p:ph type="title"/>
          </p:nvPr>
        </p:nvSpPr>
        <p:spPr>
          <a:xfrm>
            <a:off x="308114" y="157762"/>
            <a:ext cx="1494183" cy="787814"/>
          </a:xfrm>
          <a:solidFill>
            <a:srgbClr val="FFFF00"/>
          </a:solidFill>
        </p:spPr>
        <p:txBody>
          <a:bodyPr/>
          <a:lstStyle/>
          <a:p>
            <a:r>
              <a:rPr lang="en-GB" b="1" dirty="0"/>
              <a:t>TASKS</a:t>
            </a:r>
          </a:p>
        </p:txBody>
      </p:sp>
      <p:sp>
        <p:nvSpPr>
          <p:cNvPr id="3" name="TextBox 2">
            <a:extLst>
              <a:ext uri="{FF2B5EF4-FFF2-40B4-BE49-F238E27FC236}">
                <a16:creationId xmlns:a16="http://schemas.microsoft.com/office/drawing/2014/main" id="{E85A2834-C37F-490C-B744-3430E36C397E}"/>
              </a:ext>
            </a:extLst>
          </p:cNvPr>
          <p:cNvSpPr txBox="1"/>
          <p:nvPr/>
        </p:nvSpPr>
        <p:spPr>
          <a:xfrm>
            <a:off x="308113" y="2630082"/>
            <a:ext cx="11317356" cy="3416320"/>
          </a:xfrm>
          <a:prstGeom prst="rect">
            <a:avLst/>
          </a:prstGeom>
          <a:solidFill>
            <a:schemeClr val="accent2">
              <a:lumMod val="40000"/>
              <a:lumOff val="60000"/>
            </a:schemeClr>
          </a:solidFill>
        </p:spPr>
        <p:txBody>
          <a:bodyPr wrap="square" rtlCol="0">
            <a:spAutoFit/>
          </a:bodyPr>
          <a:lstStyle/>
          <a:p>
            <a:r>
              <a:rPr lang="en-GB" sz="2400" b="1" i="1" u="sng" dirty="0"/>
              <a:t>Bronze</a:t>
            </a:r>
            <a:r>
              <a:rPr lang="en-GB" sz="2400" dirty="0"/>
              <a:t> – Please read through the information provided on slide 3, which explains what Speed is.</a:t>
            </a:r>
          </a:p>
          <a:p>
            <a:r>
              <a:rPr lang="en-GB" sz="2400" dirty="0"/>
              <a:t> </a:t>
            </a:r>
          </a:p>
          <a:p>
            <a:r>
              <a:rPr lang="en-GB" sz="2400" b="1" i="1" u="sng" dirty="0"/>
              <a:t>Silver</a:t>
            </a:r>
            <a:r>
              <a:rPr lang="en-GB" sz="2400" dirty="0"/>
              <a:t> – You will now need to read how to complete the test for this component of fitness. Once you have understood the task, attempt to complete the tasks at home. You may have up to 3 attempts at each test.</a:t>
            </a:r>
          </a:p>
          <a:p>
            <a:r>
              <a:rPr lang="en-GB" sz="2400" dirty="0"/>
              <a:t> </a:t>
            </a:r>
          </a:p>
          <a:p>
            <a:r>
              <a:rPr lang="en-GB" sz="2400" b="1" i="1" u="sng" dirty="0"/>
              <a:t>Gold </a:t>
            </a:r>
            <a:r>
              <a:rPr lang="en-GB" sz="2400" dirty="0"/>
              <a:t>– Once you have completed the tests, you can use the Normative Data to compare your score to the national averages.</a:t>
            </a:r>
          </a:p>
        </p:txBody>
      </p:sp>
      <p:sp>
        <p:nvSpPr>
          <p:cNvPr id="6" name="TextBox 5">
            <a:extLst>
              <a:ext uri="{FF2B5EF4-FFF2-40B4-BE49-F238E27FC236}">
                <a16:creationId xmlns:a16="http://schemas.microsoft.com/office/drawing/2014/main" id="{A579E52A-0EA9-4CA0-BD55-BB950890EC4D}"/>
              </a:ext>
            </a:extLst>
          </p:cNvPr>
          <p:cNvSpPr txBox="1"/>
          <p:nvPr/>
        </p:nvSpPr>
        <p:spPr>
          <a:xfrm>
            <a:off x="308113" y="6234259"/>
            <a:ext cx="10691191" cy="461665"/>
          </a:xfrm>
          <a:prstGeom prst="rect">
            <a:avLst/>
          </a:prstGeom>
          <a:solidFill>
            <a:schemeClr val="accent6">
              <a:lumMod val="60000"/>
              <a:lumOff val="40000"/>
            </a:schemeClr>
          </a:solidFill>
        </p:spPr>
        <p:txBody>
          <a:bodyPr wrap="square" rtlCol="0">
            <a:spAutoFit/>
          </a:bodyPr>
          <a:lstStyle/>
          <a:p>
            <a:r>
              <a:rPr lang="en-US" sz="2400" b="1" dirty="0"/>
              <a:t>Key Word</a:t>
            </a:r>
            <a:r>
              <a:rPr lang="en-US" sz="2400" dirty="0"/>
              <a:t>: Component - a part, or element of a larger whole. A type of Fitness</a:t>
            </a:r>
            <a:r>
              <a:rPr lang="en-US" dirty="0"/>
              <a:t>.</a:t>
            </a:r>
            <a:r>
              <a:rPr lang="en-US" sz="2400" dirty="0"/>
              <a:t> </a:t>
            </a:r>
            <a:endParaRPr lang="en-GB" sz="2400" dirty="0"/>
          </a:p>
        </p:txBody>
      </p:sp>
      <p:sp>
        <p:nvSpPr>
          <p:cNvPr id="8" name="TextBox 7">
            <a:extLst>
              <a:ext uri="{FF2B5EF4-FFF2-40B4-BE49-F238E27FC236}">
                <a16:creationId xmlns:a16="http://schemas.microsoft.com/office/drawing/2014/main" id="{93801A5D-1D8B-44C5-A5B8-5E0FA3CD264F}"/>
              </a:ext>
            </a:extLst>
          </p:cNvPr>
          <p:cNvSpPr txBox="1"/>
          <p:nvPr/>
        </p:nvSpPr>
        <p:spPr>
          <a:xfrm>
            <a:off x="308113" y="1052917"/>
            <a:ext cx="11593155" cy="1384995"/>
          </a:xfrm>
          <a:prstGeom prst="rect">
            <a:avLst/>
          </a:prstGeom>
          <a:solidFill>
            <a:schemeClr val="accent6">
              <a:lumMod val="60000"/>
              <a:lumOff val="40000"/>
            </a:schemeClr>
          </a:solidFill>
        </p:spPr>
        <p:txBody>
          <a:bodyPr wrap="square" rtlCol="0">
            <a:spAutoFit/>
          </a:bodyPr>
          <a:lstStyle/>
          <a:p>
            <a:r>
              <a:rPr lang="en-US" sz="2400" b="1" dirty="0"/>
              <a:t>Components of Fitness</a:t>
            </a:r>
          </a:p>
          <a:p>
            <a:r>
              <a:rPr lang="en-US" sz="2000" dirty="0"/>
              <a:t>During the course of your fitness lessons, you will learn about the different components of fitness. For each component of fitness, there is a test to help you judge your own fitness against national averages of other students your age. Please attempt the tasks below.</a:t>
            </a:r>
            <a:endParaRPr lang="en-GB" sz="2000" dirty="0"/>
          </a:p>
        </p:txBody>
      </p:sp>
      <p:sp>
        <p:nvSpPr>
          <p:cNvPr id="9" name="TextBox 8">
            <a:extLst>
              <a:ext uri="{FF2B5EF4-FFF2-40B4-BE49-F238E27FC236}">
                <a16:creationId xmlns:a16="http://schemas.microsoft.com/office/drawing/2014/main" id="{71E85CE0-EA7A-4051-ABE4-D31DA980AD79}"/>
              </a:ext>
            </a:extLst>
          </p:cNvPr>
          <p:cNvSpPr txBox="1"/>
          <p:nvPr/>
        </p:nvSpPr>
        <p:spPr>
          <a:xfrm>
            <a:off x="1938333" y="320836"/>
            <a:ext cx="9060971" cy="461665"/>
          </a:xfrm>
          <a:prstGeom prst="rect">
            <a:avLst/>
          </a:prstGeom>
          <a:solidFill>
            <a:schemeClr val="accent2">
              <a:lumMod val="40000"/>
              <a:lumOff val="60000"/>
            </a:schemeClr>
          </a:solidFill>
        </p:spPr>
        <p:txBody>
          <a:bodyPr wrap="square" rtlCol="0">
            <a:spAutoFit/>
          </a:bodyPr>
          <a:lstStyle/>
          <a:p>
            <a:r>
              <a:rPr lang="en-GB" sz="2400" b="1" i="1" u="sng" dirty="0"/>
              <a:t>Muscular Endurance – Please see page 26 in the Fitness Booklet </a:t>
            </a:r>
            <a:endParaRPr lang="en-GB" sz="2400" dirty="0"/>
          </a:p>
        </p:txBody>
      </p:sp>
    </p:spTree>
    <p:extLst>
      <p:ext uri="{BB962C8B-B14F-4D97-AF65-F5344CB8AC3E}">
        <p14:creationId xmlns:p14="http://schemas.microsoft.com/office/powerpoint/2010/main" val="79553774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Table 5">
            <a:extLst>
              <a:ext uri="{FF2B5EF4-FFF2-40B4-BE49-F238E27FC236}">
                <a16:creationId xmlns:a16="http://schemas.microsoft.com/office/drawing/2014/main" id="{3C931AE6-F472-4CD6-BB2A-6988374A3843}"/>
              </a:ext>
            </a:extLst>
          </p:cNvPr>
          <p:cNvGraphicFramePr>
            <a:graphicFrameLocks noGrp="1"/>
          </p:cNvGraphicFramePr>
          <p:nvPr>
            <p:extLst>
              <p:ext uri="{D42A27DB-BD31-4B8C-83A1-F6EECF244321}">
                <p14:modId xmlns:p14="http://schemas.microsoft.com/office/powerpoint/2010/main" val="2431205691"/>
              </p:ext>
            </p:extLst>
          </p:nvPr>
        </p:nvGraphicFramePr>
        <p:xfrm>
          <a:off x="0" y="0"/>
          <a:ext cx="12192000" cy="6858000"/>
        </p:xfrm>
        <a:graphic>
          <a:graphicData uri="http://schemas.openxmlformats.org/drawingml/2006/table">
            <a:tbl>
              <a:tblPr firstRow="1" firstCol="1" bandRow="1">
                <a:tableStyleId>{5C22544A-7EE6-4342-B048-85BDC9FD1C3A}</a:tableStyleId>
              </a:tblPr>
              <a:tblGrid>
                <a:gridCol w="3736086">
                  <a:extLst>
                    <a:ext uri="{9D8B030D-6E8A-4147-A177-3AD203B41FA5}">
                      <a16:colId xmlns:a16="http://schemas.microsoft.com/office/drawing/2014/main" val="191467167"/>
                    </a:ext>
                  </a:extLst>
                </a:gridCol>
                <a:gridCol w="8455914">
                  <a:extLst>
                    <a:ext uri="{9D8B030D-6E8A-4147-A177-3AD203B41FA5}">
                      <a16:colId xmlns:a16="http://schemas.microsoft.com/office/drawing/2014/main" val="943491093"/>
                    </a:ext>
                  </a:extLst>
                </a:gridCol>
              </a:tblGrid>
              <a:tr h="6858000">
                <a:tc>
                  <a:txBody>
                    <a:bodyPr/>
                    <a:lstStyle/>
                    <a:p>
                      <a:pPr>
                        <a:lnSpc>
                          <a:spcPct val="115000"/>
                        </a:lnSpc>
                        <a:spcAft>
                          <a:spcPts val="0"/>
                        </a:spcAft>
                      </a:pPr>
                      <a:r>
                        <a:rPr lang="en-GB" sz="4400" b="0">
                          <a:solidFill>
                            <a:schemeClr val="tx1"/>
                          </a:solidFill>
                          <a:effectLst/>
                        </a:rPr>
                        <a:t>Speed</a:t>
                      </a:r>
                      <a:endParaRPr lang="en-GB" sz="2400" b="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nSpc>
                          <a:spcPct val="115000"/>
                        </a:lnSpc>
                        <a:spcAft>
                          <a:spcPts val="0"/>
                        </a:spcAft>
                      </a:pPr>
                      <a:r>
                        <a:rPr lang="en-GB" sz="4000" b="0" dirty="0">
                          <a:solidFill>
                            <a:schemeClr val="tx1"/>
                          </a:solidFill>
                          <a:effectLst/>
                        </a:rPr>
                        <a:t>The rate at which an individual can perform a movement or cover a distance.</a:t>
                      </a:r>
                      <a:endParaRPr lang="en-GB" sz="2400" b="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47653020"/>
                  </a:ext>
                </a:extLst>
              </a:tr>
            </a:tbl>
          </a:graphicData>
        </a:graphic>
      </p:graphicFrame>
    </p:spTree>
    <p:extLst>
      <p:ext uri="{BB962C8B-B14F-4D97-AF65-F5344CB8AC3E}">
        <p14:creationId xmlns:p14="http://schemas.microsoft.com/office/powerpoint/2010/main" val="35208560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9652319C-7D1A-4ED4-AA97-47EEE6197D27}"/>
              </a:ext>
            </a:extLst>
          </p:cNvPr>
          <p:cNvSpPr/>
          <p:nvPr/>
        </p:nvSpPr>
        <p:spPr>
          <a:xfrm>
            <a:off x="0" y="5780782"/>
            <a:ext cx="12192000" cy="1077218"/>
          </a:xfrm>
          <a:prstGeom prst="rect">
            <a:avLst/>
          </a:prstGeom>
        </p:spPr>
        <p:txBody>
          <a:bodyPr wrap="square">
            <a:spAutoFit/>
          </a:bodyPr>
          <a:lstStyle/>
          <a:p>
            <a:r>
              <a:rPr lang="en-GB" sz="3200" b="1" dirty="0">
                <a:latin typeface="Calibri Light" panose="020F0302020204030204" pitchFamily="34" charset="0"/>
                <a:ea typeface="Calibri" panose="020F0502020204030204" pitchFamily="34" charset="0"/>
                <a:cs typeface="Calibri Light" panose="020F0302020204030204" pitchFamily="34" charset="0"/>
              </a:rPr>
              <a:t>Task</a:t>
            </a:r>
            <a:r>
              <a:rPr lang="en-GB" sz="3200" dirty="0">
                <a:latin typeface="Calibri Light" panose="020F0302020204030204" pitchFamily="34" charset="0"/>
                <a:ea typeface="Calibri" panose="020F0502020204030204" pitchFamily="34" charset="0"/>
                <a:cs typeface="Calibri Light" panose="020F0302020204030204" pitchFamily="34" charset="0"/>
              </a:rPr>
              <a:t>: Explain in their own words how the test is completed... Unless you have space at home where you can complete the test?</a:t>
            </a:r>
            <a:endParaRPr lang="en-GB" sz="3200" dirty="0">
              <a:latin typeface="Calibri Light" panose="020F0302020204030204" pitchFamily="34" charset="0"/>
              <a:cs typeface="Calibri Light" panose="020F0302020204030204" pitchFamily="34" charset="0"/>
            </a:endParaRPr>
          </a:p>
        </p:txBody>
      </p:sp>
      <p:pic>
        <p:nvPicPr>
          <p:cNvPr id="3075" name="Picture 2">
            <a:extLst>
              <a:ext uri="{FF2B5EF4-FFF2-40B4-BE49-F238E27FC236}">
                <a16:creationId xmlns:a16="http://schemas.microsoft.com/office/drawing/2014/main" id="{44F6C74F-DB2F-491E-B81D-764FF82EDAB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l="10141" t="28345" r="35669" b="23557"/>
          <a:stretch>
            <a:fillRect/>
          </a:stretch>
        </p:blipFill>
        <p:spPr bwMode="auto">
          <a:xfrm>
            <a:off x="6108282" y="2892090"/>
            <a:ext cx="5732462" cy="2860675"/>
          </a:xfrm>
          <a:prstGeom prst="rect">
            <a:avLst/>
          </a:prstGeom>
          <a:noFill/>
          <a:extLst>
            <a:ext uri="{909E8E84-426E-40DD-AFC4-6F175D3DCCD1}">
              <a14:hiddenFill xmlns:a14="http://schemas.microsoft.com/office/drawing/2010/main">
                <a:solidFill>
                  <a:srgbClr val="FFFFFF"/>
                </a:solidFill>
              </a14:hiddenFill>
            </a:ext>
          </a:extLst>
        </p:spPr>
      </p:pic>
      <p:pic>
        <p:nvPicPr>
          <p:cNvPr id="3073" name="Picture 4">
            <a:extLst>
              <a:ext uri="{FF2B5EF4-FFF2-40B4-BE49-F238E27FC236}">
                <a16:creationId xmlns:a16="http://schemas.microsoft.com/office/drawing/2014/main" id="{5CB9F425-A37B-4A3C-AD4B-089C3E268D51}"/>
              </a:ext>
            </a:extLst>
          </p:cNvPr>
          <p:cNvPicPr>
            <a:picLocks noChangeAspect="1" noChangeArrowheads="1"/>
          </p:cNvPicPr>
          <p:nvPr/>
        </p:nvPicPr>
        <p:blipFill>
          <a:blip r:embed="rId3">
            <a:extLst>
              <a:ext uri="{28A0092B-C50C-407E-A947-70E740481C1C}">
                <a14:useLocalDpi xmlns:a14="http://schemas.microsoft.com/office/drawing/2010/main" val="0"/>
              </a:ext>
            </a:extLst>
          </a:blip>
          <a:srcRect l="6551" t="21957" r="28908" b="22427"/>
          <a:stretch>
            <a:fillRect/>
          </a:stretch>
        </p:blipFill>
        <p:spPr bwMode="auto">
          <a:xfrm>
            <a:off x="156661" y="2048376"/>
            <a:ext cx="5732462" cy="2776538"/>
          </a:xfrm>
          <a:prstGeom prst="rect">
            <a:avLst/>
          </a:prstGeom>
          <a:noFill/>
          <a:extLst>
            <a:ext uri="{909E8E84-426E-40DD-AFC4-6F175D3DCCD1}">
              <a14:hiddenFill xmlns:a14="http://schemas.microsoft.com/office/drawing/2010/main">
                <a:solidFill>
                  <a:srgbClr val="FFFFFF"/>
                </a:solidFill>
              </a14:hiddenFill>
            </a:ext>
          </a:extLst>
        </p:spPr>
      </p:pic>
      <p:pic>
        <p:nvPicPr>
          <p:cNvPr id="3074" name="Picture 2">
            <a:extLst>
              <a:ext uri="{FF2B5EF4-FFF2-40B4-BE49-F238E27FC236}">
                <a16:creationId xmlns:a16="http://schemas.microsoft.com/office/drawing/2014/main" id="{5DDF34C6-CEE3-4C78-9E11-023287FFD201}"/>
              </a:ext>
            </a:extLst>
          </p:cNvPr>
          <p:cNvPicPr>
            <a:picLocks noChangeAspect="1" noChangeArrowheads="1"/>
          </p:cNvPicPr>
          <p:nvPr/>
        </p:nvPicPr>
        <p:blipFill>
          <a:blip r:embed="rId4">
            <a:extLst>
              <a:ext uri="{28A0092B-C50C-407E-A947-70E740481C1C}">
                <a14:useLocalDpi xmlns:a14="http://schemas.microsoft.com/office/drawing/2010/main" val="0"/>
              </a:ext>
            </a:extLst>
          </a:blip>
          <a:srcRect l="16776" t="39995" r="14638" b="26831"/>
          <a:stretch>
            <a:fillRect/>
          </a:stretch>
        </p:blipFill>
        <p:spPr bwMode="auto">
          <a:xfrm>
            <a:off x="6108282" y="1342691"/>
            <a:ext cx="5732462" cy="1558925"/>
          </a:xfrm>
          <a:prstGeom prst="rect">
            <a:avLst/>
          </a:prstGeom>
          <a:noFill/>
          <a:extLst>
            <a:ext uri="{909E8E84-426E-40DD-AFC4-6F175D3DCCD1}">
              <a14:hiddenFill xmlns:a14="http://schemas.microsoft.com/office/drawing/2010/main">
                <a:solidFill>
                  <a:srgbClr val="FFFFFF"/>
                </a:solidFill>
              </a14:hiddenFill>
            </a:ext>
          </a:extLst>
        </p:spPr>
      </p:pic>
      <p:sp>
        <p:nvSpPr>
          <p:cNvPr id="7" name="Rectangle 4">
            <a:extLst>
              <a:ext uri="{FF2B5EF4-FFF2-40B4-BE49-F238E27FC236}">
                <a16:creationId xmlns:a16="http://schemas.microsoft.com/office/drawing/2014/main" id="{88713785-9B67-436C-B031-FED651E8818C}"/>
              </a:ext>
            </a:extLst>
          </p:cNvPr>
          <p:cNvSpPr>
            <a:spLocks noChangeArrowheads="1"/>
          </p:cNvSpPr>
          <p:nvPr/>
        </p:nvSpPr>
        <p:spPr bwMode="auto">
          <a:xfrm>
            <a:off x="0" y="0"/>
            <a:ext cx="4388766" cy="10772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GB" altLang="en-US" sz="3200" b="0" i="0" u="sng" strike="noStrike" cap="none" normalizeH="0" baseline="0" dirty="0">
                <a:ln>
                  <a:noFill/>
                </a:ln>
                <a:solidFill>
                  <a:schemeClr val="tx1"/>
                </a:solidFill>
                <a:effectLst/>
                <a:latin typeface="+mj-lt"/>
                <a:ea typeface="Calibri" panose="020F0502020204030204" pitchFamily="34" charset="0"/>
                <a:cs typeface="Times New Roman" panose="02020603050405020304" pitchFamily="18" charset="0"/>
              </a:rPr>
              <a:t>How is Speed Measured?</a:t>
            </a:r>
            <a:endParaRPr kumimoji="0" lang="en-GB" altLang="en-US" sz="3200" b="0" i="0" u="none" strike="noStrike" cap="none" normalizeH="0" baseline="0" dirty="0">
              <a:ln>
                <a:noFill/>
              </a:ln>
              <a:solidFill>
                <a:schemeClr val="tx1"/>
              </a:solidFill>
              <a:effectLst/>
              <a:latin typeface="+mj-l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GB" altLang="en-US" sz="3200" b="0" i="0" u="none" strike="noStrike" cap="none" normalizeH="0" baseline="0" dirty="0">
              <a:ln>
                <a:noFill/>
              </a:ln>
              <a:solidFill>
                <a:schemeClr val="tx1"/>
              </a:solidFill>
              <a:effectLst/>
              <a:latin typeface="+mj-lt"/>
            </a:endParaRPr>
          </a:p>
        </p:txBody>
      </p:sp>
      <p:sp>
        <p:nvSpPr>
          <p:cNvPr id="11" name="Rectangle 5">
            <a:extLst>
              <a:ext uri="{FF2B5EF4-FFF2-40B4-BE49-F238E27FC236}">
                <a16:creationId xmlns:a16="http://schemas.microsoft.com/office/drawing/2014/main" id="{01DF1832-CC9E-4761-A8C1-68F72790A56D}"/>
              </a:ext>
            </a:extLst>
          </p:cNvPr>
          <p:cNvSpPr>
            <a:spLocks noChangeArrowheads="1"/>
          </p:cNvSpPr>
          <p:nvPr/>
        </p:nvSpPr>
        <p:spPr bwMode="auto">
          <a:xfrm>
            <a:off x="0" y="624445"/>
            <a:ext cx="12192000" cy="10772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just" defTabSz="914400" rtl="0" eaLnBrk="0" fontAlgn="base" latinLnBrk="0" hangingPunct="0">
              <a:lnSpc>
                <a:spcPct val="100000"/>
              </a:lnSpc>
              <a:spcBef>
                <a:spcPct val="0"/>
              </a:spcBef>
              <a:spcAft>
                <a:spcPct val="0"/>
              </a:spcAft>
              <a:buClrTx/>
              <a:buSzTx/>
              <a:buFontTx/>
              <a:buNone/>
              <a:tabLst/>
            </a:pPr>
            <a:r>
              <a:rPr kumimoji="0" lang="en-GB" altLang="en-US" sz="3200" b="0" i="0" u="none" strike="noStrike" cap="none" normalizeH="0" baseline="0" dirty="0">
                <a:ln>
                  <a:noFill/>
                </a:ln>
                <a:solidFill>
                  <a:schemeClr val="tx1"/>
                </a:solidFill>
                <a:effectLst/>
                <a:latin typeface="+mj-lt"/>
                <a:ea typeface="Calibri" panose="020F0502020204030204" pitchFamily="34" charset="0"/>
                <a:cs typeface="Times New Roman" panose="02020603050405020304" pitchFamily="18" charset="0"/>
              </a:rPr>
              <a:t>Timing yourself running over a set distance is the simplest way to measure your speed. </a:t>
            </a:r>
            <a:endParaRPr kumimoji="0" lang="en-GB" altLang="en-US" sz="3200" b="0" i="0" u="none" strike="noStrike" cap="none" normalizeH="0" baseline="0" dirty="0">
              <a:ln>
                <a:noFill/>
              </a:ln>
              <a:solidFill>
                <a:schemeClr val="tx1"/>
              </a:solidFill>
              <a:effectLst/>
              <a:latin typeface="+mj-lt"/>
            </a:endParaRPr>
          </a:p>
        </p:txBody>
      </p:sp>
    </p:spTree>
    <p:extLst>
      <p:ext uri="{BB962C8B-B14F-4D97-AF65-F5344CB8AC3E}">
        <p14:creationId xmlns:p14="http://schemas.microsoft.com/office/powerpoint/2010/main" val="5393807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a:extLst>
              <a:ext uri="{FF2B5EF4-FFF2-40B4-BE49-F238E27FC236}">
                <a16:creationId xmlns:a16="http://schemas.microsoft.com/office/drawing/2014/main" id="{056CBB4D-3330-478B-BEA3-C917B8781528}"/>
              </a:ext>
            </a:extLst>
          </p:cNvPr>
          <p:cNvGraphicFramePr>
            <a:graphicFrameLocks noGrp="1"/>
          </p:cNvGraphicFramePr>
          <p:nvPr>
            <p:extLst>
              <p:ext uri="{D42A27DB-BD31-4B8C-83A1-F6EECF244321}">
                <p14:modId xmlns:p14="http://schemas.microsoft.com/office/powerpoint/2010/main" val="972592392"/>
              </p:ext>
            </p:extLst>
          </p:nvPr>
        </p:nvGraphicFramePr>
        <p:xfrm>
          <a:off x="393967" y="1619941"/>
          <a:ext cx="11284687" cy="3827276"/>
        </p:xfrm>
        <a:graphic>
          <a:graphicData uri="http://schemas.openxmlformats.org/drawingml/2006/table">
            <a:tbl>
              <a:tblPr firstRow="1" firstCol="1" bandRow="1">
                <a:tableStyleId>{5C22544A-7EE6-4342-B048-85BDC9FD1C3A}</a:tableStyleId>
              </a:tblPr>
              <a:tblGrid>
                <a:gridCol w="1498200">
                  <a:extLst>
                    <a:ext uri="{9D8B030D-6E8A-4147-A177-3AD203B41FA5}">
                      <a16:colId xmlns:a16="http://schemas.microsoft.com/office/drawing/2014/main" val="2662259134"/>
                    </a:ext>
                  </a:extLst>
                </a:gridCol>
                <a:gridCol w="1710977">
                  <a:extLst>
                    <a:ext uri="{9D8B030D-6E8A-4147-A177-3AD203B41FA5}">
                      <a16:colId xmlns:a16="http://schemas.microsoft.com/office/drawing/2014/main" val="2703994942"/>
                    </a:ext>
                  </a:extLst>
                </a:gridCol>
                <a:gridCol w="2164066">
                  <a:extLst>
                    <a:ext uri="{9D8B030D-6E8A-4147-A177-3AD203B41FA5}">
                      <a16:colId xmlns:a16="http://schemas.microsoft.com/office/drawing/2014/main" val="3390042443"/>
                    </a:ext>
                  </a:extLst>
                </a:gridCol>
                <a:gridCol w="2146544">
                  <a:extLst>
                    <a:ext uri="{9D8B030D-6E8A-4147-A177-3AD203B41FA5}">
                      <a16:colId xmlns:a16="http://schemas.microsoft.com/office/drawing/2014/main" val="2287515120"/>
                    </a:ext>
                  </a:extLst>
                </a:gridCol>
                <a:gridCol w="2147795">
                  <a:extLst>
                    <a:ext uri="{9D8B030D-6E8A-4147-A177-3AD203B41FA5}">
                      <a16:colId xmlns:a16="http://schemas.microsoft.com/office/drawing/2014/main" val="4089258215"/>
                    </a:ext>
                  </a:extLst>
                </a:gridCol>
                <a:gridCol w="1617105">
                  <a:extLst>
                    <a:ext uri="{9D8B030D-6E8A-4147-A177-3AD203B41FA5}">
                      <a16:colId xmlns:a16="http://schemas.microsoft.com/office/drawing/2014/main" val="2362046911"/>
                    </a:ext>
                  </a:extLst>
                </a:gridCol>
              </a:tblGrid>
              <a:tr h="0">
                <a:tc gridSpan="6">
                  <a:txBody>
                    <a:bodyPr/>
                    <a:lstStyle/>
                    <a:p>
                      <a:pPr>
                        <a:lnSpc>
                          <a:spcPct val="115000"/>
                        </a:lnSpc>
                        <a:spcAft>
                          <a:spcPts val="0"/>
                        </a:spcAft>
                      </a:pPr>
                      <a:r>
                        <a:rPr lang="en-GB" sz="2000" dirty="0">
                          <a:solidFill>
                            <a:schemeClr val="tx1"/>
                          </a:solidFill>
                          <a:effectLst/>
                          <a:latin typeface="+mj-lt"/>
                        </a:rPr>
                        <a:t>Males</a:t>
                      </a:r>
                      <a:endParaRPr lang="en-GB" sz="2000" dirty="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899848513"/>
                  </a:ext>
                </a:extLst>
              </a:tr>
              <a:tr h="0">
                <a:tc>
                  <a:txBody>
                    <a:bodyPr/>
                    <a:lstStyle/>
                    <a:p>
                      <a:pPr algn="ctr">
                        <a:lnSpc>
                          <a:spcPct val="115000"/>
                        </a:lnSpc>
                        <a:spcAft>
                          <a:spcPts val="0"/>
                        </a:spcAft>
                      </a:pPr>
                      <a:r>
                        <a:rPr lang="en-GB" sz="2400">
                          <a:solidFill>
                            <a:schemeClr val="tx1"/>
                          </a:solidFill>
                          <a:effectLst/>
                          <a:latin typeface="+mj-lt"/>
                        </a:rPr>
                        <a:t>Age</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Excellent</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Above Average</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Average</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Below Average</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Poor</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570098930"/>
                  </a:ext>
                </a:extLst>
              </a:tr>
              <a:tr h="0">
                <a:tc>
                  <a:txBody>
                    <a:bodyPr/>
                    <a:lstStyle/>
                    <a:p>
                      <a:pPr algn="ctr">
                        <a:lnSpc>
                          <a:spcPct val="115000"/>
                        </a:lnSpc>
                        <a:spcAft>
                          <a:spcPts val="0"/>
                        </a:spcAft>
                      </a:pPr>
                      <a:r>
                        <a:rPr lang="en-GB" sz="2400">
                          <a:solidFill>
                            <a:schemeClr val="tx1"/>
                          </a:solidFill>
                          <a:effectLst/>
                          <a:latin typeface="+mj-lt"/>
                        </a:rPr>
                        <a:t>11-12</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&lt;6.0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6.0 - 6.2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6.3 - 6.4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6.5 - 6.6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&gt;6.6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291797205"/>
                  </a:ext>
                </a:extLst>
              </a:tr>
              <a:tr h="0">
                <a:tc>
                  <a:txBody>
                    <a:bodyPr/>
                    <a:lstStyle/>
                    <a:p>
                      <a:pPr algn="ctr">
                        <a:lnSpc>
                          <a:spcPct val="115000"/>
                        </a:lnSpc>
                        <a:spcAft>
                          <a:spcPts val="0"/>
                        </a:spcAft>
                      </a:pPr>
                      <a:r>
                        <a:rPr lang="en-GB" sz="2400">
                          <a:solidFill>
                            <a:schemeClr val="tx1"/>
                          </a:solidFill>
                          <a:effectLst/>
                          <a:latin typeface="+mj-lt"/>
                        </a:rPr>
                        <a:t>13-14</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&lt;5.0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5.0 - 5.2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5.3 - 6.4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5.5 - 5.6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&gt;5.6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021908919"/>
                  </a:ext>
                </a:extLst>
              </a:tr>
              <a:tr h="0">
                <a:tc>
                  <a:txBody>
                    <a:bodyPr/>
                    <a:lstStyle/>
                    <a:p>
                      <a:pPr algn="ctr">
                        <a:lnSpc>
                          <a:spcPct val="115000"/>
                        </a:lnSpc>
                        <a:spcAft>
                          <a:spcPts val="0"/>
                        </a:spcAft>
                      </a:pPr>
                      <a:r>
                        <a:rPr lang="en-GB" sz="2400">
                          <a:solidFill>
                            <a:schemeClr val="tx1"/>
                          </a:solidFill>
                          <a:effectLst/>
                          <a:latin typeface="+mj-lt"/>
                        </a:rPr>
                        <a:t>15-16</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&lt;4.0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4.0 - 4.2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4.3 - 4.4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4.5 - 4.6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&gt;4.6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506711483"/>
                  </a:ext>
                </a:extLst>
              </a:tr>
              <a:tr h="0">
                <a:tc gridSpan="6">
                  <a:txBody>
                    <a:bodyPr/>
                    <a:lstStyle/>
                    <a:p>
                      <a:pPr>
                        <a:lnSpc>
                          <a:spcPct val="115000"/>
                        </a:lnSpc>
                        <a:spcAft>
                          <a:spcPts val="0"/>
                        </a:spcAft>
                      </a:pPr>
                      <a:r>
                        <a:rPr lang="en-GB" sz="2000" dirty="0">
                          <a:solidFill>
                            <a:schemeClr val="tx1"/>
                          </a:solidFill>
                          <a:effectLst/>
                          <a:latin typeface="+mj-lt"/>
                        </a:rPr>
                        <a:t>Females</a:t>
                      </a:r>
                      <a:endParaRPr lang="en-GB" sz="2000" dirty="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1274304422"/>
                  </a:ext>
                </a:extLst>
              </a:tr>
              <a:tr h="0">
                <a:tc>
                  <a:txBody>
                    <a:bodyPr/>
                    <a:lstStyle/>
                    <a:p>
                      <a:pPr algn="ctr">
                        <a:lnSpc>
                          <a:spcPct val="115000"/>
                        </a:lnSpc>
                        <a:spcAft>
                          <a:spcPts val="0"/>
                        </a:spcAft>
                      </a:pPr>
                      <a:r>
                        <a:rPr lang="en-GB" sz="2400">
                          <a:solidFill>
                            <a:schemeClr val="tx1"/>
                          </a:solidFill>
                          <a:effectLst/>
                          <a:latin typeface="+mj-lt"/>
                        </a:rPr>
                        <a:t>Age</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Excellent</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Above Average</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Average</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Below Average</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Poor</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398226849"/>
                  </a:ext>
                </a:extLst>
              </a:tr>
              <a:tr h="0">
                <a:tc>
                  <a:txBody>
                    <a:bodyPr/>
                    <a:lstStyle/>
                    <a:p>
                      <a:pPr algn="ctr">
                        <a:lnSpc>
                          <a:spcPct val="115000"/>
                        </a:lnSpc>
                        <a:spcAft>
                          <a:spcPts val="0"/>
                        </a:spcAft>
                      </a:pPr>
                      <a:r>
                        <a:rPr lang="en-GB" sz="2400">
                          <a:solidFill>
                            <a:schemeClr val="tx1"/>
                          </a:solidFill>
                          <a:effectLst/>
                          <a:latin typeface="+mj-lt"/>
                        </a:rPr>
                        <a:t>11-12</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&lt;6.5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6.5 - 6.6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6.7 - 6.8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6.9 - 7.0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&gt;7.0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82103997"/>
                  </a:ext>
                </a:extLst>
              </a:tr>
              <a:tr h="0">
                <a:tc>
                  <a:txBody>
                    <a:bodyPr/>
                    <a:lstStyle/>
                    <a:p>
                      <a:pPr algn="ctr">
                        <a:lnSpc>
                          <a:spcPct val="115000"/>
                        </a:lnSpc>
                        <a:spcAft>
                          <a:spcPts val="0"/>
                        </a:spcAft>
                      </a:pPr>
                      <a:r>
                        <a:rPr lang="en-GB" sz="2400">
                          <a:solidFill>
                            <a:schemeClr val="tx1"/>
                          </a:solidFill>
                          <a:effectLst/>
                          <a:latin typeface="+mj-lt"/>
                        </a:rPr>
                        <a:t>13-14</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&lt;5.5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5.5 - 5.6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5.7 - 5.8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5.9 - 6.0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&gt;6.0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483031095"/>
                  </a:ext>
                </a:extLst>
              </a:tr>
              <a:tr h="0">
                <a:tc>
                  <a:txBody>
                    <a:bodyPr/>
                    <a:lstStyle/>
                    <a:p>
                      <a:pPr algn="ctr">
                        <a:lnSpc>
                          <a:spcPct val="115000"/>
                        </a:lnSpc>
                        <a:spcAft>
                          <a:spcPts val="0"/>
                        </a:spcAft>
                      </a:pPr>
                      <a:r>
                        <a:rPr lang="en-GB" sz="2400">
                          <a:solidFill>
                            <a:schemeClr val="tx1"/>
                          </a:solidFill>
                          <a:effectLst/>
                          <a:latin typeface="+mj-lt"/>
                        </a:rPr>
                        <a:t>15-16</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&lt;4.5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4.5 - 4.6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4.7 - 4.8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a:solidFill>
                            <a:schemeClr val="tx1"/>
                          </a:solidFill>
                          <a:effectLst/>
                          <a:latin typeface="+mj-lt"/>
                        </a:rPr>
                        <a:t>4.9 - 5.0 secs</a:t>
                      </a:r>
                      <a:endParaRPr lang="en-GB" sz="200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lnSpc>
                          <a:spcPct val="115000"/>
                        </a:lnSpc>
                        <a:spcAft>
                          <a:spcPts val="0"/>
                        </a:spcAft>
                      </a:pPr>
                      <a:r>
                        <a:rPr lang="en-GB" sz="2400" dirty="0">
                          <a:solidFill>
                            <a:schemeClr val="tx1"/>
                          </a:solidFill>
                          <a:effectLst/>
                          <a:latin typeface="+mj-lt"/>
                        </a:rPr>
                        <a:t>&gt;5.0 secs</a:t>
                      </a:r>
                      <a:endParaRPr lang="en-GB" sz="2000" dirty="0">
                        <a:solidFill>
                          <a:schemeClr val="tx1"/>
                        </a:solidFill>
                        <a:effectLst/>
                        <a:latin typeface="+mj-lt"/>
                        <a:ea typeface="Calibri" panose="020F0502020204030204" pitchFamily="34" charset="0"/>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880176035"/>
                  </a:ext>
                </a:extLst>
              </a:tr>
            </a:tbl>
          </a:graphicData>
        </a:graphic>
      </p:graphicFrame>
      <p:sp>
        <p:nvSpPr>
          <p:cNvPr id="4" name="Rectangle 1">
            <a:extLst>
              <a:ext uri="{FF2B5EF4-FFF2-40B4-BE49-F238E27FC236}">
                <a16:creationId xmlns:a16="http://schemas.microsoft.com/office/drawing/2014/main" id="{171BA69E-F678-44B2-92A6-BD0D0B9DF61E}"/>
              </a:ext>
            </a:extLst>
          </p:cNvPr>
          <p:cNvSpPr>
            <a:spLocks noChangeArrowheads="1"/>
          </p:cNvSpPr>
          <p:nvPr/>
        </p:nvSpPr>
        <p:spPr bwMode="auto">
          <a:xfrm>
            <a:off x="394285" y="219547"/>
            <a:ext cx="5621924" cy="10772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GB" altLang="en-US" sz="3200" b="1" i="0" u="sng" strike="noStrike" cap="none" normalizeH="0" baseline="0" dirty="0">
                <a:ln>
                  <a:noFill/>
                </a:ln>
                <a:solidFill>
                  <a:schemeClr val="tx1"/>
                </a:solidFill>
                <a:effectLst/>
                <a:latin typeface="+mj-lt"/>
                <a:ea typeface="Calibri" panose="020F0502020204030204" pitchFamily="34" charset="0"/>
                <a:cs typeface="Times New Roman" panose="02020603050405020304" pitchFamily="18" charset="0"/>
              </a:rPr>
              <a:t>Normative Data – 30m Sprint Test</a:t>
            </a:r>
            <a:endParaRPr kumimoji="0" lang="en-GB" altLang="en-US" sz="3200" b="0" i="0" u="sng" strike="noStrike" cap="none" normalizeH="0" baseline="0" dirty="0">
              <a:ln>
                <a:noFill/>
              </a:ln>
              <a:solidFill>
                <a:schemeClr val="tx1"/>
              </a:solidFill>
              <a:effectLst/>
              <a:latin typeface="+mj-l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GB" altLang="en-US" sz="3200" b="0" i="0" u="sng" strike="noStrike" cap="none" normalizeH="0" baseline="0" dirty="0">
              <a:ln>
                <a:noFill/>
              </a:ln>
              <a:solidFill>
                <a:schemeClr val="tx1"/>
              </a:solidFill>
              <a:effectLst/>
              <a:latin typeface="+mj-lt"/>
            </a:endParaRPr>
          </a:p>
        </p:txBody>
      </p:sp>
    </p:spTree>
    <p:extLst>
      <p:ext uri="{BB962C8B-B14F-4D97-AF65-F5344CB8AC3E}">
        <p14:creationId xmlns:p14="http://schemas.microsoft.com/office/powerpoint/2010/main" val="85468402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070BF6-8AAB-45FE-B11A-B2549F96242C}"/>
              </a:ext>
            </a:extLst>
          </p:cNvPr>
          <p:cNvSpPr txBox="1">
            <a:spLocks/>
          </p:cNvSpPr>
          <p:nvPr/>
        </p:nvSpPr>
        <p:spPr>
          <a:xfrm>
            <a:off x="546652" y="265336"/>
            <a:ext cx="7063970" cy="787814"/>
          </a:xfrm>
          <a:prstGeom prst="rect">
            <a:avLst/>
          </a:prstGeom>
          <a:solidFill>
            <a:srgbClr val="FFFF00"/>
          </a:solidFill>
        </p:spPr>
        <p:txBody>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GB" dirty="0"/>
              <a:t>SUBMITTING YOUR WORK:</a:t>
            </a:r>
          </a:p>
        </p:txBody>
      </p:sp>
      <p:sp>
        <p:nvSpPr>
          <p:cNvPr id="3" name="TextBox 2">
            <a:extLst>
              <a:ext uri="{FF2B5EF4-FFF2-40B4-BE49-F238E27FC236}">
                <a16:creationId xmlns:a16="http://schemas.microsoft.com/office/drawing/2014/main" id="{42B9583B-9BF2-4455-8A32-6F6003897282}"/>
              </a:ext>
            </a:extLst>
          </p:cNvPr>
          <p:cNvSpPr txBox="1"/>
          <p:nvPr/>
        </p:nvSpPr>
        <p:spPr>
          <a:xfrm>
            <a:off x="546652" y="1329252"/>
            <a:ext cx="10414115" cy="4985980"/>
          </a:xfrm>
          <a:prstGeom prst="rect">
            <a:avLst/>
          </a:prstGeom>
          <a:solidFill>
            <a:schemeClr val="accent2">
              <a:lumMod val="40000"/>
              <a:lumOff val="60000"/>
            </a:schemeClr>
          </a:solidFill>
        </p:spPr>
        <p:txBody>
          <a:bodyPr wrap="square" rtlCol="0">
            <a:spAutoFit/>
          </a:bodyPr>
          <a:lstStyle/>
          <a:p>
            <a:r>
              <a:rPr lang="en-GB" sz="2000" dirty="0"/>
              <a:t>Please email your class teacher with your completed work. You may send in your fitness test scores and which category you came in using the normative data.</a:t>
            </a:r>
          </a:p>
          <a:p>
            <a:endParaRPr lang="en-GB" sz="2000" dirty="0"/>
          </a:p>
          <a:p>
            <a:r>
              <a:rPr lang="en-GB" sz="2000" b="1" i="1" dirty="0"/>
              <a:t>Also let us know if you completed any of the bonus tasks and got active! </a:t>
            </a:r>
          </a:p>
          <a:p>
            <a:endParaRPr lang="en-GB" sz="2000" dirty="0"/>
          </a:p>
          <a:p>
            <a:r>
              <a:rPr lang="en-GB" sz="2000" dirty="0"/>
              <a:t>Include your name and your teaching group in the email e.g. Joe Bloggs 7P1</a:t>
            </a:r>
          </a:p>
          <a:p>
            <a:endParaRPr lang="en-GB" sz="2000" dirty="0"/>
          </a:p>
          <a:p>
            <a:r>
              <a:rPr lang="en-GB" sz="2000" dirty="0"/>
              <a:t>Mr Banton:</a:t>
            </a:r>
          </a:p>
          <a:p>
            <a:r>
              <a:rPr lang="en-GB" sz="2000" dirty="0">
                <a:hlinkClick r:id="rId2"/>
              </a:rPr>
              <a:t>pbanton@stocksbridgehigh.sheffield.sch.uk</a:t>
            </a:r>
            <a:endParaRPr lang="en-GB" sz="2000" dirty="0"/>
          </a:p>
          <a:p>
            <a:endParaRPr lang="en-GB" sz="2000" dirty="0"/>
          </a:p>
          <a:p>
            <a:r>
              <a:rPr lang="en-GB" sz="2000" dirty="0"/>
              <a:t>Miss Simpson:</a:t>
            </a:r>
          </a:p>
          <a:p>
            <a:r>
              <a:rPr lang="en-GB" sz="2000" dirty="0">
                <a:hlinkClick r:id="rId3"/>
              </a:rPr>
              <a:t>hsimpson@stocksbridgehigh.sheffield.sch.uk</a:t>
            </a:r>
            <a:endParaRPr lang="en-GB" sz="2000" dirty="0"/>
          </a:p>
          <a:p>
            <a:endParaRPr lang="en-GB" sz="2000" dirty="0"/>
          </a:p>
          <a:p>
            <a:r>
              <a:rPr lang="en-GB" sz="2000" dirty="0"/>
              <a:t>Mrs Drayson:</a:t>
            </a:r>
          </a:p>
          <a:p>
            <a:r>
              <a:rPr lang="en-GB" sz="2000" dirty="0">
                <a:hlinkClick r:id="rId4"/>
              </a:rPr>
              <a:t>sdrayson@stocksbridgehigh.sheffield.sch.uk</a:t>
            </a:r>
            <a:endParaRPr lang="en-GB" sz="2000" dirty="0"/>
          </a:p>
          <a:p>
            <a:endParaRPr lang="en-GB" dirty="0"/>
          </a:p>
        </p:txBody>
      </p:sp>
    </p:spTree>
    <p:extLst>
      <p:ext uri="{BB962C8B-B14F-4D97-AF65-F5344CB8AC3E}">
        <p14:creationId xmlns:p14="http://schemas.microsoft.com/office/powerpoint/2010/main" val="317652081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C3C02BD0D145B946891E9860461BB96D" ma:contentTypeVersion="12" ma:contentTypeDescription="Create a new document." ma:contentTypeScope="" ma:versionID="87830bb425a6fd1431a68a0eabab74f2">
  <xsd:schema xmlns:xsd="http://www.w3.org/2001/XMLSchema" xmlns:xs="http://www.w3.org/2001/XMLSchema" xmlns:p="http://schemas.microsoft.com/office/2006/metadata/properties" xmlns:ns3="6f92819f-8495-4f12-a378-1a27ff412b75" xmlns:ns4="efc352cc-4081-4868-b572-74ba0d0bdc39" targetNamespace="http://schemas.microsoft.com/office/2006/metadata/properties" ma:root="true" ma:fieldsID="4be4631a5a5fcc5f7191cf7cf33a78bd" ns3:_="" ns4:_="">
    <xsd:import namespace="6f92819f-8495-4f12-a378-1a27ff412b75"/>
    <xsd:import namespace="efc352cc-4081-4868-b572-74ba0d0bdc39"/>
    <xsd:element name="properties">
      <xsd:complexType>
        <xsd:sequence>
          <xsd:element name="documentManagement">
            <xsd:complexType>
              <xsd:all>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GenerationTime" minOccurs="0"/>
                <xsd:element ref="ns3:MediaServiceEventHashCode" minOccurs="0"/>
                <xsd:element ref="ns3:MediaServiceOCR" minOccurs="0"/>
                <xsd:element ref="ns3:MediaServiceDateTake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6f92819f-8495-4f12-a378-1a27ff412b7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DateTaken" ma:index="16" nillable="true" ma:displayName="MediaServiceDateTaken" ma:hidden="true" ma:internalName="MediaServiceDateTake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efc352cc-4081-4868-b572-74ba0d0bdc39" elementFormDefault="qualified">
    <xsd:import namespace="http://schemas.microsoft.com/office/2006/documentManagement/types"/>
    <xsd:import namespace="http://schemas.microsoft.com/office/infopath/2007/PartnerControls"/>
    <xsd:element name="SharedWithUsers" ma:index="17"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8" nillable="true" ma:displayName="Shared With Details" ma:internalName="SharedWithDetails" ma:readOnly="true">
      <xsd:simpleType>
        <xsd:restriction base="dms:Note">
          <xsd:maxLength value="255"/>
        </xsd:restriction>
      </xsd:simpleType>
    </xsd:element>
    <xsd:element name="SharingHintHash" ma:index="19"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DCA5B8C9-65BB-4CCF-AFCD-1BD240089EDC}">
  <ds:schemaRefs>
    <ds:schemaRef ds:uri="http://schemas.microsoft.com/office/2006/documentManagement/types"/>
    <ds:schemaRef ds:uri="http://schemas.openxmlformats.org/package/2006/metadata/core-properties"/>
    <ds:schemaRef ds:uri="http://schemas.microsoft.com/office/2006/metadata/properties"/>
    <ds:schemaRef ds:uri="http://www.w3.org/XML/1998/namespace"/>
    <ds:schemaRef ds:uri="http://purl.org/dc/dcmitype/"/>
    <ds:schemaRef ds:uri="efc352cc-4081-4868-b572-74ba0d0bdc39"/>
    <ds:schemaRef ds:uri="http://purl.org/dc/elements/1.1/"/>
    <ds:schemaRef ds:uri="http://schemas.microsoft.com/office/infopath/2007/PartnerControls"/>
    <ds:schemaRef ds:uri="6f92819f-8495-4f12-a378-1a27ff412b75"/>
    <ds:schemaRef ds:uri="http://purl.org/dc/terms/"/>
  </ds:schemaRefs>
</ds:datastoreItem>
</file>

<file path=customXml/itemProps2.xml><?xml version="1.0" encoding="utf-8"?>
<ds:datastoreItem xmlns:ds="http://schemas.openxmlformats.org/officeDocument/2006/customXml" ds:itemID="{EFA59A52-6186-49F0-A1B3-110FDD0894CC}">
  <ds:schemaRefs>
    <ds:schemaRef ds:uri="http://schemas.microsoft.com/sharepoint/v3/contenttype/forms"/>
  </ds:schemaRefs>
</ds:datastoreItem>
</file>

<file path=customXml/itemProps3.xml><?xml version="1.0" encoding="utf-8"?>
<ds:datastoreItem xmlns:ds="http://schemas.openxmlformats.org/officeDocument/2006/customXml" ds:itemID="{E5149610-707E-407A-89D9-7630A7749CB0}">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6f92819f-8495-4f12-a378-1a27ff412b75"/>
    <ds:schemaRef ds:uri="efc352cc-4081-4868-b572-74ba0d0bdc39"/>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87</TotalTime>
  <Words>488</Words>
  <Application>Microsoft Office PowerPoint</Application>
  <PresentationFormat>Widescreen</PresentationFormat>
  <Paragraphs>84</Paragraphs>
  <Slides>6</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Arial</vt:lpstr>
      <vt:lpstr>Calibri</vt:lpstr>
      <vt:lpstr>Calibri Light</vt:lpstr>
      <vt:lpstr>Times New Roman</vt:lpstr>
      <vt:lpstr>Office Theme</vt:lpstr>
      <vt:lpstr>PowerPoint Presentation</vt:lpstr>
      <vt:lpstr>TASKS</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Drayson, S (SHS Teacher)</dc:creator>
  <cp:lastModifiedBy>Simpson, H (SHS Teacher)</cp:lastModifiedBy>
  <cp:revision>11</cp:revision>
  <dcterms:created xsi:type="dcterms:W3CDTF">2020-09-15T16:04:07Z</dcterms:created>
  <dcterms:modified xsi:type="dcterms:W3CDTF">2020-10-13T14:34:40Z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0x010100C3C02BD0D145B946891E9860461BB96D</vt:lpwstr>
  </property>
</Properties>
</file>

<file path=docProps/thumbnail.jpeg>
</file>