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59" r:id="rId6"/>
    <p:sldId id="260" r:id="rId7"/>
    <p:sldId id="262" r:id="rId8"/>
    <p:sldId id="261" r:id="rId9"/>
    <p:sldId id="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F3F0EB-8B78-4D6F-8C17-CF3C2D7251EF}" type="datetimeFigureOut">
              <a:rPr lang="en-GB" smtClean="0"/>
              <a:t>13/10/2020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16A72-A62C-4472-8AF9-143ECC84EA7A}" type="slidenum">
              <a:rPr lang="en-GB" smtClean="0"/>
              <a:t>‹#›</a:t>
            </a:fld>
            <a:endParaRPr lang="en-GB"/>
          </a:p>
        </p:txBody>
      </p:sp>
    </p:spTree>
    <p:extLst>
      <p:ext uri="{BB962C8B-B14F-4D97-AF65-F5344CB8AC3E}">
        <p14:creationId xmlns:p14="http://schemas.microsoft.com/office/powerpoint/2010/main" val="1163933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C16A72-A62C-4472-8AF9-143ECC84EA7A}" type="slidenum">
              <a:rPr lang="en-GB" smtClean="0"/>
              <a:t>3</a:t>
            </a:fld>
            <a:endParaRPr lang="en-GB"/>
          </a:p>
        </p:txBody>
      </p:sp>
    </p:spTree>
    <p:extLst>
      <p:ext uri="{BB962C8B-B14F-4D97-AF65-F5344CB8AC3E}">
        <p14:creationId xmlns:p14="http://schemas.microsoft.com/office/powerpoint/2010/main" val="4065203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www.youtube.com/watch?v=pu5dYtr1gFE"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cw-JFfIMHVI"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BpyLfR_-zmg" TargetMode="External"/><Relationship Id="rId2" Type="http://schemas.openxmlformats.org/officeDocument/2006/relationships/hyperlink" Target="https://www.youtube.com/user/thebodycoach1"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2223053"/>
            <a:ext cx="11163752" cy="3046988"/>
          </a:xfrm>
          <a:prstGeom prst="rect">
            <a:avLst/>
          </a:prstGeom>
          <a:noFill/>
        </p:spPr>
        <p:txBody>
          <a:bodyPr wrap="square" rtlCol="0">
            <a:spAutoFit/>
          </a:bodyPr>
          <a:lstStyle/>
          <a:p>
            <a:pPr algn="ctr"/>
            <a:r>
              <a:rPr lang="en-GB" sz="9600" dirty="0"/>
              <a:t>Fitness – Power &amp; Coordination</a:t>
            </a:r>
          </a:p>
        </p:txBody>
      </p:sp>
    </p:spTree>
    <p:extLst>
      <p:ext uri="{BB962C8B-B14F-4D97-AF65-F5344CB8AC3E}">
        <p14:creationId xmlns:p14="http://schemas.microsoft.com/office/powerpoint/2010/main" val="41929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3" name="TextBox 2">
            <a:extLst>
              <a:ext uri="{FF2B5EF4-FFF2-40B4-BE49-F238E27FC236}">
                <a16:creationId xmlns:a16="http://schemas.microsoft.com/office/drawing/2014/main" id="{E85A2834-C37F-490C-B744-3430E36C397E}"/>
              </a:ext>
            </a:extLst>
          </p:cNvPr>
          <p:cNvSpPr txBox="1"/>
          <p:nvPr/>
        </p:nvSpPr>
        <p:spPr>
          <a:xfrm>
            <a:off x="308113" y="2630082"/>
            <a:ext cx="11317356" cy="3416320"/>
          </a:xfrm>
          <a:prstGeom prst="rect">
            <a:avLst/>
          </a:prstGeom>
          <a:solidFill>
            <a:schemeClr val="accent2">
              <a:lumMod val="40000"/>
              <a:lumOff val="60000"/>
            </a:schemeClr>
          </a:solidFill>
        </p:spPr>
        <p:txBody>
          <a:bodyPr wrap="square" rtlCol="0">
            <a:spAutoFit/>
          </a:bodyPr>
          <a:lstStyle/>
          <a:p>
            <a:r>
              <a:rPr lang="en-GB" sz="2400" b="1" i="1" u="sng" dirty="0"/>
              <a:t>Bronze</a:t>
            </a:r>
            <a:r>
              <a:rPr lang="en-GB" sz="2400" dirty="0"/>
              <a:t> – Please read through the information provided on slides 3 &amp; 4, which explains what Power &amp; Coordination are.</a:t>
            </a:r>
          </a:p>
          <a:p>
            <a:r>
              <a:rPr lang="en-GB" sz="2400" dirty="0"/>
              <a:t> </a:t>
            </a:r>
          </a:p>
          <a:p>
            <a:r>
              <a:rPr lang="en-GB" sz="2400" b="1" i="1" u="sng" dirty="0"/>
              <a:t>Silver</a:t>
            </a:r>
            <a:r>
              <a:rPr lang="en-GB" sz="2400" dirty="0"/>
              <a:t> – You will now need to read how to complete the 2 different tests for these components of fitness. Once you have understood the task, attempt to complete the tasks at home. You may have up to 3 attempts at each test.</a:t>
            </a:r>
          </a:p>
          <a:p>
            <a:r>
              <a:rPr lang="en-GB" sz="2400" dirty="0"/>
              <a:t> </a:t>
            </a:r>
          </a:p>
          <a:p>
            <a:r>
              <a:rPr lang="en-GB" sz="2400" b="1" i="1" u="sng" dirty="0"/>
              <a:t>Gold </a:t>
            </a:r>
            <a:r>
              <a:rPr lang="en-GB" sz="2400" dirty="0"/>
              <a:t>– Once you have completed the tests, you can use the Normative Data in the fitness booklet to compare your score to the national averages.</a:t>
            </a:r>
          </a:p>
        </p:txBody>
      </p:sp>
      <p:sp>
        <p:nvSpPr>
          <p:cNvPr id="6" name="TextBox 5">
            <a:extLst>
              <a:ext uri="{FF2B5EF4-FFF2-40B4-BE49-F238E27FC236}">
                <a16:creationId xmlns:a16="http://schemas.microsoft.com/office/drawing/2014/main" id="{A579E52A-0EA9-4CA0-BD55-BB950890EC4D}"/>
              </a:ext>
            </a:extLst>
          </p:cNvPr>
          <p:cNvSpPr txBox="1"/>
          <p:nvPr/>
        </p:nvSpPr>
        <p:spPr>
          <a:xfrm>
            <a:off x="308113" y="6234259"/>
            <a:ext cx="10691191" cy="461665"/>
          </a:xfrm>
          <a:prstGeom prst="rect">
            <a:avLst/>
          </a:prstGeom>
          <a:solidFill>
            <a:schemeClr val="accent6">
              <a:lumMod val="60000"/>
              <a:lumOff val="40000"/>
            </a:schemeClr>
          </a:solidFill>
        </p:spPr>
        <p:txBody>
          <a:bodyPr wrap="square" rtlCol="0">
            <a:spAutoFit/>
          </a:bodyPr>
          <a:lstStyle/>
          <a:p>
            <a:r>
              <a:rPr lang="en-US" sz="2400" b="1" dirty="0"/>
              <a:t>Key Word</a:t>
            </a:r>
            <a:r>
              <a:rPr lang="en-US" sz="2400" dirty="0"/>
              <a:t>: Component - a part, or element of a larger whole. A type of Fitness</a:t>
            </a:r>
            <a:r>
              <a:rPr lang="en-US" dirty="0"/>
              <a:t>.</a:t>
            </a:r>
            <a:r>
              <a:rPr lang="en-US" sz="2400" dirty="0"/>
              <a:t> </a:t>
            </a:r>
            <a:endParaRPr lang="en-GB" sz="2400" dirty="0"/>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1384995"/>
          </a:xfrm>
          <a:prstGeom prst="rect">
            <a:avLst/>
          </a:prstGeom>
          <a:solidFill>
            <a:schemeClr val="accent6">
              <a:lumMod val="60000"/>
              <a:lumOff val="40000"/>
            </a:schemeClr>
          </a:solidFill>
        </p:spPr>
        <p:txBody>
          <a:bodyPr wrap="square" rtlCol="0">
            <a:spAutoFit/>
          </a:bodyPr>
          <a:lstStyle/>
          <a:p>
            <a:r>
              <a:rPr lang="en-US" sz="2400" b="1" dirty="0"/>
              <a:t>Components of Fitness</a:t>
            </a:r>
          </a:p>
          <a:p>
            <a:r>
              <a:rPr lang="en-US" sz="2000" dirty="0"/>
              <a:t>During the course of your fitness lessons, you will learn about the different components of fitness. For each component of fitness, there is a test to help you judge your own fitness against national averages of other students your age. Please attempt the tasks below.</a:t>
            </a:r>
            <a:endParaRPr lang="en-GB" sz="2000" dirty="0"/>
          </a:p>
        </p:txBody>
      </p:sp>
      <p:sp>
        <p:nvSpPr>
          <p:cNvPr id="9" name="TextBox 8">
            <a:extLst>
              <a:ext uri="{FF2B5EF4-FFF2-40B4-BE49-F238E27FC236}">
                <a16:creationId xmlns:a16="http://schemas.microsoft.com/office/drawing/2014/main" id="{71E85CE0-EA7A-4051-ABE4-D31DA980AD79}"/>
              </a:ext>
            </a:extLst>
          </p:cNvPr>
          <p:cNvSpPr txBox="1"/>
          <p:nvPr/>
        </p:nvSpPr>
        <p:spPr>
          <a:xfrm>
            <a:off x="1938333" y="320836"/>
            <a:ext cx="9060971" cy="461665"/>
          </a:xfrm>
          <a:prstGeom prst="rect">
            <a:avLst/>
          </a:prstGeom>
          <a:solidFill>
            <a:schemeClr val="accent2">
              <a:lumMod val="40000"/>
              <a:lumOff val="60000"/>
            </a:schemeClr>
          </a:solidFill>
        </p:spPr>
        <p:txBody>
          <a:bodyPr wrap="square" rtlCol="0">
            <a:spAutoFit/>
          </a:bodyPr>
          <a:lstStyle/>
          <a:p>
            <a:r>
              <a:rPr lang="en-GB" sz="2400" b="1" i="1" u="sng" dirty="0"/>
              <a:t>Power &amp; Coordination– Please see page 22 &amp; 23 in the Fitness Booklet </a:t>
            </a:r>
            <a:endParaRPr lang="en-GB" sz="2400" dirty="0"/>
          </a:p>
        </p:txBody>
      </p:sp>
    </p:spTree>
    <p:extLst>
      <p:ext uri="{BB962C8B-B14F-4D97-AF65-F5344CB8AC3E}">
        <p14:creationId xmlns:p14="http://schemas.microsoft.com/office/powerpoint/2010/main" val="7955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AE60E1-BEAB-43A3-A106-F608D7CA0F00}"/>
              </a:ext>
            </a:extLst>
          </p:cNvPr>
          <p:cNvPicPr>
            <a:picLocks noChangeAspect="1"/>
          </p:cNvPicPr>
          <p:nvPr/>
        </p:nvPicPr>
        <p:blipFill rotWithShape="1">
          <a:blip r:embed="rId3"/>
          <a:srcRect l="38092" t="16826" r="21842" b="14017"/>
          <a:stretch/>
        </p:blipFill>
        <p:spPr>
          <a:xfrm>
            <a:off x="180473" y="132645"/>
            <a:ext cx="6930189" cy="6725355"/>
          </a:xfrm>
          <a:prstGeom prst="rect">
            <a:avLst/>
          </a:prstGeom>
        </p:spPr>
      </p:pic>
      <p:pic>
        <p:nvPicPr>
          <p:cNvPr id="4" name="Picture 3">
            <a:extLst>
              <a:ext uri="{FF2B5EF4-FFF2-40B4-BE49-F238E27FC236}">
                <a16:creationId xmlns:a16="http://schemas.microsoft.com/office/drawing/2014/main" id="{6D9E49C5-D02F-4044-88EB-99E7AA766FD1}"/>
              </a:ext>
            </a:extLst>
          </p:cNvPr>
          <p:cNvPicPr>
            <a:picLocks noChangeAspect="1"/>
          </p:cNvPicPr>
          <p:nvPr/>
        </p:nvPicPr>
        <p:blipFill rotWithShape="1">
          <a:blip r:embed="rId4"/>
          <a:srcRect l="38783" t="28411" r="21556" b="36687"/>
          <a:stretch/>
        </p:blipFill>
        <p:spPr>
          <a:xfrm>
            <a:off x="5783180" y="3495322"/>
            <a:ext cx="6312568" cy="3123272"/>
          </a:xfrm>
          <a:prstGeom prst="rect">
            <a:avLst/>
          </a:prstGeom>
        </p:spPr>
      </p:pic>
      <p:sp>
        <p:nvSpPr>
          <p:cNvPr id="5" name="TextBox 4">
            <a:extLst>
              <a:ext uri="{FF2B5EF4-FFF2-40B4-BE49-F238E27FC236}">
                <a16:creationId xmlns:a16="http://schemas.microsoft.com/office/drawing/2014/main" id="{89EE0E69-B0EA-4DF9-A7CE-F78EC14CCB1A}"/>
              </a:ext>
            </a:extLst>
          </p:cNvPr>
          <p:cNvSpPr txBox="1"/>
          <p:nvPr/>
        </p:nvSpPr>
        <p:spPr>
          <a:xfrm>
            <a:off x="6906125" y="1131266"/>
            <a:ext cx="4985086" cy="1754326"/>
          </a:xfrm>
          <a:prstGeom prst="rect">
            <a:avLst/>
          </a:prstGeom>
          <a:solidFill>
            <a:srgbClr val="FF0000"/>
          </a:solidFill>
        </p:spPr>
        <p:txBody>
          <a:bodyPr wrap="square" rtlCol="0">
            <a:spAutoFit/>
          </a:bodyPr>
          <a:lstStyle/>
          <a:p>
            <a:r>
              <a:rPr lang="en-GB" b="1" dirty="0"/>
              <a:t>Do not worry if you are unable to complete this test at home! </a:t>
            </a:r>
          </a:p>
          <a:p>
            <a:r>
              <a:rPr lang="en-GB" b="1" dirty="0"/>
              <a:t>If you do not have the resources then just watch through the video to check your understanding!</a:t>
            </a:r>
          </a:p>
          <a:p>
            <a:endParaRPr lang="en-GB" b="1" dirty="0"/>
          </a:p>
          <a:p>
            <a:r>
              <a:rPr lang="en-GB" b="1" dirty="0">
                <a:hlinkClick r:id="rId5"/>
              </a:rPr>
              <a:t>https://www.youtube.com/watch?v=pu5dYtr1gFE</a:t>
            </a:r>
            <a:endParaRPr lang="en-GB" b="1" dirty="0"/>
          </a:p>
        </p:txBody>
      </p:sp>
    </p:spTree>
    <p:extLst>
      <p:ext uri="{BB962C8B-B14F-4D97-AF65-F5344CB8AC3E}">
        <p14:creationId xmlns:p14="http://schemas.microsoft.com/office/powerpoint/2010/main" val="3520856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6195521-6C9B-4B69-A9F0-06A1AE638C76}"/>
              </a:ext>
            </a:extLst>
          </p:cNvPr>
          <p:cNvSpPr/>
          <p:nvPr/>
        </p:nvSpPr>
        <p:spPr>
          <a:xfrm>
            <a:off x="286752" y="1741052"/>
            <a:ext cx="11618495" cy="4585871"/>
          </a:xfrm>
          <a:prstGeom prst="rect">
            <a:avLst/>
          </a:prstGeom>
        </p:spPr>
        <p:txBody>
          <a:bodyPr wrap="square">
            <a:spAutoFit/>
          </a:bodyPr>
          <a:lstStyle/>
          <a:p>
            <a:r>
              <a:rPr lang="en-US" sz="2000" b="1" dirty="0">
                <a:solidFill>
                  <a:srgbClr val="008000"/>
                </a:solidFill>
                <a:latin typeface="Verdana" panose="020B0604030504040204" pitchFamily="34" charset="0"/>
              </a:rPr>
              <a:t>The Alternate Hand Throw Test</a:t>
            </a:r>
          </a:p>
          <a:p>
            <a:endParaRPr lang="en-US" sz="1600" b="1" dirty="0">
              <a:solidFill>
                <a:srgbClr val="008000"/>
              </a:solidFill>
              <a:latin typeface="Verdana" panose="020B0604030504040204" pitchFamily="34" charset="0"/>
            </a:endParaRPr>
          </a:p>
          <a:p>
            <a:r>
              <a:rPr lang="en-US" sz="1600" b="1" dirty="0">
                <a:solidFill>
                  <a:srgbClr val="008000"/>
                </a:solidFill>
                <a:latin typeface="Verdana" panose="020B0604030504040204" pitchFamily="34" charset="0"/>
              </a:rPr>
              <a:t>Required Resources</a:t>
            </a:r>
          </a:p>
          <a:p>
            <a:pPr algn="just"/>
            <a:r>
              <a:rPr lang="en-US" sz="1400" dirty="0">
                <a:solidFill>
                  <a:srgbClr val="000000"/>
                </a:solidFill>
                <a:latin typeface="Verdana" panose="020B0604030504040204" pitchFamily="34" charset="0"/>
              </a:rPr>
              <a:t>To conduct this test, you will require:</a:t>
            </a:r>
          </a:p>
          <a:p>
            <a:pPr>
              <a:buFont typeface="Arial" panose="020B0604020202020204" pitchFamily="34" charset="0"/>
              <a:buChar char="•"/>
            </a:pPr>
            <a:r>
              <a:rPr lang="en-US" sz="1400" dirty="0">
                <a:solidFill>
                  <a:srgbClr val="000000"/>
                </a:solidFill>
                <a:latin typeface="Verdana" panose="020B0604030504040204" pitchFamily="34" charset="0"/>
              </a:rPr>
              <a:t>Tennis Ball </a:t>
            </a:r>
          </a:p>
          <a:p>
            <a:pPr>
              <a:buFont typeface="Arial" panose="020B0604020202020204" pitchFamily="34" charset="0"/>
              <a:buChar char="•"/>
            </a:pPr>
            <a:r>
              <a:rPr lang="en-US" sz="1400" dirty="0">
                <a:solidFill>
                  <a:srgbClr val="000000"/>
                </a:solidFill>
                <a:latin typeface="Verdana" panose="020B0604030504040204" pitchFamily="34" charset="0"/>
              </a:rPr>
              <a:t>Stopwatch </a:t>
            </a:r>
          </a:p>
          <a:p>
            <a:pPr>
              <a:buFont typeface="Arial" panose="020B0604020202020204" pitchFamily="34" charset="0"/>
              <a:buChar char="•"/>
            </a:pPr>
            <a:r>
              <a:rPr lang="en-US" sz="1400" dirty="0">
                <a:solidFill>
                  <a:srgbClr val="000000"/>
                </a:solidFill>
                <a:latin typeface="Verdana" panose="020B0604030504040204" pitchFamily="34" charset="0"/>
              </a:rPr>
              <a:t>Smooth Wall </a:t>
            </a:r>
          </a:p>
          <a:p>
            <a:pPr>
              <a:buFont typeface="Arial" panose="020B0604020202020204" pitchFamily="34" charset="0"/>
              <a:buChar char="•"/>
            </a:pPr>
            <a:r>
              <a:rPr lang="en-US" sz="1400" dirty="0">
                <a:solidFill>
                  <a:srgbClr val="000000"/>
                </a:solidFill>
                <a:latin typeface="Verdana" panose="020B0604030504040204" pitchFamily="34" charset="0"/>
              </a:rPr>
              <a:t>Assistant</a:t>
            </a:r>
          </a:p>
          <a:p>
            <a:endParaRPr lang="en-US" sz="1400" dirty="0">
              <a:solidFill>
                <a:srgbClr val="000000"/>
              </a:solidFill>
              <a:latin typeface="Verdana" panose="020B0604030504040204" pitchFamily="34" charset="0"/>
            </a:endParaRPr>
          </a:p>
          <a:p>
            <a:r>
              <a:rPr lang="en-US" sz="1600" b="1" dirty="0">
                <a:solidFill>
                  <a:srgbClr val="008000"/>
                </a:solidFill>
                <a:latin typeface="Verdana" panose="020B0604030504040204" pitchFamily="34" charset="0"/>
              </a:rPr>
              <a:t>How to conduct the test</a:t>
            </a:r>
          </a:p>
          <a:p>
            <a:pPr algn="just"/>
            <a:r>
              <a:rPr lang="en-US" sz="1400" dirty="0">
                <a:solidFill>
                  <a:srgbClr val="000000"/>
                </a:solidFill>
                <a:latin typeface="Verdana" panose="020B0604030504040204" pitchFamily="34" charset="0"/>
              </a:rPr>
              <a:t>The athlete stands two </a:t>
            </a:r>
            <a:r>
              <a:rPr lang="en-US" sz="1400" dirty="0" err="1">
                <a:solidFill>
                  <a:srgbClr val="000000"/>
                </a:solidFill>
                <a:latin typeface="Verdana" panose="020B0604030504040204" pitchFamily="34" charset="0"/>
              </a:rPr>
              <a:t>metres</a:t>
            </a:r>
            <a:r>
              <a:rPr lang="en-US" sz="1400" dirty="0">
                <a:solidFill>
                  <a:srgbClr val="000000"/>
                </a:solidFill>
                <a:latin typeface="Verdana" panose="020B0604030504040204" pitchFamily="34" charset="0"/>
              </a:rPr>
              <a:t> away from a smooth wall</a:t>
            </a:r>
          </a:p>
          <a:p>
            <a:pPr algn="just"/>
            <a:endParaRPr lang="en-US" sz="1400" dirty="0">
              <a:solidFill>
                <a:srgbClr val="000000"/>
              </a:solidFill>
              <a:latin typeface="Verdana" panose="020B0604030504040204" pitchFamily="34" charset="0"/>
            </a:endParaRPr>
          </a:p>
          <a:p>
            <a:pPr algn="just">
              <a:buFont typeface="Arial" panose="020B0604020202020204" pitchFamily="34" charset="0"/>
              <a:buChar char="•"/>
            </a:pPr>
            <a:r>
              <a:rPr lang="en-US" sz="1400" dirty="0">
                <a:solidFill>
                  <a:srgbClr val="000000"/>
                </a:solidFill>
                <a:latin typeface="Verdana" panose="020B0604030504040204" pitchFamily="34" charset="0"/>
              </a:rPr>
              <a:t>The assistant gives the command "GO" and starts the stopwatch</a:t>
            </a:r>
          </a:p>
          <a:p>
            <a:pPr algn="just"/>
            <a:endParaRPr lang="en-US" sz="1400" dirty="0">
              <a:solidFill>
                <a:srgbClr val="000000"/>
              </a:solidFill>
              <a:latin typeface="Verdana" panose="020B0604030504040204" pitchFamily="34" charset="0"/>
            </a:endParaRPr>
          </a:p>
          <a:p>
            <a:pPr algn="just">
              <a:buFont typeface="Arial" panose="020B0604020202020204" pitchFamily="34" charset="0"/>
              <a:buChar char="•"/>
            </a:pPr>
            <a:r>
              <a:rPr lang="en-US" sz="1400" dirty="0">
                <a:solidFill>
                  <a:srgbClr val="000000"/>
                </a:solidFill>
                <a:latin typeface="Verdana" panose="020B0604030504040204" pitchFamily="34" charset="0"/>
              </a:rPr>
              <a:t>The athlete throws a tennis ball with their right hand against the wall and catches it with the left hand, throws the ball with the left hand and catches it with the right hand. This cycle of throwing and catching is repeated for 30 seconds</a:t>
            </a:r>
          </a:p>
          <a:p>
            <a:pPr algn="just"/>
            <a:endParaRPr lang="en-US" sz="1400" dirty="0">
              <a:solidFill>
                <a:srgbClr val="000000"/>
              </a:solidFill>
              <a:latin typeface="Verdana" panose="020B0604030504040204" pitchFamily="34" charset="0"/>
            </a:endParaRPr>
          </a:p>
          <a:p>
            <a:pPr algn="just">
              <a:buFont typeface="Arial" panose="020B0604020202020204" pitchFamily="34" charset="0"/>
              <a:buChar char="•"/>
            </a:pPr>
            <a:r>
              <a:rPr lang="en-US" sz="1400" dirty="0">
                <a:solidFill>
                  <a:srgbClr val="000000"/>
                </a:solidFill>
                <a:latin typeface="Verdana" panose="020B0604030504040204" pitchFamily="34" charset="0"/>
              </a:rPr>
              <a:t>The assistant counts the number of catches and stops the test after 30 seconds</a:t>
            </a:r>
          </a:p>
          <a:p>
            <a:pPr algn="just"/>
            <a:endParaRPr lang="en-US" sz="1400" dirty="0">
              <a:solidFill>
                <a:srgbClr val="000000"/>
              </a:solidFill>
              <a:latin typeface="Verdana" panose="020B0604030504040204" pitchFamily="34" charset="0"/>
            </a:endParaRPr>
          </a:p>
          <a:p>
            <a:pPr algn="just">
              <a:buFont typeface="Arial" panose="020B0604020202020204" pitchFamily="34" charset="0"/>
              <a:buChar char="•"/>
            </a:pPr>
            <a:r>
              <a:rPr lang="en-US" sz="1400" dirty="0">
                <a:solidFill>
                  <a:srgbClr val="000000"/>
                </a:solidFill>
                <a:latin typeface="Verdana" panose="020B0604030504040204" pitchFamily="34" charset="0"/>
              </a:rPr>
              <a:t>The assistant records the number of catches</a:t>
            </a:r>
          </a:p>
        </p:txBody>
      </p:sp>
      <p:sp>
        <p:nvSpPr>
          <p:cNvPr id="6" name="Rectangle 5">
            <a:extLst>
              <a:ext uri="{FF2B5EF4-FFF2-40B4-BE49-F238E27FC236}">
                <a16:creationId xmlns:a16="http://schemas.microsoft.com/office/drawing/2014/main" id="{345FD96F-AE4D-4DBB-A625-9D07A285901B}"/>
              </a:ext>
            </a:extLst>
          </p:cNvPr>
          <p:cNvSpPr/>
          <p:nvPr/>
        </p:nvSpPr>
        <p:spPr>
          <a:xfrm>
            <a:off x="316831" y="531077"/>
            <a:ext cx="11089105" cy="960839"/>
          </a:xfrm>
          <a:prstGeom prst="rect">
            <a:avLst/>
          </a:prstGeom>
        </p:spPr>
        <p:txBody>
          <a:bodyPr wrap="square">
            <a:spAutoFit/>
          </a:bodyPr>
          <a:lstStyle/>
          <a:p>
            <a:r>
              <a:rPr lang="en-US" sz="3200" b="1" dirty="0">
                <a:solidFill>
                  <a:srgbClr val="7030A0"/>
                </a:solidFill>
                <a:latin typeface="Arial" panose="020B0604020202020204" pitchFamily="34" charset="0"/>
              </a:rPr>
              <a:t>Co-ordination</a:t>
            </a:r>
          </a:p>
          <a:p>
            <a:r>
              <a:rPr lang="en-US" sz="2400" dirty="0">
                <a:solidFill>
                  <a:srgbClr val="111111"/>
                </a:solidFill>
                <a:latin typeface="Arial" panose="020B0604020202020204" pitchFamily="34" charset="0"/>
              </a:rPr>
              <a:t>the ability to use different parts of the body together smoothly and efficiently.</a:t>
            </a:r>
            <a:endParaRPr lang="en-GB" sz="2400" dirty="0"/>
          </a:p>
        </p:txBody>
      </p:sp>
      <p:sp>
        <p:nvSpPr>
          <p:cNvPr id="7" name="TextBox 6">
            <a:extLst>
              <a:ext uri="{FF2B5EF4-FFF2-40B4-BE49-F238E27FC236}">
                <a16:creationId xmlns:a16="http://schemas.microsoft.com/office/drawing/2014/main" id="{31DF6F1F-F9DB-4819-B220-199D6BD98350}"/>
              </a:ext>
            </a:extLst>
          </p:cNvPr>
          <p:cNvSpPr txBox="1"/>
          <p:nvPr/>
        </p:nvSpPr>
        <p:spPr>
          <a:xfrm>
            <a:off x="6749714" y="1862775"/>
            <a:ext cx="4985086" cy="2585323"/>
          </a:xfrm>
          <a:prstGeom prst="rect">
            <a:avLst/>
          </a:prstGeom>
          <a:solidFill>
            <a:srgbClr val="FF0000"/>
          </a:solidFill>
        </p:spPr>
        <p:txBody>
          <a:bodyPr wrap="square" rtlCol="0">
            <a:spAutoFit/>
          </a:bodyPr>
          <a:lstStyle/>
          <a:p>
            <a:r>
              <a:rPr lang="en-GB" b="1" dirty="0"/>
              <a:t>Do not worry if you are unable to complete this test at home! </a:t>
            </a:r>
          </a:p>
          <a:p>
            <a:endParaRPr lang="en-GB" b="1" dirty="0"/>
          </a:p>
          <a:p>
            <a:r>
              <a:rPr lang="en-GB" b="1" dirty="0"/>
              <a:t>If you do not have the resources then just watch  through the test on this video to check your understanding!</a:t>
            </a:r>
          </a:p>
          <a:p>
            <a:endParaRPr lang="en-GB" b="1" dirty="0"/>
          </a:p>
          <a:p>
            <a:r>
              <a:rPr lang="en-GB" b="1" dirty="0">
                <a:hlinkClick r:id="rId2"/>
              </a:rPr>
              <a:t>https://www.youtube.com/watch?v=cw-JFfIMHVI</a:t>
            </a:r>
            <a:endParaRPr lang="en-GB" b="1" dirty="0"/>
          </a:p>
          <a:p>
            <a:endParaRPr lang="en-GB" b="1" dirty="0"/>
          </a:p>
        </p:txBody>
      </p:sp>
    </p:spTree>
    <p:extLst>
      <p:ext uri="{BB962C8B-B14F-4D97-AF65-F5344CB8AC3E}">
        <p14:creationId xmlns:p14="http://schemas.microsoft.com/office/powerpoint/2010/main" val="3881612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4275A8-C03A-4C04-8217-D4B6C254B1F8}"/>
              </a:ext>
            </a:extLst>
          </p:cNvPr>
          <p:cNvSpPr>
            <a:spLocks noGrp="1"/>
          </p:cNvSpPr>
          <p:nvPr>
            <p:ph type="title"/>
          </p:nvPr>
        </p:nvSpPr>
        <p:spPr>
          <a:xfrm>
            <a:off x="308114" y="157762"/>
            <a:ext cx="3060728" cy="787814"/>
          </a:xfrm>
          <a:solidFill>
            <a:srgbClr val="FFFF00"/>
          </a:solidFill>
        </p:spPr>
        <p:txBody>
          <a:bodyPr>
            <a:normAutofit fontScale="90000"/>
          </a:bodyPr>
          <a:lstStyle/>
          <a:p>
            <a:r>
              <a:rPr lang="en-GB" b="1" dirty="0"/>
              <a:t>BONUS TASKS</a:t>
            </a:r>
          </a:p>
        </p:txBody>
      </p:sp>
      <p:sp>
        <p:nvSpPr>
          <p:cNvPr id="6" name="TextBox 5">
            <a:extLst>
              <a:ext uri="{FF2B5EF4-FFF2-40B4-BE49-F238E27FC236}">
                <a16:creationId xmlns:a16="http://schemas.microsoft.com/office/drawing/2014/main" id="{4D197814-922D-4A12-AC85-46A5AEB77A5E}"/>
              </a:ext>
            </a:extLst>
          </p:cNvPr>
          <p:cNvSpPr txBox="1"/>
          <p:nvPr/>
        </p:nvSpPr>
        <p:spPr>
          <a:xfrm>
            <a:off x="308114" y="1126135"/>
            <a:ext cx="11317356" cy="830997"/>
          </a:xfrm>
          <a:prstGeom prst="rect">
            <a:avLst/>
          </a:prstGeom>
          <a:solidFill>
            <a:schemeClr val="accent2">
              <a:lumMod val="40000"/>
              <a:lumOff val="60000"/>
            </a:schemeClr>
          </a:solidFill>
        </p:spPr>
        <p:txBody>
          <a:bodyPr wrap="square" rtlCol="0">
            <a:spAutoFit/>
          </a:bodyPr>
          <a:lstStyle/>
          <a:p>
            <a:r>
              <a:rPr lang="en-GB" sz="2400" b="1" i="1" u="sng" dirty="0"/>
              <a:t>If you would like to try and improve your Power, then why not have a go at some of these fitness videos…</a:t>
            </a:r>
            <a:endParaRPr lang="en-GB" sz="2400" dirty="0"/>
          </a:p>
        </p:txBody>
      </p:sp>
      <p:sp>
        <p:nvSpPr>
          <p:cNvPr id="7" name="TextBox 6">
            <a:extLst>
              <a:ext uri="{FF2B5EF4-FFF2-40B4-BE49-F238E27FC236}">
                <a16:creationId xmlns:a16="http://schemas.microsoft.com/office/drawing/2014/main" id="{E4F2183D-8F61-4BDB-84EF-FE64ACDC7135}"/>
              </a:ext>
            </a:extLst>
          </p:cNvPr>
          <p:cNvSpPr txBox="1"/>
          <p:nvPr/>
        </p:nvSpPr>
        <p:spPr>
          <a:xfrm>
            <a:off x="308114" y="2746388"/>
            <a:ext cx="11317356" cy="1569660"/>
          </a:xfrm>
          <a:prstGeom prst="rect">
            <a:avLst/>
          </a:prstGeom>
          <a:solidFill>
            <a:schemeClr val="accent2">
              <a:lumMod val="40000"/>
              <a:lumOff val="60000"/>
            </a:schemeClr>
          </a:solidFill>
        </p:spPr>
        <p:txBody>
          <a:bodyPr wrap="square" rtlCol="0">
            <a:spAutoFit/>
          </a:bodyPr>
          <a:lstStyle/>
          <a:p>
            <a:r>
              <a:rPr lang="en-GB" sz="2400" dirty="0"/>
              <a:t>The Body Coach – Joe Wicks – PE with Joe</a:t>
            </a:r>
          </a:p>
          <a:p>
            <a:endParaRPr lang="en-GB" sz="2400" dirty="0"/>
          </a:p>
          <a:p>
            <a:r>
              <a:rPr lang="en-GB" sz="2400" dirty="0">
                <a:hlinkClick r:id="rId2"/>
              </a:rPr>
              <a:t>https://www.youtube.com/user/thebodycoach1</a:t>
            </a:r>
            <a:endParaRPr lang="en-GB" sz="2400" dirty="0"/>
          </a:p>
          <a:p>
            <a:endParaRPr lang="en-GB" sz="2400" dirty="0"/>
          </a:p>
        </p:txBody>
      </p:sp>
      <p:sp>
        <p:nvSpPr>
          <p:cNvPr id="9" name="TextBox 8">
            <a:extLst>
              <a:ext uri="{FF2B5EF4-FFF2-40B4-BE49-F238E27FC236}">
                <a16:creationId xmlns:a16="http://schemas.microsoft.com/office/drawing/2014/main" id="{7E91C474-9D56-4B53-9AC5-EA41F116CAF5}"/>
              </a:ext>
            </a:extLst>
          </p:cNvPr>
          <p:cNvSpPr txBox="1"/>
          <p:nvPr/>
        </p:nvSpPr>
        <p:spPr>
          <a:xfrm>
            <a:off x="308114" y="4583209"/>
            <a:ext cx="11317356" cy="1569660"/>
          </a:xfrm>
          <a:prstGeom prst="rect">
            <a:avLst/>
          </a:prstGeom>
          <a:solidFill>
            <a:schemeClr val="accent2">
              <a:lumMod val="40000"/>
              <a:lumOff val="60000"/>
            </a:schemeClr>
          </a:solidFill>
        </p:spPr>
        <p:txBody>
          <a:bodyPr wrap="square" rtlCol="0">
            <a:spAutoFit/>
          </a:bodyPr>
          <a:lstStyle/>
          <a:p>
            <a:r>
              <a:rPr lang="en-GB" sz="2400" dirty="0"/>
              <a:t>20 Online – </a:t>
            </a:r>
            <a:r>
              <a:rPr lang="en-GB" sz="2400" dirty="0" err="1"/>
              <a:t>Plyos</a:t>
            </a:r>
            <a:r>
              <a:rPr lang="en-GB" sz="2400" dirty="0"/>
              <a:t> with Kai</a:t>
            </a:r>
          </a:p>
          <a:p>
            <a:endParaRPr lang="en-GB" sz="2400" dirty="0"/>
          </a:p>
          <a:p>
            <a:r>
              <a:rPr lang="en-GB" sz="2400" dirty="0">
                <a:hlinkClick r:id="rId3"/>
              </a:rPr>
              <a:t>https://www.youtube.com/watch?v=BpyLfR_-zmg</a:t>
            </a:r>
            <a:endParaRPr lang="en-GB" sz="2400" dirty="0"/>
          </a:p>
          <a:p>
            <a:endParaRPr lang="en-GB" sz="2400" dirty="0"/>
          </a:p>
        </p:txBody>
      </p:sp>
    </p:spTree>
    <p:extLst>
      <p:ext uri="{BB962C8B-B14F-4D97-AF65-F5344CB8AC3E}">
        <p14:creationId xmlns:p14="http://schemas.microsoft.com/office/powerpoint/2010/main" val="373534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985980"/>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You may send in your fitness test scores and which category you came in using the normative data.</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A5B8C9-65BB-4CCF-AFCD-1BD240089EDC}">
  <ds:schemaRefs>
    <ds:schemaRef ds:uri="http://schemas.microsoft.com/office/2006/metadata/properties"/>
    <ds:schemaRef ds:uri="http://schemas.microsoft.com/office/infopath/2007/PartnerControls"/>
    <ds:schemaRef ds:uri="http://schemas.microsoft.com/office/2006/documentManagement/types"/>
    <ds:schemaRef ds:uri="http://purl.org/dc/elements/1.1/"/>
    <ds:schemaRef ds:uri="http://purl.org/dc/dcmitype/"/>
    <ds:schemaRef ds:uri="http://purl.org/dc/terms/"/>
    <ds:schemaRef ds:uri="http://schemas.openxmlformats.org/package/2006/metadata/core-properties"/>
    <ds:schemaRef ds:uri="a0a0298a-5b41-43c9-a8d1-c7da49ccfb31"/>
    <ds:schemaRef ds:uri="http://www.w3.org/XML/1998/namespace"/>
  </ds:schemaRefs>
</ds:datastoreItem>
</file>

<file path=customXml/itemProps2.xml><?xml version="1.0" encoding="utf-8"?>
<ds:datastoreItem xmlns:ds="http://schemas.openxmlformats.org/officeDocument/2006/customXml" ds:itemID="{FAB04DD8-B8F6-456A-BF3E-876272C18E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FA59A52-6186-49F0-A1B3-110FDD0894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86</TotalTime>
  <Words>591</Words>
  <Application>Microsoft Office PowerPoint</Application>
  <PresentationFormat>Widescreen</PresentationFormat>
  <Paragraphs>66</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Verdana</vt:lpstr>
      <vt:lpstr>Office Theme</vt:lpstr>
      <vt:lpstr>PowerPoint Presentation</vt:lpstr>
      <vt:lpstr>TASKS</vt:lpstr>
      <vt:lpstr>PowerPoint Presentation</vt:lpstr>
      <vt:lpstr>PowerPoint Presentation</vt:lpstr>
      <vt:lpstr>BONUS TASKS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Banton, P (SHS Teacher)</cp:lastModifiedBy>
  <cp:revision>9</cp:revision>
  <dcterms:created xsi:type="dcterms:W3CDTF">2020-09-15T16:04:07Z</dcterms:created>
  <dcterms:modified xsi:type="dcterms:W3CDTF">2020-10-13T15:37:54Z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