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86" r:id="rId2"/>
    <p:sldId id="436" r:id="rId3"/>
    <p:sldId id="410" r:id="rId4"/>
    <p:sldId id="458" r:id="rId5"/>
    <p:sldId id="432" r:id="rId6"/>
    <p:sldId id="461" r:id="rId7"/>
    <p:sldId id="460" r:id="rId8"/>
    <p:sldId id="459" r:id="rId9"/>
    <p:sldId id="455" r:id="rId10"/>
    <p:sldId id="390"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FF34"/>
    <a:srgbClr val="E6CDFF"/>
    <a:srgbClr val="FCB0A3"/>
    <a:srgbClr val="008000"/>
    <a:srgbClr val="C1EBBA"/>
    <a:srgbClr val="4FD1FF"/>
    <a:srgbClr val="FDC000"/>
    <a:srgbClr val="FFF200"/>
    <a:srgbClr val="EBA498"/>
    <a:srgbClr val="7F07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1" autoAdjust="0"/>
    <p:restoredTop sz="92185"/>
  </p:normalViewPr>
  <p:slideViewPr>
    <p:cSldViewPr snapToGrid="0" snapToObjects="1">
      <p:cViewPr varScale="1">
        <p:scale>
          <a:sx n="99" d="100"/>
          <a:sy n="99" d="100"/>
        </p:scale>
        <p:origin x="30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10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16/11/2020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11/16/2020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1</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2</a:t>
            </a:fld>
            <a:endParaRPr lang="en-GB"/>
          </a:p>
        </p:txBody>
      </p:sp>
    </p:spTree>
    <p:extLst>
      <p:ext uri="{BB962C8B-B14F-4D97-AF65-F5344CB8AC3E}">
        <p14:creationId xmlns:p14="http://schemas.microsoft.com/office/powerpoint/2010/main" val="186894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3</a:t>
            </a:fld>
            <a:endParaRPr lang="en-GB"/>
          </a:p>
        </p:txBody>
      </p:sp>
    </p:spTree>
    <p:extLst>
      <p:ext uri="{BB962C8B-B14F-4D97-AF65-F5344CB8AC3E}">
        <p14:creationId xmlns:p14="http://schemas.microsoft.com/office/powerpoint/2010/main" val="213120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5</a:t>
            </a:fld>
            <a:endParaRPr lang="en-GB"/>
          </a:p>
        </p:txBody>
      </p:sp>
    </p:spTree>
    <p:extLst>
      <p:ext uri="{BB962C8B-B14F-4D97-AF65-F5344CB8AC3E}">
        <p14:creationId xmlns:p14="http://schemas.microsoft.com/office/powerpoint/2010/main" val="44732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10</a:t>
            </a:fld>
            <a:endParaRPr lang="en-GB"/>
          </a:p>
        </p:txBody>
      </p:sp>
    </p:spTree>
    <p:extLst>
      <p:ext uri="{BB962C8B-B14F-4D97-AF65-F5344CB8AC3E}">
        <p14:creationId xmlns:p14="http://schemas.microsoft.com/office/powerpoint/2010/main" val="117577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t>TEACHER NOTES &amp; IDEAS</a:t>
            </a:r>
          </a:p>
          <a:p>
            <a:pPr marL="171450" indent="-171450">
              <a:buFontTx/>
              <a:buChar char="-"/>
            </a:pPr>
            <a:r>
              <a:rPr lang="en-US" dirty="0"/>
              <a:t>This could be done by writing a number down in the books – Compare to the start of the lesson </a:t>
            </a:r>
          </a:p>
          <a:p>
            <a:pPr marL="171450" indent="-171450">
              <a:buFontTx/>
              <a:buChar char="-"/>
            </a:pPr>
            <a:r>
              <a:rPr lang="en-US" dirty="0"/>
              <a:t>Show of fingers in the air or use Red Amber Green Cards </a:t>
            </a:r>
          </a:p>
          <a:p>
            <a:pPr marL="171450" indent="-171450">
              <a:buFontTx/>
              <a:buChar char="-"/>
            </a:pPr>
            <a:r>
              <a:rPr lang="en-US" dirty="0"/>
              <a:t>Quick Partner Discussion &amp; reflect on before the lesson and progress made </a:t>
            </a:r>
          </a:p>
          <a:p>
            <a:pPr marL="171450" indent="-171450">
              <a:buFontTx/>
              <a:buChar char="-"/>
            </a:pPr>
            <a:r>
              <a:rPr lang="en-US" dirty="0"/>
              <a:t>Print off the Assessment Opportunity Sheet – Fill in the Confidence Checker / Compare with the baseline </a:t>
            </a:r>
          </a:p>
          <a:p>
            <a:endParaRPr lang="en-US" dirty="0">
              <a:latin typeface="Calibri" charset="0"/>
              <a:ea typeface="MS PGothic" charset="0"/>
            </a:endParaRPr>
          </a:p>
          <a:p>
            <a:r>
              <a:rPr lang="en-US" dirty="0">
                <a:latin typeface="Calibri" charset="0"/>
                <a:ea typeface="MS PGothic" charset="0"/>
              </a:rPr>
              <a:t>Author Attribution :https://</a:t>
            </a:r>
            <a:r>
              <a:rPr lang="en-US" dirty="0" err="1">
                <a:latin typeface="Calibri" charset="0"/>
                <a:ea typeface="MS PGothic" charset="0"/>
              </a:rPr>
              <a:t>pixabay.com</a:t>
            </a:r>
            <a:r>
              <a:rPr lang="en-US" dirty="0">
                <a:latin typeface="Calibri" charset="0"/>
                <a:ea typeface="MS PGothic" charset="0"/>
              </a:rPr>
              <a:t>/en/traffic-lights-traffic-light-phases-2147790/</a:t>
            </a:r>
          </a:p>
          <a:p>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9577EE6-0B49-F740-9DF8-8E8B8EC39867}" type="slidenum">
              <a:rPr lang="en-GB" sz="1200">
                <a:latin typeface="Calibri" charset="0"/>
              </a:rPr>
              <a:pPr/>
              <a:t>11</a:t>
            </a:fld>
            <a:endParaRPr lang="en-GB"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5893095" y="24697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Monday, 16 November 2020</a:t>
            </a:fld>
            <a:endParaRPr lang="en-GB" sz="1200" u="sng" dirty="0">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8532" y="246976"/>
            <a:ext cx="1573764"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0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dirty="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1" y="201084"/>
            <a:ext cx="5845705"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dirty="0">
                <a:solidFill>
                  <a:schemeClr val="dk1"/>
                </a:solidFill>
                <a:latin typeface="+mj-lt"/>
                <a:ea typeface="+mn-ea"/>
              </a:rPr>
              <a:t>STOP</a:t>
            </a:r>
            <a:r>
              <a:rPr lang="en-GB" sz="4000" dirty="0">
                <a:solidFill>
                  <a:schemeClr val="dk1"/>
                </a:solidFill>
                <a:latin typeface="+mj-lt"/>
                <a:ea typeface="+mn-ea"/>
              </a:rPr>
              <a:t>!</a:t>
            </a: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dirty="0">
                <a:solidFill>
                  <a:schemeClr val="tx1"/>
                </a:solidFill>
                <a:latin typeface="Arial" charset="0"/>
                <a:ea typeface="MS PGothic" charset="0"/>
                <a:cs typeface="Arial" charset="0"/>
              </a:rPr>
              <a:t>Let us review our learning outcomes for this lesson</a:t>
            </a:r>
          </a:p>
          <a:p>
            <a:r>
              <a:rPr lang="en-GB" sz="2000" b="1" u="sng" kern="1200" dirty="0">
                <a:solidFill>
                  <a:schemeClr val="tx1"/>
                </a:solidFill>
                <a:latin typeface="Arial" charset="0"/>
                <a:ea typeface="MS PGothic" charset="0"/>
                <a:cs typeface="Arial" charset="0"/>
              </a:rPr>
              <a:t>Knowledge, Skills &amp; Actions</a:t>
            </a:r>
            <a:endParaRPr lang="en-GB" sz="2400" b="1" u="sng" kern="1200" dirty="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Q2e0KH5WrI"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hs.uk/conditions/gum-disease/" TargetMode="External"/><Relationship Id="rId2" Type="http://schemas.openxmlformats.org/officeDocument/2006/relationships/hyperlink" Target="https://www.wellandgood.com/good-advice/when-to-use-mouthwash/" TargetMode="Externa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www.nhs.uk/conditions/tooth-deca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B2A12F84-7DF4-3C49-87C7-494DBEAE6521}"/>
              </a:ext>
            </a:extLst>
          </p:cNvPr>
          <p:cNvSpPr txBox="1">
            <a:spLocks/>
          </p:cNvSpPr>
          <p:nvPr/>
        </p:nvSpPr>
        <p:spPr>
          <a:xfrm>
            <a:off x="264678" y="3031068"/>
            <a:ext cx="2255021" cy="2404532"/>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600" dirty="0">
              <a:latin typeface="+mj-lt"/>
            </a:endParaRPr>
          </a:p>
          <a:p>
            <a:r>
              <a:rPr lang="en-GB" sz="1600" dirty="0">
                <a:latin typeface="+mj-lt"/>
              </a:rPr>
              <a:t>I understand the ways in which diet, exercise, hygiene and sleep contribute to being healthy</a:t>
            </a:r>
          </a:p>
          <a:p>
            <a:endParaRPr lang="en-GB" sz="1600" b="1" dirty="0">
              <a:latin typeface="+mj-lt"/>
            </a:endParaRPr>
          </a:p>
          <a:p>
            <a:r>
              <a:rPr lang="en-GB" sz="1600" dirty="0">
                <a:latin typeface="+mj-lt"/>
              </a:rPr>
              <a:t>To understand how important personal hygiene is and how to achieve it </a:t>
            </a:r>
            <a:endParaRPr lang="en-GB" sz="1600" dirty="0">
              <a:latin typeface="+mj-lt"/>
              <a:cs typeface="Basic sans fc"/>
            </a:endParaRPr>
          </a:p>
          <a:p>
            <a:endParaRPr lang="en-GB" sz="1400" b="1" dirty="0">
              <a:latin typeface="+mj-lt"/>
            </a:endParaRPr>
          </a:p>
        </p:txBody>
      </p:sp>
      <p:sp>
        <p:nvSpPr>
          <p:cNvPr id="6" name="Title 1"/>
          <p:cNvSpPr txBox="1">
            <a:spLocks/>
          </p:cNvSpPr>
          <p:nvPr/>
        </p:nvSpPr>
        <p:spPr>
          <a:xfrm>
            <a:off x="1295400" y="819496"/>
            <a:ext cx="6604000" cy="855961"/>
          </a:xfrm>
          <a:prstGeom prst="rect">
            <a:avLst/>
          </a:prstGeom>
          <a:gradFill>
            <a:gsLst>
              <a:gs pos="0">
                <a:srgbClr val="FFEFD1"/>
              </a:gs>
              <a:gs pos="64999">
                <a:srgbClr val="F0EBD5"/>
              </a:gs>
              <a:gs pos="100000">
                <a:srgbClr val="D1C39F"/>
              </a:gs>
            </a:gsLst>
            <a:lin ang="5400000" scaled="0"/>
          </a:gradFill>
        </p:spPr>
        <p:style>
          <a:lnRef idx="2">
            <a:schemeClr val="accent5"/>
          </a:lnRef>
          <a:fillRef idx="1">
            <a:schemeClr val="lt1"/>
          </a:fillRef>
          <a:effectRef idx="0">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200" b="1" dirty="0">
              <a:latin typeface="Comic Sans MS" charset="0"/>
              <a:ea typeface="MS PGothic" charset="0"/>
            </a:endParaRPr>
          </a:p>
          <a:p>
            <a:r>
              <a:rPr lang="en-GB" sz="3200" b="1" dirty="0">
                <a:latin typeface="Comic Sans MS" charset="0"/>
                <a:ea typeface="MS PGothic" charset="0"/>
              </a:rPr>
              <a:t>LI: Hygiene &amp; Health</a:t>
            </a:r>
          </a:p>
        </p:txBody>
      </p:sp>
      <p:sp>
        <p:nvSpPr>
          <p:cNvPr id="7" name="Subtitle 2"/>
          <p:cNvSpPr txBox="1">
            <a:spLocks/>
          </p:cNvSpPr>
          <p:nvPr/>
        </p:nvSpPr>
        <p:spPr>
          <a:xfrm>
            <a:off x="264678" y="1818798"/>
            <a:ext cx="2255021" cy="1212270"/>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b="1" dirty="0">
              <a:latin typeface="+mj-lt"/>
            </a:endParaRPr>
          </a:p>
          <a:p>
            <a:endParaRPr lang="en-GB" sz="1800" b="1" dirty="0">
              <a:latin typeface="+mj-lt"/>
            </a:endParaRPr>
          </a:p>
        </p:txBody>
      </p:sp>
      <p:sp>
        <p:nvSpPr>
          <p:cNvPr id="13" name="Subtitle 2"/>
          <p:cNvSpPr txBox="1">
            <a:spLocks/>
          </p:cNvSpPr>
          <p:nvPr/>
        </p:nvSpPr>
        <p:spPr>
          <a:xfrm>
            <a:off x="2640023" y="1818797"/>
            <a:ext cx="6260695" cy="31134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2000" dirty="0">
              <a:latin typeface="Basic sans fc"/>
              <a:cs typeface="Basic sans fc"/>
            </a:endParaRPr>
          </a:p>
        </p:txBody>
      </p:sp>
      <p:sp>
        <p:nvSpPr>
          <p:cNvPr id="27" name="Right Arrow 26">
            <a:extLst>
              <a:ext uri="{FF2B5EF4-FFF2-40B4-BE49-F238E27FC236}">
                <a16:creationId xmlns:a16="http://schemas.microsoft.com/office/drawing/2014/main" id="{69855A6E-8D5E-A442-BAFE-71C5278293B2}"/>
              </a:ext>
            </a:extLst>
          </p:cNvPr>
          <p:cNvSpPr/>
          <p:nvPr/>
        </p:nvSpPr>
        <p:spPr>
          <a:xfrm>
            <a:off x="1850649" y="330144"/>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ight Arrow 33">
            <a:extLst>
              <a:ext uri="{FF2B5EF4-FFF2-40B4-BE49-F238E27FC236}">
                <a16:creationId xmlns:a16="http://schemas.microsoft.com/office/drawing/2014/main" id="{77B50BC7-2861-5341-AF8F-C4587BC1665F}"/>
              </a:ext>
            </a:extLst>
          </p:cNvPr>
          <p:cNvSpPr/>
          <p:nvPr/>
        </p:nvSpPr>
        <p:spPr>
          <a:xfrm>
            <a:off x="3816211" y="323649"/>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7" name="Picture 18">
            <a:extLst>
              <a:ext uri="{FF2B5EF4-FFF2-40B4-BE49-F238E27FC236}">
                <a16:creationId xmlns:a16="http://schemas.microsoft.com/office/drawing/2014/main" id="{DF830DE7-8BB6-7447-A77F-957E3795CBC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1277" y="1875924"/>
            <a:ext cx="1492550" cy="45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hevron 37">
            <a:extLst>
              <a:ext uri="{FF2B5EF4-FFF2-40B4-BE49-F238E27FC236}">
                <a16:creationId xmlns:a16="http://schemas.microsoft.com/office/drawing/2014/main" id="{5D69240A-C47E-D44E-9206-5B3F2C95CD9E}"/>
              </a:ext>
            </a:extLst>
          </p:cNvPr>
          <p:cNvSpPr/>
          <p:nvPr/>
        </p:nvSpPr>
        <p:spPr>
          <a:xfrm>
            <a:off x="1855299" y="1932101"/>
            <a:ext cx="382796" cy="325250"/>
          </a:xfrm>
          <a:prstGeom prst="chevron">
            <a:avLst/>
          </a:prstGeom>
          <a:solidFill>
            <a:srgbClr val="E6CDFF"/>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9" name="Chevron 38">
            <a:extLst>
              <a:ext uri="{FF2B5EF4-FFF2-40B4-BE49-F238E27FC236}">
                <a16:creationId xmlns:a16="http://schemas.microsoft.com/office/drawing/2014/main" id="{223C0C00-45CC-1C4A-9C14-AD4125C06680}"/>
              </a:ext>
            </a:extLst>
          </p:cNvPr>
          <p:cNvSpPr/>
          <p:nvPr/>
        </p:nvSpPr>
        <p:spPr>
          <a:xfrm>
            <a:off x="2231876" y="1974851"/>
            <a:ext cx="230396" cy="251815"/>
          </a:xfrm>
          <a:prstGeom prst="chevron">
            <a:avLst/>
          </a:prstGeom>
          <a:solidFill>
            <a:srgbClr val="E6CDFF"/>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32" name="Picture 3">
            <a:extLst>
              <a:ext uri="{FF2B5EF4-FFF2-40B4-BE49-F238E27FC236}">
                <a16:creationId xmlns:a16="http://schemas.microsoft.com/office/drawing/2014/main" id="{80AE7D77-8DC7-FC42-82CA-80078582643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91286" y="229539"/>
            <a:ext cx="1743023" cy="52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a:extLst>
              <a:ext uri="{FF2B5EF4-FFF2-40B4-BE49-F238E27FC236}">
                <a16:creationId xmlns:a16="http://schemas.microsoft.com/office/drawing/2014/main" id="{FB661F6F-1567-F84D-9266-FC7AB2F0C30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26411" y="155235"/>
            <a:ext cx="1693402" cy="493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FC5AA0EF-075A-5A4B-99AF-21C12FE21B7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40023" y="1846486"/>
            <a:ext cx="4246710" cy="3004999"/>
          </a:xfrm>
          <a:prstGeom prst="rect">
            <a:avLst/>
          </a:prstGeom>
        </p:spPr>
      </p:pic>
      <p:sp>
        <p:nvSpPr>
          <p:cNvPr id="29" name="Rectangle 28">
            <a:extLst>
              <a:ext uri="{FF2B5EF4-FFF2-40B4-BE49-F238E27FC236}">
                <a16:creationId xmlns:a16="http://schemas.microsoft.com/office/drawing/2014/main" id="{DDE3025E-070B-A342-BBA0-1732C959A3C3}"/>
              </a:ext>
            </a:extLst>
          </p:cNvPr>
          <p:cNvSpPr/>
          <p:nvPr/>
        </p:nvSpPr>
        <p:spPr>
          <a:xfrm>
            <a:off x="6936242" y="2074517"/>
            <a:ext cx="1840101" cy="2246769"/>
          </a:xfrm>
          <a:prstGeom prst="rect">
            <a:avLst/>
          </a:prstGeom>
        </p:spPr>
        <p:txBody>
          <a:bodyPr wrap="square">
            <a:spAutoFit/>
          </a:bodyPr>
          <a:lstStyle/>
          <a:p>
            <a:r>
              <a:rPr lang="en-GB" altLang="en-US" sz="2000" dirty="0">
                <a:latin typeface="Comic Sans MS" panose="030F0902030302020204" pitchFamily="66" charset="0"/>
              </a:rPr>
              <a:t>ANAGRAMS</a:t>
            </a:r>
          </a:p>
          <a:p>
            <a:r>
              <a:rPr lang="en-GB" altLang="en-US" sz="2000" dirty="0" err="1">
                <a:latin typeface="Comic Sans MS" panose="030F0902030302020204" pitchFamily="66" charset="0"/>
              </a:rPr>
              <a:t>1.apos</a:t>
            </a:r>
            <a:endParaRPr lang="en-GB" altLang="en-US" sz="2000" dirty="0">
              <a:latin typeface="Comic Sans MS" panose="030F0902030302020204" pitchFamily="66" charset="0"/>
            </a:endParaRPr>
          </a:p>
          <a:p>
            <a:r>
              <a:rPr lang="en-GB" altLang="en-US" sz="2000" dirty="0">
                <a:latin typeface="Comic Sans MS" panose="030F0902030302020204" pitchFamily="66" charset="0"/>
              </a:rPr>
              <a:t>2.moospah</a:t>
            </a:r>
          </a:p>
          <a:p>
            <a:r>
              <a:rPr lang="en-GB" altLang="en-US" sz="2000" dirty="0" err="1">
                <a:latin typeface="Comic Sans MS" panose="030F0902030302020204" pitchFamily="66" charset="0"/>
              </a:rPr>
              <a:t>3.ahed</a:t>
            </a:r>
            <a:r>
              <a:rPr lang="en-GB" altLang="en-US" sz="2000" dirty="0">
                <a:latin typeface="Comic Sans MS" panose="030F0902030302020204" pitchFamily="66" charset="0"/>
              </a:rPr>
              <a:t> </a:t>
            </a:r>
            <a:r>
              <a:rPr lang="en-GB" altLang="en-US" sz="2000" dirty="0" err="1">
                <a:latin typeface="Comic Sans MS" panose="030F0902030302020204" pitchFamily="66" charset="0"/>
              </a:rPr>
              <a:t>cile</a:t>
            </a:r>
            <a:endParaRPr lang="en-GB" altLang="en-US" sz="2000" dirty="0">
              <a:latin typeface="Comic Sans MS" panose="030F0902030302020204" pitchFamily="66" charset="0"/>
            </a:endParaRPr>
          </a:p>
          <a:p>
            <a:r>
              <a:rPr lang="en-GB" altLang="en-US" sz="2000" dirty="0" err="1">
                <a:latin typeface="Comic Sans MS" panose="030F0902030302020204" pitchFamily="66" charset="0"/>
              </a:rPr>
              <a:t>4.tdeodaorn</a:t>
            </a:r>
            <a:r>
              <a:rPr lang="en-GB" altLang="en-US" sz="2000" dirty="0">
                <a:latin typeface="Comic Sans MS" panose="030F0902030302020204" pitchFamily="66" charset="0"/>
              </a:rPr>
              <a:t>  </a:t>
            </a:r>
          </a:p>
          <a:p>
            <a:r>
              <a:rPr lang="en-GB" altLang="en-US" sz="2000" dirty="0" err="1">
                <a:latin typeface="Comic Sans MS" panose="030F0902030302020204" pitchFamily="66" charset="0"/>
              </a:rPr>
              <a:t>5.yobd</a:t>
            </a:r>
            <a:r>
              <a:rPr lang="en-GB" altLang="en-US" sz="2000" dirty="0">
                <a:latin typeface="Comic Sans MS" panose="030F0902030302020204" pitchFamily="66" charset="0"/>
              </a:rPr>
              <a:t> </a:t>
            </a:r>
            <a:r>
              <a:rPr lang="en-GB" altLang="en-US" sz="2000" dirty="0" err="1">
                <a:latin typeface="Comic Sans MS" panose="030F0902030302020204" pitchFamily="66" charset="0"/>
              </a:rPr>
              <a:t>urood</a:t>
            </a:r>
            <a:endParaRPr lang="en-GB" altLang="en-US" sz="2000" dirty="0">
              <a:latin typeface="Comic Sans MS" panose="030F0902030302020204" pitchFamily="66" charset="0"/>
            </a:endParaRPr>
          </a:p>
          <a:p>
            <a:r>
              <a:rPr lang="en-GB" altLang="en-US" sz="2000" dirty="0" err="1">
                <a:latin typeface="Comic Sans MS" panose="030F0902030302020204" pitchFamily="66" charset="0"/>
              </a:rPr>
              <a:t>6.abd</a:t>
            </a:r>
            <a:r>
              <a:rPr lang="en-GB" altLang="en-US" sz="2000" dirty="0">
                <a:latin typeface="Comic Sans MS" panose="030F0902030302020204" pitchFamily="66" charset="0"/>
              </a:rPr>
              <a:t> </a:t>
            </a:r>
            <a:r>
              <a:rPr lang="en-GB" altLang="en-US" sz="2000" dirty="0" err="1">
                <a:latin typeface="Comic Sans MS" panose="030F0902030302020204" pitchFamily="66" charset="0"/>
              </a:rPr>
              <a:t>eatrbh</a:t>
            </a:r>
            <a:endParaRPr lang="en-GB" altLang="en-US" sz="2000" dirty="0">
              <a:latin typeface="Comic Sans MS" panose="030F0902030302020204" pitchFamily="66" charset="0"/>
            </a:endParaRPr>
          </a:p>
        </p:txBody>
      </p:sp>
    </p:spTree>
    <p:extLst>
      <p:ext uri="{BB962C8B-B14F-4D97-AF65-F5344CB8AC3E}">
        <p14:creationId xmlns:p14="http://schemas.microsoft.com/office/powerpoint/2010/main" val="124660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OCIAL SARAH WITH LEGS.png">
            <a:extLst>
              <a:ext uri="{FF2B5EF4-FFF2-40B4-BE49-F238E27FC236}">
                <a16:creationId xmlns:a16="http://schemas.microsoft.com/office/drawing/2014/main" id="{0CE5EE01-AF37-8747-940F-F2F5CB1CF46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73521" y="1139889"/>
            <a:ext cx="1548426" cy="5554720"/>
          </a:xfrm>
          <a:prstGeom prst="rect">
            <a:avLst/>
          </a:prstGeom>
        </p:spPr>
      </p:pic>
      <p:sp>
        <p:nvSpPr>
          <p:cNvPr id="35" name="Rectangular Callout 34">
            <a:extLst>
              <a:ext uri="{FF2B5EF4-FFF2-40B4-BE49-F238E27FC236}">
                <a16:creationId xmlns:a16="http://schemas.microsoft.com/office/drawing/2014/main" id="{BA77B2D6-55BE-0240-800D-5EFC83B03642}"/>
              </a:ext>
            </a:extLst>
          </p:cNvPr>
          <p:cNvSpPr/>
          <p:nvPr/>
        </p:nvSpPr>
        <p:spPr>
          <a:xfrm>
            <a:off x="1740530" y="1199306"/>
            <a:ext cx="6400494" cy="2859487"/>
          </a:xfrm>
          <a:prstGeom prst="wedgeRectCallout">
            <a:avLst>
              <a:gd name="adj1" fmla="val -60615"/>
              <a:gd name="adj2" fmla="val -17294"/>
            </a:avLst>
          </a:prstGeom>
          <a:solidFill>
            <a:srgbClr val="8BFF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74F1868-DDE0-7B4D-ADE8-EAC7A3C61738}"/>
              </a:ext>
            </a:extLst>
          </p:cNvPr>
          <p:cNvSpPr/>
          <p:nvPr/>
        </p:nvSpPr>
        <p:spPr>
          <a:xfrm>
            <a:off x="1879153" y="1220160"/>
            <a:ext cx="4250172" cy="1754326"/>
          </a:xfrm>
          <a:prstGeom prst="rect">
            <a:avLst/>
          </a:prstGeom>
        </p:spPr>
        <p:txBody>
          <a:bodyPr wrap="square">
            <a:spAutoFit/>
          </a:bodyPr>
          <a:lstStyle/>
          <a:p>
            <a:r>
              <a:rPr lang="en-GB" sz="3600" b="1" dirty="0">
                <a:solidFill>
                  <a:srgbClr val="212529"/>
                </a:solidFill>
                <a:latin typeface="open sans"/>
              </a:rPr>
              <a:t>“Girls keep themselves more clean than boys”</a:t>
            </a:r>
            <a:endParaRPr lang="en-US" sz="3600" b="1" dirty="0"/>
          </a:p>
        </p:txBody>
      </p:sp>
      <p:sp>
        <p:nvSpPr>
          <p:cNvPr id="33" name="Rectangle 32">
            <a:extLst>
              <a:ext uri="{FF2B5EF4-FFF2-40B4-BE49-F238E27FC236}">
                <a16:creationId xmlns:a16="http://schemas.microsoft.com/office/drawing/2014/main" id="{484EBACB-B9E9-9446-96B6-4E37B86E8BEE}"/>
              </a:ext>
            </a:extLst>
          </p:cNvPr>
          <p:cNvSpPr/>
          <p:nvPr/>
        </p:nvSpPr>
        <p:spPr>
          <a:xfrm>
            <a:off x="187110" y="213709"/>
            <a:ext cx="7953914" cy="786414"/>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3600" b="1" dirty="0">
                <a:ln w="10541" cmpd="sng">
                  <a:solidFill>
                    <a:schemeClr val="tx1"/>
                  </a:solidFill>
                  <a:prstDash val="solid"/>
                </a:ln>
                <a:solidFill>
                  <a:srgbClr val="FF0000"/>
                </a:solidFill>
              </a:rPr>
              <a:t>    WHAT DO YOU THINK?</a:t>
            </a:r>
            <a:endParaRPr lang="en-GB" sz="3600" b="1" dirty="0">
              <a:ln w="10541" cmpd="sng">
                <a:solidFill>
                  <a:schemeClr val="tx1"/>
                </a:solidFill>
                <a:prstDash val="solid"/>
              </a:ln>
              <a:solidFill>
                <a:srgbClr val="7F0757"/>
              </a:solidFill>
            </a:endParaRPr>
          </a:p>
        </p:txBody>
      </p:sp>
      <p:pic>
        <p:nvPicPr>
          <p:cNvPr id="34" name="Picture 8">
            <a:extLst>
              <a:ext uri="{FF2B5EF4-FFF2-40B4-BE49-F238E27FC236}">
                <a16:creationId xmlns:a16="http://schemas.microsoft.com/office/drawing/2014/main" id="{2EB6AA15-3477-1940-9553-98CABBFE4DD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7317" y="326086"/>
            <a:ext cx="1706268" cy="51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ow an image of traffic lights can help us manage our emotions">
            <a:extLst>
              <a:ext uri="{FF2B5EF4-FFF2-40B4-BE49-F238E27FC236}">
                <a16:creationId xmlns:a16="http://schemas.microsoft.com/office/drawing/2014/main" id="{41446F89-86FA-4DB7-8A11-7B11C6511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122" y="1466999"/>
            <a:ext cx="197167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4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a:off x="1330447" y="191506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0" name="Chevron 19"/>
          <p:cNvSpPr/>
          <p:nvPr/>
        </p:nvSpPr>
        <p:spPr>
          <a:xfrm>
            <a:off x="775481" y="1933759"/>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220515" y="193663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Chevron 12">
            <a:extLst>
              <a:ext uri="{FF2B5EF4-FFF2-40B4-BE49-F238E27FC236}">
                <a16:creationId xmlns:a16="http://schemas.microsoft.com/office/drawing/2014/main" id="{1721DC49-BA5C-AA4C-8BB7-ADFB44ABDBF5}"/>
              </a:ext>
            </a:extLst>
          </p:cNvPr>
          <p:cNvSpPr/>
          <p:nvPr/>
        </p:nvSpPr>
        <p:spPr>
          <a:xfrm>
            <a:off x="1330447" y="316197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5" name="Chevron 14">
            <a:extLst>
              <a:ext uri="{FF2B5EF4-FFF2-40B4-BE49-F238E27FC236}">
                <a16:creationId xmlns:a16="http://schemas.microsoft.com/office/drawing/2014/main" id="{28434556-985D-1D48-9BD5-DC74C71D59C4}"/>
              </a:ext>
            </a:extLst>
          </p:cNvPr>
          <p:cNvSpPr/>
          <p:nvPr/>
        </p:nvSpPr>
        <p:spPr>
          <a:xfrm>
            <a:off x="775481" y="3180668"/>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6" name="Chevron 15">
            <a:extLst>
              <a:ext uri="{FF2B5EF4-FFF2-40B4-BE49-F238E27FC236}">
                <a16:creationId xmlns:a16="http://schemas.microsoft.com/office/drawing/2014/main" id="{E026A799-35F7-B94A-AE99-9C0A16A906C7}"/>
              </a:ext>
            </a:extLst>
          </p:cNvPr>
          <p:cNvSpPr/>
          <p:nvPr/>
        </p:nvSpPr>
        <p:spPr>
          <a:xfrm>
            <a:off x="220515" y="318354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aphicFrame>
        <p:nvGraphicFramePr>
          <p:cNvPr id="21" name="Table 20">
            <a:extLst>
              <a:ext uri="{FF2B5EF4-FFF2-40B4-BE49-F238E27FC236}">
                <a16:creationId xmlns:a16="http://schemas.microsoft.com/office/drawing/2014/main" id="{F5B9D4BD-E233-BD4B-8911-0C53CF71A1C4}"/>
              </a:ext>
            </a:extLst>
          </p:cNvPr>
          <p:cNvGraphicFramePr>
            <a:graphicFrameLocks noGrp="1"/>
          </p:cNvGraphicFramePr>
          <p:nvPr>
            <p:extLst>
              <p:ext uri="{D42A27DB-BD31-4B8C-83A1-F6EECF244321}">
                <p14:modId xmlns:p14="http://schemas.microsoft.com/office/powerpoint/2010/main" val="2186493422"/>
              </p:ext>
            </p:extLst>
          </p:nvPr>
        </p:nvGraphicFramePr>
        <p:xfrm>
          <a:off x="4326" y="1878771"/>
          <a:ext cx="9139674" cy="2774176"/>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b="1" dirty="0">
                          <a:solidFill>
                            <a:schemeClr val="tx1"/>
                          </a:solidFill>
                        </a:rPr>
                        <a:t>Confidence Checker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a:solidFill>
                            <a:schemeClr val="tx1"/>
                          </a:solidFill>
                        </a:rPr>
                        <a:t>AFTER </a:t>
                      </a:r>
                      <a:r>
                        <a:rPr lang="en-US" sz="1600" b="1" dirty="0">
                          <a:solidFill>
                            <a:schemeClr val="tx1"/>
                          </a:solidFill>
                        </a:rPr>
                        <a:t>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400" dirty="0">
                          <a:solidFill>
                            <a:schemeClr val="tx1"/>
                          </a:solidFill>
                        </a:rPr>
                        <a:t>I understand the causes of body </a:t>
                      </a:r>
                      <a:r>
                        <a:rPr lang="en-US" sz="1400" dirty="0" err="1">
                          <a:solidFill>
                            <a:schemeClr val="tx1"/>
                          </a:solidFill>
                        </a:rPr>
                        <a:t>odour</a:t>
                      </a:r>
                      <a:r>
                        <a:rPr lang="en-US" sz="1400" dirty="0">
                          <a:solidFill>
                            <a:schemeClr val="tx1"/>
                          </a:solidFill>
                        </a:rPr>
                        <a:t> and how to prevent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GB" sz="1400" kern="1200" dirty="0">
                          <a:solidFill>
                            <a:schemeClr val="dk1"/>
                          </a:solidFill>
                          <a:effectLst/>
                          <a:latin typeface="+mn-lt"/>
                          <a:ea typeface="+mn-ea"/>
                          <a:cs typeface="+mn-cs"/>
                        </a:rPr>
                        <a:t>I can explain how personal hygiene links to a healthy body </a:t>
                      </a:r>
                      <a:endParaRPr lang="en-GB" sz="14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400" dirty="0">
                          <a:solidFill>
                            <a:schemeClr val="tx1"/>
                          </a:solidFill>
                        </a:rPr>
                        <a:t>I understand how to achieve high standards of personal hygiene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2" name="Picture 10">
            <a:extLst>
              <a:ext uri="{FF2B5EF4-FFF2-40B4-BE49-F238E27FC236}">
                <a16:creationId xmlns:a16="http://schemas.microsoft.com/office/drawing/2014/main" id="{012B0609-7DCD-294A-BC82-24174D209FF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08981" y="2567423"/>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86CDB9BF-C342-0245-9541-5951E9D6EE6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55836" y="2564157"/>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a:extLst>
              <a:ext uri="{FF2B5EF4-FFF2-40B4-BE49-F238E27FC236}">
                <a16:creationId xmlns:a16="http://schemas.microsoft.com/office/drawing/2014/main" id="{EB247A3C-C1CE-984C-AA5F-0CE7278943A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03573" y="2567423"/>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79E5FA0E-E21F-AB42-9EE5-3E81D59EEB6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047" y="1878771"/>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5EF1EB5C-5C65-674D-8FEA-CA13F698B37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63276" y="1922827"/>
            <a:ext cx="442412" cy="3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A315946B-B4D8-5D4B-AB22-046C004FAD1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9005" y="1936076"/>
            <a:ext cx="442412" cy="3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Chevron 16">
            <a:extLst>
              <a:ext uri="{FF2B5EF4-FFF2-40B4-BE49-F238E27FC236}">
                <a16:creationId xmlns:a16="http://schemas.microsoft.com/office/drawing/2014/main" id="{073BDF6F-D49C-2444-A173-81B063E04B3C}"/>
              </a:ext>
            </a:extLst>
          </p:cNvPr>
          <p:cNvSpPr/>
          <p:nvPr/>
        </p:nvSpPr>
        <p:spPr>
          <a:xfrm>
            <a:off x="8179005" y="349555"/>
            <a:ext cx="633593" cy="483030"/>
          </a:xfrm>
          <a:prstGeom prst="chevron">
            <a:avLst/>
          </a:prstGeom>
          <a:solidFill>
            <a:srgbClr val="E6CDFF"/>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8" name="Chevron 17">
            <a:extLst>
              <a:ext uri="{FF2B5EF4-FFF2-40B4-BE49-F238E27FC236}">
                <a16:creationId xmlns:a16="http://schemas.microsoft.com/office/drawing/2014/main" id="{CD51B096-DC18-4F4F-9A61-69FD561C064D}"/>
              </a:ext>
            </a:extLst>
          </p:cNvPr>
          <p:cNvSpPr/>
          <p:nvPr/>
        </p:nvSpPr>
        <p:spPr>
          <a:xfrm>
            <a:off x="7624039" y="368247"/>
            <a:ext cx="633593" cy="483030"/>
          </a:xfrm>
          <a:prstGeom prst="chevron">
            <a:avLst/>
          </a:prstGeom>
          <a:solidFill>
            <a:srgbClr val="E6CDFF"/>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9" name="Chevron 18">
            <a:extLst>
              <a:ext uri="{FF2B5EF4-FFF2-40B4-BE49-F238E27FC236}">
                <a16:creationId xmlns:a16="http://schemas.microsoft.com/office/drawing/2014/main" id="{EA1B3BC0-3B47-B54E-8C36-30AF70CB2875}"/>
              </a:ext>
            </a:extLst>
          </p:cNvPr>
          <p:cNvSpPr/>
          <p:nvPr/>
        </p:nvSpPr>
        <p:spPr>
          <a:xfrm>
            <a:off x="7069073" y="371125"/>
            <a:ext cx="633593" cy="483030"/>
          </a:xfrm>
          <a:prstGeom prst="chevron">
            <a:avLst/>
          </a:prstGeom>
          <a:solidFill>
            <a:srgbClr val="E6CDFF"/>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29" name="Picture 28">
            <a:extLst>
              <a:ext uri="{FF2B5EF4-FFF2-40B4-BE49-F238E27FC236}">
                <a16:creationId xmlns:a16="http://schemas.microsoft.com/office/drawing/2014/main" id="{D0C74B5A-6ECD-C248-95EA-908C7FAF930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85064" y="5034216"/>
            <a:ext cx="854463" cy="628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Rounded Rectangle 31">
            <a:extLst>
              <a:ext uri="{FF2B5EF4-FFF2-40B4-BE49-F238E27FC236}">
                <a16:creationId xmlns:a16="http://schemas.microsoft.com/office/drawing/2014/main" id="{FBD244F5-CA6D-F642-82C0-0EB5C3283914}"/>
              </a:ext>
            </a:extLst>
          </p:cNvPr>
          <p:cNvSpPr/>
          <p:nvPr/>
        </p:nvSpPr>
        <p:spPr>
          <a:xfrm>
            <a:off x="927881" y="5034216"/>
            <a:ext cx="5472919" cy="628081"/>
          </a:xfrm>
          <a:prstGeom prst="roundRect">
            <a:avLst/>
          </a:prstGeom>
          <a:solidFill>
            <a:srgbClr val="FFFF00"/>
          </a:solidFill>
          <a:ln w="38100">
            <a:solidFill>
              <a:srgbClr val="E6CD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the confidence checker of where you think you are at for this lesson </a:t>
            </a:r>
            <a:r>
              <a:rPr lang="en-US" sz="1200" dirty="0">
                <a:solidFill>
                  <a:schemeClr val="tx1"/>
                </a:solidFill>
              </a:rPr>
              <a:t>(Discussion or complete sheet)</a:t>
            </a:r>
            <a:endParaRPr lang="en-US" dirty="0">
              <a:solidFill>
                <a:schemeClr val="tx1"/>
              </a:solidFill>
            </a:endParaRPr>
          </a:p>
        </p:txBody>
      </p:sp>
      <p:pic>
        <p:nvPicPr>
          <p:cNvPr id="33" name="Picture 18" descr="C:\Users\Optic Group111\Desktop\Task.png">
            <a:extLst>
              <a:ext uri="{FF2B5EF4-FFF2-40B4-BE49-F238E27FC236}">
                <a16:creationId xmlns:a16="http://schemas.microsoft.com/office/drawing/2014/main" id="{3CF579CE-68B2-A14A-929C-8C2CDBC53D3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20515" y="5010906"/>
            <a:ext cx="623102" cy="623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7">
            <a:extLst>
              <a:ext uri="{FF2B5EF4-FFF2-40B4-BE49-F238E27FC236}">
                <a16:creationId xmlns:a16="http://schemas.microsoft.com/office/drawing/2014/main" id="{82234F0E-0BE4-7043-BD14-49EAC4903B0E}"/>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Rounded Rectangle 34">
            <a:extLst>
              <a:ext uri="{FF2B5EF4-FFF2-40B4-BE49-F238E27FC236}">
                <a16:creationId xmlns:a16="http://schemas.microsoft.com/office/drawing/2014/main" id="{E665EEC5-24FF-834B-A760-A5B84645884B}"/>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30" name="Picture 3" descr="C:\Users\Optic Group111\Desktop\CORE THEME 4.png">
            <a:extLst>
              <a:ext uri="{FF2B5EF4-FFF2-40B4-BE49-F238E27FC236}">
                <a16:creationId xmlns:a16="http://schemas.microsoft.com/office/drawing/2014/main" id="{9C8B1974-5B79-A844-BFD0-8C83C4AD151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173381" y="306381"/>
            <a:ext cx="633594" cy="6335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345A3087-AB15-5D49-9D10-8ECEE3A0938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rot="16200000">
            <a:off x="3138671" y="2851158"/>
            <a:ext cx="354018" cy="395434"/>
          </a:xfrm>
          <a:prstGeom prst="rect">
            <a:avLst/>
          </a:prstGeom>
        </p:spPr>
      </p:pic>
      <p:pic>
        <p:nvPicPr>
          <p:cNvPr id="36" name="Picture 35">
            <a:extLst>
              <a:ext uri="{FF2B5EF4-FFF2-40B4-BE49-F238E27FC236}">
                <a16:creationId xmlns:a16="http://schemas.microsoft.com/office/drawing/2014/main" id="{B1046C87-0226-E944-BAE5-931D465F716E}"/>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7019590" y="2882729"/>
            <a:ext cx="361331" cy="331748"/>
          </a:xfrm>
          <a:prstGeom prst="rect">
            <a:avLst/>
          </a:prstGeom>
        </p:spPr>
      </p:pic>
      <p:pic>
        <p:nvPicPr>
          <p:cNvPr id="37" name="Picture 36">
            <a:extLst>
              <a:ext uri="{FF2B5EF4-FFF2-40B4-BE49-F238E27FC236}">
                <a16:creationId xmlns:a16="http://schemas.microsoft.com/office/drawing/2014/main" id="{246988DF-58FE-4A48-91A0-4C8F81E7F773}"/>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754809" y="2889755"/>
            <a:ext cx="320574" cy="331748"/>
          </a:xfrm>
          <a:prstGeom prst="rect">
            <a:avLst/>
          </a:prstGeom>
        </p:spPr>
      </p:pic>
      <p:pic>
        <p:nvPicPr>
          <p:cNvPr id="38" name="Picture 37">
            <a:extLst>
              <a:ext uri="{FF2B5EF4-FFF2-40B4-BE49-F238E27FC236}">
                <a16:creationId xmlns:a16="http://schemas.microsoft.com/office/drawing/2014/main" id="{9846F095-6511-C044-BEB4-4E9C86497EAE}"/>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4466687" y="2890604"/>
            <a:ext cx="327785" cy="326188"/>
          </a:xfrm>
          <a:prstGeom prst="rect">
            <a:avLst/>
          </a:prstGeom>
        </p:spPr>
      </p:pic>
      <p:pic>
        <p:nvPicPr>
          <p:cNvPr id="39" name="Picture 38">
            <a:extLst>
              <a:ext uri="{FF2B5EF4-FFF2-40B4-BE49-F238E27FC236}">
                <a16:creationId xmlns:a16="http://schemas.microsoft.com/office/drawing/2014/main" id="{C4899F60-9655-3F4D-A0F2-3AA99A40CEE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329197" y="2983298"/>
            <a:ext cx="360212" cy="225883"/>
          </a:xfrm>
          <a:prstGeom prst="rect">
            <a:avLst/>
          </a:prstGeom>
        </p:spPr>
      </p:pic>
    </p:spTree>
    <p:extLst>
      <p:ext uri="{BB962C8B-B14F-4D97-AF65-F5344CB8AC3E}">
        <p14:creationId xmlns:p14="http://schemas.microsoft.com/office/powerpoint/2010/main" val="2643190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FB34B-DBFB-A244-A9FB-5CDA47A890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8109" y="248495"/>
            <a:ext cx="4864762" cy="2711824"/>
          </a:xfrm>
          <a:prstGeom prst="rect">
            <a:avLst/>
          </a:prstGeom>
        </p:spPr>
      </p:pic>
      <p:pic>
        <p:nvPicPr>
          <p:cNvPr id="5" name="Picture 4">
            <a:extLst>
              <a:ext uri="{FF2B5EF4-FFF2-40B4-BE49-F238E27FC236}">
                <a16:creationId xmlns:a16="http://schemas.microsoft.com/office/drawing/2014/main" id="{2CADD492-EDDF-2D41-A197-0DDB8D61CE5E}"/>
              </a:ext>
            </a:extLst>
          </p:cNvPr>
          <p:cNvPicPr>
            <a:picLocks noChangeAspect="1"/>
          </p:cNvPicPr>
          <p:nvPr/>
        </p:nvPicPr>
        <p:blipFill>
          <a:blip r:embed="rId4"/>
          <a:stretch>
            <a:fillRect/>
          </a:stretch>
        </p:blipFill>
        <p:spPr>
          <a:xfrm>
            <a:off x="5198404" y="1057835"/>
            <a:ext cx="3732310" cy="5602941"/>
          </a:xfrm>
          <a:prstGeom prst="rect">
            <a:avLst/>
          </a:prstGeom>
        </p:spPr>
      </p:pic>
      <p:pic>
        <p:nvPicPr>
          <p:cNvPr id="7" name="Picture 6">
            <a:extLst>
              <a:ext uri="{FF2B5EF4-FFF2-40B4-BE49-F238E27FC236}">
                <a16:creationId xmlns:a16="http://schemas.microsoft.com/office/drawing/2014/main" id="{D1F628B3-37FE-054F-AE71-A47D00D91F14}"/>
              </a:ext>
            </a:extLst>
          </p:cNvPr>
          <p:cNvPicPr>
            <a:picLocks noChangeAspect="1"/>
          </p:cNvPicPr>
          <p:nvPr/>
        </p:nvPicPr>
        <p:blipFill>
          <a:blip r:embed="rId5"/>
          <a:stretch>
            <a:fillRect/>
          </a:stretch>
        </p:blipFill>
        <p:spPr>
          <a:xfrm>
            <a:off x="302932" y="3080071"/>
            <a:ext cx="4775116" cy="3529434"/>
          </a:xfrm>
          <a:prstGeom prst="rect">
            <a:avLst/>
          </a:prstGeom>
        </p:spPr>
      </p:pic>
      <p:sp>
        <p:nvSpPr>
          <p:cNvPr id="8" name="Rectangle: Rounded Corners 20">
            <a:extLst>
              <a:ext uri="{FF2B5EF4-FFF2-40B4-BE49-F238E27FC236}">
                <a16:creationId xmlns:a16="http://schemas.microsoft.com/office/drawing/2014/main" id="{4833A174-A503-AA4F-92E2-C173B8A91F37}"/>
              </a:ext>
            </a:extLst>
          </p:cNvPr>
          <p:cNvSpPr/>
          <p:nvPr/>
        </p:nvSpPr>
        <p:spPr>
          <a:xfrm>
            <a:off x="5552584" y="583730"/>
            <a:ext cx="3219737" cy="906210"/>
          </a:xfrm>
          <a:prstGeom prst="roundRect">
            <a:avLst>
              <a:gd name="adj" fmla="val 14282"/>
            </a:avLst>
          </a:prstGeom>
          <a:solidFill>
            <a:srgbClr val="FFFF00"/>
          </a:solidFill>
          <a:ln w="38100">
            <a:solidFill>
              <a:srgbClr val="FD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What is the message from these images?</a:t>
            </a:r>
          </a:p>
        </p:txBody>
      </p:sp>
      <p:sp>
        <p:nvSpPr>
          <p:cNvPr id="9" name="Rectangle: Diagonal Corners Rounded 22">
            <a:extLst>
              <a:ext uri="{FF2B5EF4-FFF2-40B4-BE49-F238E27FC236}">
                <a16:creationId xmlns:a16="http://schemas.microsoft.com/office/drawing/2014/main" id="{8AE00B18-2C6B-1140-A790-C6FBD38AAFFB}"/>
              </a:ext>
            </a:extLst>
          </p:cNvPr>
          <p:cNvSpPr/>
          <p:nvPr/>
        </p:nvSpPr>
        <p:spPr>
          <a:xfrm>
            <a:off x="5438570" y="313690"/>
            <a:ext cx="1510389" cy="38758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sp>
        <p:nvSpPr>
          <p:cNvPr id="2" name="Rectangle 1">
            <a:extLst>
              <a:ext uri="{FF2B5EF4-FFF2-40B4-BE49-F238E27FC236}">
                <a16:creationId xmlns:a16="http://schemas.microsoft.com/office/drawing/2014/main" id="{93F87273-A68E-6441-9D15-826717EBE5D7}"/>
              </a:ext>
            </a:extLst>
          </p:cNvPr>
          <p:cNvSpPr/>
          <p:nvPr/>
        </p:nvSpPr>
        <p:spPr>
          <a:xfrm>
            <a:off x="404490" y="4359388"/>
            <a:ext cx="4572000" cy="213891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nSpc>
                <a:spcPct val="120000"/>
              </a:lnSpc>
            </a:pPr>
            <a:r>
              <a:rPr lang="en-GB" sz="1600" b="1" dirty="0">
                <a:latin typeface="Century Gothic" panose="020B0502020202020204" pitchFamily="34" charset="0"/>
              </a:rPr>
              <a:t>By cutting out excess sugar from your diet some of the benefits you will get are:</a:t>
            </a:r>
          </a:p>
          <a:p>
            <a:pPr marL="457200" indent="-457200">
              <a:lnSpc>
                <a:spcPct val="120000"/>
              </a:lnSpc>
              <a:buFontTx/>
              <a:buChar char="-"/>
            </a:pPr>
            <a:r>
              <a:rPr lang="en-GB" sz="1600" b="1" dirty="0">
                <a:latin typeface="Century Gothic" panose="020B0502020202020204" pitchFamily="34" charset="0"/>
              </a:rPr>
              <a:t>Healthier teeth</a:t>
            </a:r>
          </a:p>
          <a:p>
            <a:pPr marL="457200" indent="-457200">
              <a:lnSpc>
                <a:spcPct val="120000"/>
              </a:lnSpc>
              <a:buFontTx/>
              <a:buChar char="-"/>
            </a:pPr>
            <a:r>
              <a:rPr lang="en-GB" sz="1600" b="1" dirty="0">
                <a:latin typeface="Century Gothic" panose="020B0502020202020204" pitchFamily="34" charset="0"/>
              </a:rPr>
              <a:t>More energy</a:t>
            </a:r>
          </a:p>
          <a:p>
            <a:pPr marL="457200" indent="-457200">
              <a:lnSpc>
                <a:spcPct val="120000"/>
              </a:lnSpc>
              <a:buFontTx/>
              <a:buChar char="-"/>
            </a:pPr>
            <a:r>
              <a:rPr lang="en-GB" sz="1600" b="1" dirty="0">
                <a:latin typeface="Century Gothic" panose="020B0502020202020204" pitchFamily="34" charset="0"/>
              </a:rPr>
              <a:t>Better concentration</a:t>
            </a:r>
          </a:p>
          <a:p>
            <a:pPr marL="457200" indent="-457200">
              <a:lnSpc>
                <a:spcPct val="120000"/>
              </a:lnSpc>
              <a:buFontTx/>
              <a:buChar char="-"/>
            </a:pPr>
            <a:r>
              <a:rPr lang="en-GB" sz="1600" b="1" dirty="0">
                <a:latin typeface="Century Gothic" panose="020B0502020202020204" pitchFamily="34" charset="0"/>
              </a:rPr>
              <a:t>Water is free</a:t>
            </a:r>
          </a:p>
          <a:p>
            <a:pPr marL="457200" indent="-457200">
              <a:lnSpc>
                <a:spcPct val="120000"/>
              </a:lnSpc>
              <a:buFontTx/>
              <a:buChar char="-"/>
            </a:pPr>
            <a:r>
              <a:rPr lang="en-GB" sz="1600" b="1" dirty="0">
                <a:latin typeface="Century Gothic" panose="020B0502020202020204" pitchFamily="34" charset="0"/>
              </a:rPr>
              <a:t>Milk builds strong bones</a:t>
            </a:r>
            <a:endParaRPr lang="en-GB" sz="1600" dirty="0"/>
          </a:p>
        </p:txBody>
      </p:sp>
      <p:sp>
        <p:nvSpPr>
          <p:cNvPr id="10" name="Rectangle 9">
            <a:extLst>
              <a:ext uri="{FF2B5EF4-FFF2-40B4-BE49-F238E27FC236}">
                <a16:creationId xmlns:a16="http://schemas.microsoft.com/office/drawing/2014/main" id="{74623E93-BA89-4741-91D8-10668AA8A5BF}"/>
              </a:ext>
            </a:extLst>
          </p:cNvPr>
          <p:cNvSpPr/>
          <p:nvPr/>
        </p:nvSpPr>
        <p:spPr>
          <a:xfrm>
            <a:off x="237454" y="248495"/>
            <a:ext cx="158190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altLang="en-US" dirty="0">
                <a:latin typeface="Comic Sans MS" panose="030F0902030302020204" pitchFamily="66" charset="0"/>
              </a:rPr>
              <a:t>Soap</a:t>
            </a:r>
          </a:p>
          <a:p>
            <a:r>
              <a:rPr lang="en-GB" altLang="en-US" dirty="0">
                <a:latin typeface="Comic Sans MS" panose="030F0902030302020204" pitchFamily="66" charset="0"/>
              </a:rPr>
              <a:t>Shampoo</a:t>
            </a:r>
          </a:p>
          <a:p>
            <a:r>
              <a:rPr lang="en-GB" altLang="en-US" dirty="0">
                <a:latin typeface="Comic Sans MS" panose="030F0902030302020204" pitchFamily="66" charset="0"/>
              </a:rPr>
              <a:t>Head lice</a:t>
            </a:r>
          </a:p>
          <a:p>
            <a:r>
              <a:rPr lang="en-GB" altLang="en-US" dirty="0">
                <a:latin typeface="Comic Sans MS" panose="030F0902030302020204" pitchFamily="66" charset="0"/>
              </a:rPr>
              <a:t>Deodorant</a:t>
            </a:r>
          </a:p>
          <a:p>
            <a:r>
              <a:rPr lang="en-GB" altLang="en-US" dirty="0">
                <a:latin typeface="Comic Sans MS" panose="030F0902030302020204" pitchFamily="66" charset="0"/>
              </a:rPr>
              <a:t>Body odour</a:t>
            </a:r>
          </a:p>
          <a:p>
            <a:r>
              <a:rPr lang="en-GB" altLang="en-US" dirty="0">
                <a:latin typeface="Comic Sans MS" panose="030F0902030302020204" pitchFamily="66" charset="0"/>
              </a:rPr>
              <a:t>Bad breath</a:t>
            </a:r>
          </a:p>
        </p:txBody>
      </p:sp>
    </p:spTree>
    <p:extLst>
      <p:ext uri="{BB962C8B-B14F-4D97-AF65-F5344CB8AC3E}">
        <p14:creationId xmlns:p14="http://schemas.microsoft.com/office/powerpoint/2010/main" val="15739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10924" y="274995"/>
            <a:ext cx="5334102"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Brain Pop – Explains Hygiene </a:t>
            </a:r>
            <a:endParaRPr lang="en-GB" sz="2800" b="1" dirty="0">
              <a:ln w="10541" cmpd="sng">
                <a:solidFill>
                  <a:schemeClr val="tx1"/>
                </a:solidFill>
                <a:prstDash val="solid"/>
              </a:ln>
              <a:solidFill>
                <a:srgbClr val="7F0757"/>
              </a:solidFill>
            </a:endParaRPr>
          </a:p>
        </p:txBody>
      </p:sp>
      <p:pic>
        <p:nvPicPr>
          <p:cNvPr id="34" name="Picture 13" descr="C:\Users\Optic Group111\Desktop\Play Video.png">
            <a:hlinkClick r:id="rId3"/>
            <a:extLst>
              <a:ext uri="{FF2B5EF4-FFF2-40B4-BE49-F238E27FC236}">
                <a16:creationId xmlns:a16="http://schemas.microsoft.com/office/drawing/2014/main" id="{C0C96661-CC6D-7946-905A-C68E2DA0BD7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9865" y="255156"/>
            <a:ext cx="1822505" cy="182250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3F4AF0A5-BA00-D04C-8077-DC811F32D0F1}"/>
              </a:ext>
            </a:extLst>
          </p:cNvPr>
          <p:cNvSpPr txBox="1"/>
          <p:nvPr/>
        </p:nvSpPr>
        <p:spPr>
          <a:xfrm>
            <a:off x="432154" y="1729627"/>
            <a:ext cx="1517926" cy="307777"/>
          </a:xfrm>
          <a:prstGeom prst="rect">
            <a:avLst/>
          </a:prstGeom>
          <a:noFill/>
        </p:spPr>
        <p:txBody>
          <a:bodyPr wrap="square" rtlCol="0">
            <a:spAutoFit/>
          </a:bodyPr>
          <a:lstStyle/>
          <a:p>
            <a:pPr algn="ctr"/>
            <a:r>
              <a:rPr lang="en-GB" sz="1400" dirty="0"/>
              <a:t>Play video</a:t>
            </a:r>
          </a:p>
        </p:txBody>
      </p:sp>
      <p:sp>
        <p:nvSpPr>
          <p:cNvPr id="39" name="Rounded Rectangle 38">
            <a:extLst>
              <a:ext uri="{FF2B5EF4-FFF2-40B4-BE49-F238E27FC236}">
                <a16:creationId xmlns:a16="http://schemas.microsoft.com/office/drawing/2014/main" id="{6DB58135-1C1A-5241-9009-7008C8A113A1}"/>
              </a:ext>
            </a:extLst>
          </p:cNvPr>
          <p:cNvSpPr/>
          <p:nvPr/>
        </p:nvSpPr>
        <p:spPr>
          <a:xfrm>
            <a:off x="1348455" y="2193031"/>
            <a:ext cx="3754507" cy="1501712"/>
          </a:xfrm>
          <a:prstGeom prst="roundRect">
            <a:avLst/>
          </a:prstGeom>
          <a:solidFill>
            <a:srgbClr val="FFFF00"/>
          </a:solidFill>
          <a:ln w="38100">
            <a:solidFill>
              <a:srgbClr val="E6CDFF"/>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defRPr/>
            </a:pPr>
            <a:r>
              <a:rPr lang="en-US" b="1" dirty="0">
                <a:solidFill>
                  <a:srgbClr val="0000FF"/>
                </a:solidFill>
              </a:rPr>
              <a:t>PERSONAL HYGIENE</a:t>
            </a:r>
          </a:p>
        </p:txBody>
      </p:sp>
    </p:spTree>
    <p:extLst>
      <p:ext uri="{BB962C8B-B14F-4D97-AF65-F5344CB8AC3E}">
        <p14:creationId xmlns:p14="http://schemas.microsoft.com/office/powerpoint/2010/main" val="2142668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7F5912-CD52-CF45-BD52-974532BB3D42}"/>
              </a:ext>
            </a:extLst>
          </p:cNvPr>
          <p:cNvSpPr/>
          <p:nvPr/>
        </p:nvSpPr>
        <p:spPr>
          <a:xfrm>
            <a:off x="25400" y="3429000"/>
            <a:ext cx="15240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itchFamily="66" charset="0"/>
              </a:rPr>
              <a:t>More Than Once A Day</a:t>
            </a: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p:txBody>
      </p:sp>
      <p:sp>
        <p:nvSpPr>
          <p:cNvPr id="4" name="Rectangle 3">
            <a:extLst>
              <a:ext uri="{FF2B5EF4-FFF2-40B4-BE49-F238E27FC236}">
                <a16:creationId xmlns:a16="http://schemas.microsoft.com/office/drawing/2014/main" id="{35DD7BA3-E3FF-C744-8B46-A1A9FB1F4067}"/>
              </a:ext>
            </a:extLst>
          </p:cNvPr>
          <p:cNvSpPr/>
          <p:nvPr/>
        </p:nvSpPr>
        <p:spPr>
          <a:xfrm>
            <a:off x="7387390" y="1168400"/>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Brush teeth</a:t>
            </a:r>
          </a:p>
        </p:txBody>
      </p:sp>
      <p:sp>
        <p:nvSpPr>
          <p:cNvPr id="5" name="Rectangle 4">
            <a:extLst>
              <a:ext uri="{FF2B5EF4-FFF2-40B4-BE49-F238E27FC236}">
                <a16:creationId xmlns:a16="http://schemas.microsoft.com/office/drawing/2014/main" id="{66981D9C-1559-BC42-B391-3D85A870E86B}"/>
              </a:ext>
            </a:extLst>
          </p:cNvPr>
          <p:cNvSpPr/>
          <p:nvPr/>
        </p:nvSpPr>
        <p:spPr>
          <a:xfrm>
            <a:off x="1549400" y="3429000"/>
            <a:ext cx="15240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itchFamily="66" charset="0"/>
              </a:rPr>
              <a:t>Every Day</a:t>
            </a: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p:txBody>
      </p:sp>
      <p:sp>
        <p:nvSpPr>
          <p:cNvPr id="6" name="Rectangle 5">
            <a:extLst>
              <a:ext uri="{FF2B5EF4-FFF2-40B4-BE49-F238E27FC236}">
                <a16:creationId xmlns:a16="http://schemas.microsoft.com/office/drawing/2014/main" id="{47C049F1-4156-B441-81BF-FDCCDE05BF77}"/>
              </a:ext>
            </a:extLst>
          </p:cNvPr>
          <p:cNvSpPr/>
          <p:nvPr/>
        </p:nvSpPr>
        <p:spPr>
          <a:xfrm>
            <a:off x="3073400" y="3429000"/>
            <a:ext cx="15240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itchFamily="66" charset="0"/>
              </a:rPr>
              <a:t>Every Other Day</a:t>
            </a: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p:txBody>
      </p:sp>
      <p:sp>
        <p:nvSpPr>
          <p:cNvPr id="7" name="Rectangle 6">
            <a:extLst>
              <a:ext uri="{FF2B5EF4-FFF2-40B4-BE49-F238E27FC236}">
                <a16:creationId xmlns:a16="http://schemas.microsoft.com/office/drawing/2014/main" id="{C8471526-375E-CF4E-B977-9EFA93438B02}"/>
              </a:ext>
            </a:extLst>
          </p:cNvPr>
          <p:cNvSpPr/>
          <p:nvPr/>
        </p:nvSpPr>
        <p:spPr>
          <a:xfrm>
            <a:off x="4597400" y="3429000"/>
            <a:ext cx="15240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itchFamily="66" charset="0"/>
              </a:rPr>
              <a:t>Every Week</a:t>
            </a: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p:txBody>
      </p:sp>
      <p:sp>
        <p:nvSpPr>
          <p:cNvPr id="8" name="Rectangle 7">
            <a:extLst>
              <a:ext uri="{FF2B5EF4-FFF2-40B4-BE49-F238E27FC236}">
                <a16:creationId xmlns:a16="http://schemas.microsoft.com/office/drawing/2014/main" id="{A21DCBCD-0FD6-E244-94B9-4C31A1A7DFCA}"/>
              </a:ext>
            </a:extLst>
          </p:cNvPr>
          <p:cNvSpPr/>
          <p:nvPr/>
        </p:nvSpPr>
        <p:spPr>
          <a:xfrm>
            <a:off x="6121400" y="3429000"/>
            <a:ext cx="15240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itchFamily="66" charset="0"/>
              </a:rPr>
              <a:t>Every Two Weeks</a:t>
            </a: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p:txBody>
      </p:sp>
      <p:sp>
        <p:nvSpPr>
          <p:cNvPr id="9" name="Rectangle 8">
            <a:extLst>
              <a:ext uri="{FF2B5EF4-FFF2-40B4-BE49-F238E27FC236}">
                <a16:creationId xmlns:a16="http://schemas.microsoft.com/office/drawing/2014/main" id="{4D08C658-273F-B74C-BFC9-B8A01AF7207E}"/>
              </a:ext>
            </a:extLst>
          </p:cNvPr>
          <p:cNvSpPr/>
          <p:nvPr/>
        </p:nvSpPr>
        <p:spPr>
          <a:xfrm>
            <a:off x="6671513" y="1879600"/>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Wash hair</a:t>
            </a:r>
          </a:p>
        </p:txBody>
      </p:sp>
      <p:sp>
        <p:nvSpPr>
          <p:cNvPr id="10" name="Rectangle 9">
            <a:extLst>
              <a:ext uri="{FF2B5EF4-FFF2-40B4-BE49-F238E27FC236}">
                <a16:creationId xmlns:a16="http://schemas.microsoft.com/office/drawing/2014/main" id="{5FFD8667-1083-804F-8614-1E09C78C21B1}"/>
              </a:ext>
            </a:extLst>
          </p:cNvPr>
          <p:cNvSpPr/>
          <p:nvPr/>
        </p:nvSpPr>
        <p:spPr>
          <a:xfrm>
            <a:off x="6214313" y="2565400"/>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Wash armpits</a:t>
            </a:r>
          </a:p>
        </p:txBody>
      </p:sp>
      <p:sp>
        <p:nvSpPr>
          <p:cNvPr id="11" name="Rectangle 10">
            <a:extLst>
              <a:ext uri="{FF2B5EF4-FFF2-40B4-BE49-F238E27FC236}">
                <a16:creationId xmlns:a16="http://schemas.microsoft.com/office/drawing/2014/main" id="{0668B5A2-C7B9-4D45-A439-7B28FC276464}"/>
              </a:ext>
            </a:extLst>
          </p:cNvPr>
          <p:cNvSpPr/>
          <p:nvPr/>
        </p:nvSpPr>
        <p:spPr>
          <a:xfrm>
            <a:off x="199077" y="1187867"/>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Wash face</a:t>
            </a:r>
          </a:p>
        </p:txBody>
      </p:sp>
      <p:sp>
        <p:nvSpPr>
          <p:cNvPr id="12" name="Rectangle 11">
            <a:extLst>
              <a:ext uri="{FF2B5EF4-FFF2-40B4-BE49-F238E27FC236}">
                <a16:creationId xmlns:a16="http://schemas.microsoft.com/office/drawing/2014/main" id="{28B43DEB-CF7C-E24C-A0C7-52EA87701626}"/>
              </a:ext>
            </a:extLst>
          </p:cNvPr>
          <p:cNvSpPr/>
          <p:nvPr/>
        </p:nvSpPr>
        <p:spPr>
          <a:xfrm>
            <a:off x="568234" y="1879600"/>
            <a:ext cx="1874179"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Wash genitals</a:t>
            </a:r>
          </a:p>
        </p:txBody>
      </p:sp>
      <p:sp>
        <p:nvSpPr>
          <p:cNvPr id="13" name="Rectangle 12">
            <a:extLst>
              <a:ext uri="{FF2B5EF4-FFF2-40B4-BE49-F238E27FC236}">
                <a16:creationId xmlns:a16="http://schemas.microsoft.com/office/drawing/2014/main" id="{87EEFEF5-5049-2047-9DD2-60162A10BA75}"/>
              </a:ext>
            </a:extLst>
          </p:cNvPr>
          <p:cNvSpPr/>
          <p:nvPr/>
        </p:nvSpPr>
        <p:spPr>
          <a:xfrm>
            <a:off x="118313" y="2565400"/>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Wash clothes</a:t>
            </a:r>
          </a:p>
        </p:txBody>
      </p:sp>
      <p:sp>
        <p:nvSpPr>
          <p:cNvPr id="14" name="Rectangle 13">
            <a:extLst>
              <a:ext uri="{FF2B5EF4-FFF2-40B4-BE49-F238E27FC236}">
                <a16:creationId xmlns:a16="http://schemas.microsoft.com/office/drawing/2014/main" id="{DCEFCED6-E6E6-D249-9415-F5C4BBFD2DE9}"/>
              </a:ext>
            </a:extLst>
          </p:cNvPr>
          <p:cNvSpPr/>
          <p:nvPr/>
        </p:nvSpPr>
        <p:spPr>
          <a:xfrm>
            <a:off x="2709113" y="1879600"/>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Cut toe nails</a:t>
            </a:r>
          </a:p>
        </p:txBody>
      </p:sp>
      <p:sp>
        <p:nvSpPr>
          <p:cNvPr id="15" name="Rectangle 14">
            <a:extLst>
              <a:ext uri="{FF2B5EF4-FFF2-40B4-BE49-F238E27FC236}">
                <a16:creationId xmlns:a16="http://schemas.microsoft.com/office/drawing/2014/main" id="{3AEFD073-CDCB-394D-976F-52BDDA197EF7}"/>
              </a:ext>
            </a:extLst>
          </p:cNvPr>
          <p:cNvSpPr/>
          <p:nvPr/>
        </p:nvSpPr>
        <p:spPr>
          <a:xfrm>
            <a:off x="2099513" y="2565400"/>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Wash hands</a:t>
            </a:r>
          </a:p>
        </p:txBody>
      </p:sp>
      <p:sp>
        <p:nvSpPr>
          <p:cNvPr id="16" name="Rectangle 15">
            <a:extLst>
              <a:ext uri="{FF2B5EF4-FFF2-40B4-BE49-F238E27FC236}">
                <a16:creationId xmlns:a16="http://schemas.microsoft.com/office/drawing/2014/main" id="{7FCE16D4-E550-EC4D-8FAC-FC750C78C60C}"/>
              </a:ext>
            </a:extLst>
          </p:cNvPr>
          <p:cNvSpPr/>
          <p:nvPr/>
        </p:nvSpPr>
        <p:spPr>
          <a:xfrm>
            <a:off x="4766513" y="1879600"/>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Wash feet</a:t>
            </a:r>
          </a:p>
        </p:txBody>
      </p:sp>
      <p:sp>
        <p:nvSpPr>
          <p:cNvPr id="17" name="Rectangle 16">
            <a:extLst>
              <a:ext uri="{FF2B5EF4-FFF2-40B4-BE49-F238E27FC236}">
                <a16:creationId xmlns:a16="http://schemas.microsoft.com/office/drawing/2014/main" id="{1F137E34-1487-A948-9216-8FAC52954493}"/>
              </a:ext>
            </a:extLst>
          </p:cNvPr>
          <p:cNvSpPr/>
          <p:nvPr/>
        </p:nvSpPr>
        <p:spPr>
          <a:xfrm>
            <a:off x="4080713" y="2565400"/>
            <a:ext cx="18669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Wear clean underwear</a:t>
            </a:r>
          </a:p>
        </p:txBody>
      </p:sp>
      <p:sp>
        <p:nvSpPr>
          <p:cNvPr id="18" name="Rectangle 17">
            <a:extLst>
              <a:ext uri="{FF2B5EF4-FFF2-40B4-BE49-F238E27FC236}">
                <a16:creationId xmlns:a16="http://schemas.microsoft.com/office/drawing/2014/main" id="{D9487B55-C0DA-9C4B-B6A8-89E69BACF4AD}"/>
              </a:ext>
            </a:extLst>
          </p:cNvPr>
          <p:cNvSpPr/>
          <p:nvPr/>
        </p:nvSpPr>
        <p:spPr>
          <a:xfrm>
            <a:off x="6819680" y="4419601"/>
            <a:ext cx="2150533" cy="21582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latin typeface="Comic Sans MS" pitchFamily="66" charset="0"/>
              </a:rPr>
              <a:t>Extension </a:t>
            </a:r>
          </a:p>
          <a:p>
            <a:pPr algn="ctr">
              <a:defRPr/>
            </a:pPr>
            <a:endParaRPr lang="en-GB" sz="1400" dirty="0">
              <a:solidFill>
                <a:schemeClr val="tx1"/>
              </a:solidFill>
              <a:latin typeface="Comic Sans MS" pitchFamily="66" charset="0"/>
            </a:endParaRPr>
          </a:p>
          <a:p>
            <a:pPr algn="ctr">
              <a:defRPr/>
            </a:pPr>
            <a:r>
              <a:rPr lang="en-GB" sz="1400" dirty="0">
                <a:solidFill>
                  <a:schemeClr val="tx1"/>
                </a:solidFill>
                <a:latin typeface="Comic Sans MS" pitchFamily="66" charset="0"/>
              </a:rPr>
              <a:t> Think of even more ways you should stay clean</a:t>
            </a:r>
          </a:p>
          <a:p>
            <a:pPr algn="ctr">
              <a:defRPr/>
            </a:pPr>
            <a:endParaRPr lang="en-GB" sz="1400" dirty="0">
              <a:solidFill>
                <a:schemeClr val="tx1"/>
              </a:solidFill>
              <a:latin typeface="Comic Sans MS" pitchFamily="66" charset="0"/>
            </a:endParaRPr>
          </a:p>
          <a:p>
            <a:pPr algn="ctr">
              <a:defRPr/>
            </a:pPr>
            <a:r>
              <a:rPr lang="en-GB" sz="1400" dirty="0">
                <a:solidFill>
                  <a:schemeClr val="tx1"/>
                </a:solidFill>
                <a:latin typeface="Comic Sans MS" pitchFamily="66" charset="0"/>
              </a:rPr>
              <a:t>Explain why it is important to stay clean</a:t>
            </a:r>
          </a:p>
        </p:txBody>
      </p:sp>
      <p:sp>
        <p:nvSpPr>
          <p:cNvPr id="19" name="Rounded Rectangle 18">
            <a:extLst>
              <a:ext uri="{FF2B5EF4-FFF2-40B4-BE49-F238E27FC236}">
                <a16:creationId xmlns:a16="http://schemas.microsoft.com/office/drawing/2014/main" id="{61CE1DD3-D565-1E48-AF6E-3026FD0F218B}"/>
              </a:ext>
            </a:extLst>
          </p:cNvPr>
          <p:cNvSpPr/>
          <p:nvPr/>
        </p:nvSpPr>
        <p:spPr>
          <a:xfrm>
            <a:off x="228931" y="217116"/>
            <a:ext cx="8686138" cy="579132"/>
          </a:xfrm>
          <a:prstGeom prst="roundRect">
            <a:avLst/>
          </a:prstGeom>
          <a:solidFill>
            <a:srgbClr val="4FD1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Place the following activities in the correct column</a:t>
            </a:r>
          </a:p>
        </p:txBody>
      </p:sp>
      <p:sp>
        <p:nvSpPr>
          <p:cNvPr id="20" name="Rectangle 19">
            <a:extLst>
              <a:ext uri="{FF2B5EF4-FFF2-40B4-BE49-F238E27FC236}">
                <a16:creationId xmlns:a16="http://schemas.microsoft.com/office/drawing/2014/main" id="{977C605E-68D2-8240-B2C5-9556A6430512}"/>
              </a:ext>
            </a:extLst>
          </p:cNvPr>
          <p:cNvSpPr/>
          <p:nvPr/>
        </p:nvSpPr>
        <p:spPr>
          <a:xfrm>
            <a:off x="2023203" y="1183189"/>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Cleanse your face</a:t>
            </a:r>
          </a:p>
        </p:txBody>
      </p:sp>
      <p:sp>
        <p:nvSpPr>
          <p:cNvPr id="21" name="Rectangle 20">
            <a:extLst>
              <a:ext uri="{FF2B5EF4-FFF2-40B4-BE49-F238E27FC236}">
                <a16:creationId xmlns:a16="http://schemas.microsoft.com/office/drawing/2014/main" id="{FDECF7B4-0B99-684D-BFD8-C82D97928DAE}"/>
              </a:ext>
            </a:extLst>
          </p:cNvPr>
          <p:cNvSpPr/>
          <p:nvPr/>
        </p:nvSpPr>
        <p:spPr>
          <a:xfrm>
            <a:off x="3835400" y="1183189"/>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Floss your teeth</a:t>
            </a:r>
          </a:p>
        </p:txBody>
      </p:sp>
      <p:sp>
        <p:nvSpPr>
          <p:cNvPr id="22" name="Rectangle 21">
            <a:extLst>
              <a:ext uri="{FF2B5EF4-FFF2-40B4-BE49-F238E27FC236}">
                <a16:creationId xmlns:a16="http://schemas.microsoft.com/office/drawing/2014/main" id="{4F0A02EF-7DE3-B747-9BC7-9BDD9C3BB623}"/>
              </a:ext>
            </a:extLst>
          </p:cNvPr>
          <p:cNvSpPr/>
          <p:nvPr/>
        </p:nvSpPr>
        <p:spPr>
          <a:xfrm>
            <a:off x="5611395" y="1183189"/>
            <a:ext cx="1714500" cy="5588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Change bed sheets</a:t>
            </a:r>
          </a:p>
        </p:txBody>
      </p:sp>
    </p:spTree>
    <p:extLst>
      <p:ext uri="{BB962C8B-B14F-4D97-AF65-F5344CB8AC3E}">
        <p14:creationId xmlns:p14="http://schemas.microsoft.com/office/powerpoint/2010/main" val="51766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56BD3-ED89-A840-B161-15A9E57FDCC7}"/>
              </a:ext>
            </a:extLst>
          </p:cNvPr>
          <p:cNvSpPr/>
          <p:nvPr/>
        </p:nvSpPr>
        <p:spPr>
          <a:xfrm>
            <a:off x="118227" y="2583922"/>
            <a:ext cx="8893038" cy="318548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i="1" dirty="0">
                <a:cs typeface="Calibri"/>
              </a:rPr>
              <a:t>Unpleasant odour produced by bacteria reacting with sweat on the skin </a:t>
            </a:r>
          </a:p>
          <a:p>
            <a:endParaRPr lang="en-GB" sz="500" i="1" dirty="0">
              <a:cs typeface="Calibri"/>
            </a:endParaRPr>
          </a:p>
          <a:p>
            <a:pPr marL="342900" indent="-342900">
              <a:buFont typeface="Wingdings" pitchFamily="2" charset="2"/>
              <a:buChar char="ü"/>
            </a:pPr>
            <a:r>
              <a:rPr lang="en-GB" i="1" dirty="0">
                <a:cs typeface="Calibri"/>
              </a:rPr>
              <a:t>Avoid it by keeping yourself clean with a particular focus on areas that sweat the most (</a:t>
            </a:r>
            <a:r>
              <a:rPr lang="en-GB" i="1" dirty="0">
                <a:solidFill>
                  <a:srgbClr val="0070C0"/>
                </a:solidFill>
                <a:cs typeface="Calibri"/>
              </a:rPr>
              <a:t>Feat, Armpits and Genitals</a:t>
            </a:r>
            <a:r>
              <a:rPr lang="en-GB" i="1" dirty="0">
                <a:cs typeface="Calibri"/>
              </a:rPr>
              <a:t>)</a:t>
            </a:r>
          </a:p>
          <a:p>
            <a:pPr marL="342900" indent="-342900">
              <a:buFont typeface="Wingdings" pitchFamily="2" charset="2"/>
              <a:buChar char="ü"/>
            </a:pPr>
            <a:r>
              <a:rPr lang="en-GB" i="1" dirty="0">
                <a:cs typeface="Calibri"/>
              </a:rPr>
              <a:t>Change clothes on a regular basis </a:t>
            </a:r>
          </a:p>
          <a:p>
            <a:pPr marL="342900" indent="-342900">
              <a:buFont typeface="Wingdings" pitchFamily="2" charset="2"/>
              <a:buChar char="ü"/>
            </a:pPr>
            <a:r>
              <a:rPr lang="en-GB" i="1" dirty="0">
                <a:cs typeface="Calibri"/>
              </a:rPr>
              <a:t>Washing clothes </a:t>
            </a:r>
            <a:r>
              <a:rPr lang="en-GB" i="1" dirty="0">
                <a:solidFill>
                  <a:srgbClr val="0070C0"/>
                </a:solidFill>
                <a:cs typeface="Calibri"/>
              </a:rPr>
              <a:t>regularly</a:t>
            </a:r>
          </a:p>
          <a:p>
            <a:pPr marL="342900" indent="-342900">
              <a:buFont typeface="Wingdings" pitchFamily="2" charset="2"/>
              <a:buChar char="ü"/>
            </a:pPr>
            <a:r>
              <a:rPr lang="en-GB" i="1" dirty="0">
                <a:cs typeface="Calibri"/>
              </a:rPr>
              <a:t>Using anti-</a:t>
            </a:r>
            <a:r>
              <a:rPr lang="en-GB" i="1" dirty="0" err="1">
                <a:cs typeface="Calibri"/>
              </a:rPr>
              <a:t>perspirants</a:t>
            </a:r>
            <a:r>
              <a:rPr lang="en-GB" i="1" dirty="0">
                <a:cs typeface="Calibri"/>
              </a:rPr>
              <a:t>  - Reduces the amount of sweat your body produces </a:t>
            </a:r>
          </a:p>
          <a:p>
            <a:pPr marL="342900" indent="-342900">
              <a:buFont typeface="Wingdings" pitchFamily="2" charset="2"/>
              <a:buChar char="ü"/>
            </a:pPr>
            <a:r>
              <a:rPr lang="en-GB" i="1" dirty="0">
                <a:cs typeface="Calibri"/>
              </a:rPr>
              <a:t>Deodorants – Masks the smells your body make</a:t>
            </a:r>
          </a:p>
          <a:p>
            <a:pPr marL="342900" indent="-342900">
              <a:buFont typeface="Wingdings" pitchFamily="2" charset="2"/>
              <a:buChar char="ü"/>
            </a:pPr>
            <a:r>
              <a:rPr lang="en-GB" dirty="0">
                <a:solidFill>
                  <a:srgbClr val="1D2129"/>
                </a:solidFill>
                <a:latin typeface="system-ui"/>
              </a:rPr>
              <a:t>washing hands with soap and water and using a tissue to prevent germs spreading</a:t>
            </a:r>
          </a:p>
          <a:p>
            <a:endParaRPr lang="en-GB" sz="2000" i="1" dirty="0">
              <a:cs typeface="Calibri"/>
            </a:endParaRPr>
          </a:p>
          <a:p>
            <a:r>
              <a:rPr lang="en-GB" sz="1600" i="1" dirty="0">
                <a:cs typeface="Calibri"/>
              </a:rPr>
              <a:t>Hormonal changes can lead to </a:t>
            </a:r>
            <a:r>
              <a:rPr lang="en-GB" sz="1600" i="1" dirty="0">
                <a:solidFill>
                  <a:srgbClr val="0070C0"/>
                </a:solidFill>
                <a:cs typeface="Calibri"/>
              </a:rPr>
              <a:t>increased oil production </a:t>
            </a:r>
            <a:r>
              <a:rPr lang="en-GB" sz="1600" i="1" dirty="0">
                <a:cs typeface="Calibri"/>
              </a:rPr>
              <a:t>– this can clog your pores and cause spots and irritation to your skin. (Try to keep your skin clean and clear and add this into your daily routine).</a:t>
            </a:r>
          </a:p>
        </p:txBody>
      </p:sp>
      <p:sp>
        <p:nvSpPr>
          <p:cNvPr id="3" name="Rectangle 2">
            <a:extLst>
              <a:ext uri="{FF2B5EF4-FFF2-40B4-BE49-F238E27FC236}">
                <a16:creationId xmlns:a16="http://schemas.microsoft.com/office/drawing/2014/main" id="{CBB77430-2871-4C17-928C-C53D1217B0D8}"/>
              </a:ext>
            </a:extLst>
          </p:cNvPr>
          <p:cNvSpPr/>
          <p:nvPr/>
        </p:nvSpPr>
        <p:spPr>
          <a:xfrm>
            <a:off x="712996" y="549956"/>
            <a:ext cx="4046942"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is B.O.?</a:t>
            </a:r>
          </a:p>
        </p:txBody>
      </p:sp>
      <p:pic>
        <p:nvPicPr>
          <p:cNvPr id="4098" name="Picture 2" descr="Will a New Discovery About Body Odor Lead to Better Deodorants? |  Innovation | Smithsonian Magazine">
            <a:extLst>
              <a:ext uri="{FF2B5EF4-FFF2-40B4-BE49-F238E27FC236}">
                <a16:creationId xmlns:a16="http://schemas.microsoft.com/office/drawing/2014/main" id="{861BD32F-B955-4B8A-BE4A-53293530B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665" y="87696"/>
            <a:ext cx="2999225" cy="224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6A6E77-54ED-4B0D-BF50-D6D97177353E}"/>
              </a:ext>
            </a:extLst>
          </p:cNvPr>
          <p:cNvSpPr txBox="1"/>
          <p:nvPr/>
        </p:nvSpPr>
        <p:spPr>
          <a:xfrm>
            <a:off x="738352" y="274455"/>
            <a:ext cx="7480737" cy="830997"/>
          </a:xfrm>
          <a:prstGeom prst="rect">
            <a:avLst/>
          </a:prstGeom>
          <a:noFill/>
        </p:spPr>
        <p:txBody>
          <a:bodyPr wrap="square">
            <a:spAutoFit/>
          </a:bodyPr>
          <a:lstStyle/>
          <a:p>
            <a:pPr algn="ctr"/>
            <a:r>
              <a:rPr lang="en-US" sz="2400" b="0" i="0" dirty="0">
                <a:solidFill>
                  <a:srgbClr val="333333"/>
                </a:solidFill>
                <a:effectLst/>
                <a:latin typeface="Comic Sans MS" panose="030F0702030302020204" pitchFamily="66" charset="0"/>
              </a:rPr>
              <a:t>What happens when you don’t brush your teeth regularly?</a:t>
            </a:r>
            <a:endParaRPr lang="en-GB" sz="2400" dirty="0">
              <a:latin typeface="Comic Sans MS" panose="030F0702030302020204" pitchFamily="66" charset="0"/>
            </a:endParaRPr>
          </a:p>
        </p:txBody>
      </p:sp>
      <p:sp>
        <p:nvSpPr>
          <p:cNvPr id="5" name="TextBox 4">
            <a:extLst>
              <a:ext uri="{FF2B5EF4-FFF2-40B4-BE49-F238E27FC236}">
                <a16:creationId xmlns:a16="http://schemas.microsoft.com/office/drawing/2014/main" id="{A4BAF18B-4AB7-4919-A0AE-F367CF754C6F}"/>
              </a:ext>
            </a:extLst>
          </p:cNvPr>
          <p:cNvSpPr txBox="1"/>
          <p:nvPr/>
        </p:nvSpPr>
        <p:spPr>
          <a:xfrm>
            <a:off x="317938" y="1592768"/>
            <a:ext cx="4587764" cy="2031325"/>
          </a:xfrm>
          <a:prstGeom prst="rect">
            <a:avLst/>
          </a:prstGeom>
          <a:solidFill>
            <a:schemeClr val="accent6">
              <a:lumMod val="20000"/>
              <a:lumOff val="80000"/>
            </a:schemeClr>
          </a:solidFill>
        </p:spPr>
        <p:txBody>
          <a:bodyPr wrap="square">
            <a:spAutoFit/>
          </a:bodyPr>
          <a:lstStyle/>
          <a:p>
            <a:r>
              <a:rPr lang="en-US" b="0" i="0" dirty="0">
                <a:effectLst/>
                <a:latin typeface="Comic Sans MS" panose="030F0702030302020204" pitchFamily="66" charset="0"/>
              </a:rPr>
              <a:t>“In less than 24 hours, a plaque biofilm forms on your teeth and gums, which is a layer of bacteria that can cause </a:t>
            </a:r>
            <a:r>
              <a:rPr lang="en-US" b="0" i="0" u="sng" dirty="0">
                <a:effectLst/>
                <a:latin typeface="Comic Sans MS" panose="030F0702030302020204" pitchFamily="66" charset="0"/>
                <a:hlinkClick r:id="rId2">
                  <a:extLst>
                    <a:ext uri="{A12FA001-AC4F-418D-AE19-62706E023703}">
                      <ahyp:hlinkClr xmlns:ahyp="http://schemas.microsoft.com/office/drawing/2018/hyperlinkcolor" xmlns="" val="tx"/>
                    </a:ext>
                  </a:extLst>
                </a:hlinkClick>
              </a:rPr>
              <a:t>bad breath</a:t>
            </a:r>
            <a:r>
              <a:rPr lang="en-US" b="0" i="0" dirty="0">
                <a:effectLst/>
                <a:latin typeface="Comic Sans MS" panose="030F0702030302020204" pitchFamily="66" charset="0"/>
              </a:rPr>
              <a:t>, unpleasant tooth discoloration, or worse—gum disease, which causes our gums to bleed and can lead to loss of bone that supports your teeth,”</a:t>
            </a:r>
            <a:endParaRPr lang="en-GB" dirty="0">
              <a:latin typeface="Comic Sans MS" panose="030F0702030302020204" pitchFamily="66" charset="0"/>
            </a:endParaRPr>
          </a:p>
        </p:txBody>
      </p:sp>
      <p:sp>
        <p:nvSpPr>
          <p:cNvPr id="7" name="TextBox 6">
            <a:extLst>
              <a:ext uri="{FF2B5EF4-FFF2-40B4-BE49-F238E27FC236}">
                <a16:creationId xmlns:a16="http://schemas.microsoft.com/office/drawing/2014/main" id="{D58F2411-41F8-4154-A490-84376FFE7E9F}"/>
              </a:ext>
            </a:extLst>
          </p:cNvPr>
          <p:cNvSpPr txBox="1"/>
          <p:nvPr/>
        </p:nvSpPr>
        <p:spPr>
          <a:xfrm>
            <a:off x="317938" y="3840116"/>
            <a:ext cx="4587764" cy="2308324"/>
          </a:xfrm>
          <a:prstGeom prst="rect">
            <a:avLst/>
          </a:prstGeom>
          <a:solidFill>
            <a:schemeClr val="accent6">
              <a:lumMod val="20000"/>
              <a:lumOff val="80000"/>
            </a:schemeClr>
          </a:solidFill>
        </p:spPr>
        <p:txBody>
          <a:bodyPr wrap="square">
            <a:spAutoFit/>
          </a:bodyPr>
          <a:lstStyle/>
          <a:p>
            <a:pPr algn="l"/>
            <a:r>
              <a:rPr lang="en-US" b="0" i="0" dirty="0">
                <a:effectLst/>
                <a:latin typeface="Comic Sans MS" panose="030F0702030302020204" pitchFamily="66" charset="0"/>
              </a:rPr>
              <a:t>Plaque is a film of bacteria that coats your teeth if you don't brush them properly. It contributes to </a:t>
            </a:r>
            <a:r>
              <a:rPr lang="en-US" b="0" i="0" dirty="0">
                <a:effectLst/>
                <a:latin typeface="Comic Sans MS" panose="030F0702030302020204" pitchFamily="66" charset="0"/>
                <a:hlinkClick r:id="rId3">
                  <a:extLst>
                    <a:ext uri="{A12FA001-AC4F-418D-AE19-62706E023703}">
                      <ahyp:hlinkClr xmlns:ahyp="http://schemas.microsoft.com/office/drawing/2018/hyperlinkcolor" xmlns="" val="tx"/>
                    </a:ext>
                  </a:extLst>
                </a:hlinkClick>
              </a:rPr>
              <a:t>gum disease</a:t>
            </a:r>
            <a:r>
              <a:rPr lang="en-US" b="0" i="0" dirty="0">
                <a:effectLst/>
                <a:latin typeface="Comic Sans MS" panose="030F0702030302020204" pitchFamily="66" charset="0"/>
              </a:rPr>
              <a:t> and </a:t>
            </a:r>
            <a:r>
              <a:rPr lang="en-US" b="0" i="0" dirty="0">
                <a:effectLst/>
                <a:latin typeface="Comic Sans MS" panose="030F0702030302020204" pitchFamily="66" charset="0"/>
                <a:hlinkClick r:id="rId4">
                  <a:extLst>
                    <a:ext uri="{A12FA001-AC4F-418D-AE19-62706E023703}">
                      <ahyp:hlinkClr xmlns:ahyp="http://schemas.microsoft.com/office/drawing/2018/hyperlinkcolor" xmlns="" val="tx"/>
                    </a:ext>
                  </a:extLst>
                </a:hlinkClick>
              </a:rPr>
              <a:t>tooth decay</a:t>
            </a:r>
            <a:r>
              <a:rPr lang="en-US" b="0" i="0" dirty="0">
                <a:effectLst/>
                <a:latin typeface="Comic Sans MS" panose="030F0702030302020204" pitchFamily="66" charset="0"/>
              </a:rPr>
              <a:t>.</a:t>
            </a:r>
          </a:p>
          <a:p>
            <a:pPr algn="l"/>
            <a:endParaRPr lang="en-US" b="0" i="0" dirty="0">
              <a:effectLst/>
              <a:latin typeface="Comic Sans MS" panose="030F0702030302020204" pitchFamily="66" charset="0"/>
            </a:endParaRPr>
          </a:p>
          <a:p>
            <a:pPr algn="l"/>
            <a:r>
              <a:rPr lang="en-US" b="0" i="0" dirty="0">
                <a:effectLst/>
                <a:latin typeface="Comic Sans MS" panose="030F0702030302020204" pitchFamily="66" charset="0"/>
              </a:rPr>
              <a:t>Tooth brushing stops plaque building up. Try to make sure you brush every surface of all your teeth.</a:t>
            </a:r>
          </a:p>
        </p:txBody>
      </p:sp>
      <p:pic>
        <p:nvPicPr>
          <p:cNvPr id="3074" name="Picture 2" descr="What Happens If You Don't Brush Your Teeth? | Wonderopolis">
            <a:extLst>
              <a:ext uri="{FF2B5EF4-FFF2-40B4-BE49-F238E27FC236}">
                <a16:creationId xmlns:a16="http://schemas.microsoft.com/office/drawing/2014/main" id="{21CEB65E-5579-46DA-AFDB-FBFE826E4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089" y="1657350"/>
            <a:ext cx="26670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hall Dentist Explains Why You Shouldn't Skip Your Next Cleaning |  Newhall, CA">
            <a:extLst>
              <a:ext uri="{FF2B5EF4-FFF2-40B4-BE49-F238E27FC236}">
                <a16:creationId xmlns:a16="http://schemas.microsoft.com/office/drawing/2014/main" id="{CF1212AD-CB0A-4407-84DA-B0FAFD4819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1589" y="3840116"/>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8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6D89C-2C0C-49A2-9E03-FEFDA68D447C}"/>
              </a:ext>
            </a:extLst>
          </p:cNvPr>
          <p:cNvSpPr txBox="1"/>
          <p:nvPr/>
        </p:nvSpPr>
        <p:spPr>
          <a:xfrm>
            <a:off x="212834" y="1015403"/>
            <a:ext cx="8702235" cy="5909310"/>
          </a:xfrm>
          <a:prstGeom prst="rect">
            <a:avLst/>
          </a:prstGeom>
          <a:solidFill>
            <a:schemeClr val="accent6">
              <a:lumMod val="20000"/>
              <a:lumOff val="80000"/>
            </a:schemeClr>
          </a:solidFill>
        </p:spPr>
        <p:txBody>
          <a:bodyPr wrap="square">
            <a:spAutoFit/>
          </a:bodyPr>
          <a:lstStyle/>
          <a:p>
            <a:pPr algn="l"/>
            <a:r>
              <a:rPr lang="en-US" sz="1400" b="1" i="0" dirty="0" smtClean="0">
                <a:effectLst/>
                <a:latin typeface="Comic Sans MS" panose="030F0702030302020204" pitchFamily="66" charset="0"/>
              </a:rPr>
              <a:t>Brush </a:t>
            </a:r>
            <a:r>
              <a:rPr lang="en-US" sz="1400" b="1" i="0" dirty="0">
                <a:effectLst/>
                <a:latin typeface="Comic Sans MS" panose="030F0702030302020204" pitchFamily="66" charset="0"/>
              </a:rPr>
              <a:t>at least twice a day.</a:t>
            </a:r>
            <a:r>
              <a:rPr lang="en-US" sz="1400" b="0" i="0" dirty="0">
                <a:effectLst/>
                <a:latin typeface="Comic Sans MS" panose="030F0702030302020204" pitchFamily="66" charset="0"/>
              </a:rPr>
              <a:t> The best time to brush teeth is after meals. Choose a toothbrush with a small head for better access to back teeth. Soft bristles are kinder on your gums.</a:t>
            </a:r>
            <a:br>
              <a:rPr lang="en-US" sz="1400" b="0" i="0" dirty="0">
                <a:effectLst/>
                <a:latin typeface="Comic Sans MS" panose="030F0702030302020204" pitchFamily="66" charset="0"/>
              </a:rPr>
            </a:br>
            <a:endParaRPr lang="en-US" sz="1400" dirty="0">
              <a:latin typeface="Comic Sans MS" panose="030F0702030302020204" pitchFamily="66" charset="0"/>
            </a:endParaRPr>
          </a:p>
          <a:p>
            <a:pPr algn="l"/>
            <a:r>
              <a:rPr lang="en-US" sz="1400" b="1" i="0" dirty="0" smtClean="0">
                <a:effectLst/>
                <a:latin typeface="Comic Sans MS" panose="030F0702030302020204" pitchFamily="66" charset="0"/>
              </a:rPr>
              <a:t>Use </a:t>
            </a:r>
            <a:r>
              <a:rPr lang="en-US" sz="1400" b="1" i="0" dirty="0">
                <a:effectLst/>
                <a:latin typeface="Comic Sans MS" panose="030F0702030302020204" pitchFamily="66" charset="0"/>
              </a:rPr>
              <a:t>fluoridated toothpaste.</a:t>
            </a:r>
            <a:r>
              <a:rPr lang="en-US" sz="1400" b="0" i="0" dirty="0">
                <a:effectLst/>
                <a:latin typeface="Comic Sans MS" panose="030F0702030302020204" pitchFamily="66" charset="0"/>
              </a:rPr>
              <a:t> Fluoride helps to harden tooth enamel and reduces your risk of decay.</a:t>
            </a:r>
            <a:br>
              <a:rPr lang="en-US" sz="1400" b="0" i="0" dirty="0">
                <a:effectLst/>
                <a:latin typeface="Comic Sans MS" panose="030F0702030302020204" pitchFamily="66" charset="0"/>
              </a:rPr>
            </a:br>
            <a:r>
              <a:rPr lang="en-US" sz="1400" b="0" i="0" dirty="0">
                <a:effectLst/>
                <a:latin typeface="Comic Sans MS" panose="030F0702030302020204" pitchFamily="66" charset="0"/>
              </a:rPr>
              <a:t/>
            </a:r>
            <a:br>
              <a:rPr lang="en-US" sz="1400" b="0" i="0" dirty="0">
                <a:effectLst/>
                <a:latin typeface="Comic Sans MS" panose="030F0702030302020204" pitchFamily="66" charset="0"/>
              </a:rPr>
            </a:br>
            <a:r>
              <a:rPr lang="en-US" sz="1400" b="1" i="0" dirty="0" smtClean="0">
                <a:effectLst/>
                <a:latin typeface="Comic Sans MS" panose="030F0702030302020204" pitchFamily="66" charset="0"/>
              </a:rPr>
              <a:t>Brush thoroughly.</a:t>
            </a:r>
            <a:r>
              <a:rPr lang="en-US" sz="1400" b="0" i="0" dirty="0" smtClean="0">
                <a:effectLst/>
                <a:latin typeface="Comic Sans MS" panose="030F0702030302020204" pitchFamily="66" charset="0"/>
              </a:rPr>
              <a:t> Tooth brushing should take between two and three minutes.</a:t>
            </a:r>
            <a:br>
              <a:rPr lang="en-US" sz="1400" b="0" i="0" dirty="0" smtClean="0">
                <a:effectLst/>
                <a:latin typeface="Comic Sans MS" panose="030F0702030302020204" pitchFamily="66" charset="0"/>
              </a:rPr>
            </a:br>
            <a:r>
              <a:rPr lang="en-US" sz="1400" b="0" i="0" dirty="0" smtClean="0">
                <a:effectLst/>
                <a:latin typeface="Comic Sans MS" panose="030F0702030302020204" pitchFamily="66" charset="0"/>
              </a:rPr>
              <a:t/>
            </a:r>
            <a:br>
              <a:rPr lang="en-US" sz="1400" b="0" i="0" dirty="0" smtClean="0">
                <a:effectLst/>
                <a:latin typeface="Comic Sans MS" panose="030F0702030302020204" pitchFamily="66" charset="0"/>
              </a:rPr>
            </a:br>
            <a:r>
              <a:rPr lang="en-US" sz="1400" b="1" i="0" dirty="0" smtClean="0">
                <a:effectLst/>
                <a:latin typeface="Comic Sans MS" panose="030F0702030302020204" pitchFamily="66" charset="0"/>
              </a:rPr>
              <a:t>Floss your teeth daily.</a:t>
            </a:r>
            <a:r>
              <a:rPr lang="en-US" sz="1400" b="0" i="0" dirty="0" smtClean="0">
                <a:effectLst/>
                <a:latin typeface="Comic Sans MS" panose="030F0702030302020204" pitchFamily="66" charset="0"/>
              </a:rPr>
              <a:t> Use a slow and gentle sawing motion.</a:t>
            </a:r>
            <a:br>
              <a:rPr lang="en-US" sz="1400" b="0" i="0" dirty="0" smtClean="0">
                <a:effectLst/>
                <a:latin typeface="Comic Sans MS" panose="030F0702030302020204" pitchFamily="66" charset="0"/>
              </a:rPr>
            </a:br>
            <a:r>
              <a:rPr lang="en-US" sz="1400" b="0" i="0" dirty="0" smtClean="0">
                <a:effectLst/>
                <a:latin typeface="Comic Sans MS" panose="030F0702030302020204" pitchFamily="66" charset="0"/>
              </a:rPr>
              <a:t/>
            </a:r>
            <a:br>
              <a:rPr lang="en-US" sz="1400" b="0" i="0" dirty="0" smtClean="0">
                <a:effectLst/>
                <a:latin typeface="Comic Sans MS" panose="030F0702030302020204" pitchFamily="66" charset="0"/>
              </a:rPr>
            </a:br>
            <a:r>
              <a:rPr lang="en-US" sz="1400" b="1" i="0" dirty="0" smtClean="0">
                <a:effectLst/>
                <a:latin typeface="Comic Sans MS" panose="030F0702030302020204" pitchFamily="66" charset="0"/>
              </a:rPr>
              <a:t>Limit acidic drinks like soft drinks, cordials and fruit juices.</a:t>
            </a:r>
            <a:r>
              <a:rPr lang="en-US" sz="1400" b="0" i="0" dirty="0" smtClean="0">
                <a:effectLst/>
                <a:latin typeface="Comic Sans MS" panose="030F0702030302020204" pitchFamily="66" charset="0"/>
              </a:rPr>
              <a:t> Food acids soften tooth material and dissolve the minerals in tooth enamel, causing holes (cavities or caries). In severe cases, teeth may be ‘eaten’ right down to the gum.</a:t>
            </a:r>
            <a:br>
              <a:rPr lang="en-US" sz="1400" b="0" i="0" dirty="0" smtClean="0">
                <a:effectLst/>
                <a:latin typeface="Comic Sans MS" panose="030F0702030302020204" pitchFamily="66" charset="0"/>
              </a:rPr>
            </a:br>
            <a:r>
              <a:rPr lang="en-US" sz="1400" b="0" i="0" dirty="0" smtClean="0">
                <a:effectLst/>
                <a:latin typeface="Comic Sans MS" panose="030F0702030302020204" pitchFamily="66" charset="0"/>
              </a:rPr>
              <a:t/>
            </a:r>
            <a:br>
              <a:rPr lang="en-US" sz="1400" b="0" i="0" dirty="0" smtClean="0">
                <a:effectLst/>
                <a:latin typeface="Comic Sans MS" panose="030F0702030302020204" pitchFamily="66" charset="0"/>
              </a:rPr>
            </a:br>
            <a:r>
              <a:rPr lang="en-US" sz="1400" b="1" i="0" dirty="0" smtClean="0">
                <a:effectLst/>
                <a:latin typeface="Comic Sans MS" panose="030F0702030302020204" pitchFamily="66" charset="0"/>
              </a:rPr>
              <a:t>Limit sugary foods.</a:t>
            </a:r>
            <a:r>
              <a:rPr lang="en-US" sz="1400" b="0" i="0" dirty="0" smtClean="0">
                <a:effectLst/>
                <a:latin typeface="Comic Sans MS" panose="030F0702030302020204" pitchFamily="66" charset="0"/>
              </a:rPr>
              <a:t> Bacteria in dental plaque change sugars into acids.</a:t>
            </a:r>
            <a:br>
              <a:rPr lang="en-US" sz="1400" b="0" i="0" dirty="0" smtClean="0">
                <a:effectLst/>
                <a:latin typeface="Comic Sans MS" panose="030F0702030302020204" pitchFamily="66" charset="0"/>
              </a:rPr>
            </a:br>
            <a:endParaRPr lang="en-US" sz="1400" b="0" i="0" dirty="0" smtClean="0">
              <a:effectLst/>
              <a:latin typeface="Comic Sans MS" panose="030F0702030302020204" pitchFamily="66" charset="0"/>
            </a:endParaRPr>
          </a:p>
          <a:p>
            <a:pPr algn="l"/>
            <a:r>
              <a:rPr lang="en-US" sz="1400" b="1" i="0" dirty="0" smtClean="0">
                <a:effectLst/>
                <a:latin typeface="Comic Sans MS" panose="030F0702030302020204" pitchFamily="66" charset="0"/>
              </a:rPr>
              <a:t>Protect </a:t>
            </a:r>
            <a:r>
              <a:rPr lang="en-US" sz="1400" b="1" i="0" dirty="0">
                <a:effectLst/>
                <a:latin typeface="Comic Sans MS" panose="030F0702030302020204" pitchFamily="66" charset="0"/>
              </a:rPr>
              <a:t>your teeth from injury.</a:t>
            </a:r>
            <a:r>
              <a:rPr lang="en-US" sz="1400" b="0" i="0" dirty="0">
                <a:effectLst/>
                <a:latin typeface="Comic Sans MS" panose="030F0702030302020204" pitchFamily="66" charset="0"/>
              </a:rPr>
              <a:t> Wear a mouthguard or full-face helmet when playing sports.</a:t>
            </a:r>
            <a:br>
              <a:rPr lang="en-US" sz="1400" b="0" i="0" dirty="0">
                <a:effectLst/>
                <a:latin typeface="Comic Sans MS" panose="030F0702030302020204" pitchFamily="66" charset="0"/>
              </a:rPr>
            </a:br>
            <a:endParaRPr lang="en-US" sz="1400" b="0" i="0" dirty="0">
              <a:effectLst/>
              <a:latin typeface="Comic Sans MS" panose="030F0702030302020204" pitchFamily="66" charset="0"/>
            </a:endParaRPr>
          </a:p>
          <a:p>
            <a:pPr algn="l"/>
            <a:r>
              <a:rPr lang="en-US" sz="1400" b="1" i="0" dirty="0">
                <a:effectLst/>
                <a:latin typeface="Comic Sans MS" panose="030F0702030302020204" pitchFamily="66" charset="0"/>
              </a:rPr>
              <a:t>Try to save a knocked out tooth.</a:t>
            </a:r>
            <a:r>
              <a:rPr lang="en-US" sz="1400" b="0" i="0" dirty="0">
                <a:effectLst/>
                <a:latin typeface="Comic Sans MS" panose="030F0702030302020204" pitchFamily="66" charset="0"/>
              </a:rPr>
              <a:t> If possible, hold the tooth back in place while you seek immediate dental advice. If this is not possible, wrap the tooth in plastic or place it in milk and seek dental advice immediately.</a:t>
            </a:r>
            <a:br>
              <a:rPr lang="en-US" sz="1400" b="0" i="0" dirty="0">
                <a:effectLst/>
                <a:latin typeface="Comic Sans MS" panose="030F0702030302020204" pitchFamily="66" charset="0"/>
              </a:rPr>
            </a:br>
            <a:endParaRPr lang="en-US" sz="1400" b="0" i="0" dirty="0">
              <a:effectLst/>
              <a:latin typeface="Comic Sans MS" panose="030F0702030302020204" pitchFamily="66" charset="0"/>
            </a:endParaRPr>
          </a:p>
          <a:p>
            <a:pPr algn="l"/>
            <a:r>
              <a:rPr lang="en-US" sz="1400" b="1" i="0" dirty="0">
                <a:effectLst/>
                <a:latin typeface="Comic Sans MS" panose="030F0702030302020204" pitchFamily="66" charset="0"/>
              </a:rPr>
              <a:t>Avoid using your teeth for anything other than chewing food.</a:t>
            </a:r>
            <a:r>
              <a:rPr lang="en-US" sz="1400" b="0" i="0" dirty="0">
                <a:effectLst/>
                <a:latin typeface="Comic Sans MS" panose="030F0702030302020204" pitchFamily="66" charset="0"/>
              </a:rPr>
              <a:t> If you use them to crack nuts, remove bottle tops or rip open packaging, you risk chipping or even breaking your teeth.</a:t>
            </a:r>
            <a:br>
              <a:rPr lang="en-US" sz="1400" b="0" i="0" dirty="0">
                <a:effectLst/>
                <a:latin typeface="Comic Sans MS" panose="030F0702030302020204" pitchFamily="66" charset="0"/>
              </a:rPr>
            </a:br>
            <a:endParaRPr lang="en-US" sz="1400" b="0" i="0" dirty="0">
              <a:effectLst/>
              <a:latin typeface="Comic Sans MS" panose="030F0702030302020204" pitchFamily="66" charset="0"/>
            </a:endParaRPr>
          </a:p>
          <a:p>
            <a:pPr algn="l"/>
            <a:r>
              <a:rPr lang="en-US" sz="1400" b="1" i="0" dirty="0">
                <a:effectLst/>
                <a:latin typeface="Comic Sans MS" panose="030F0702030302020204" pitchFamily="66" charset="0"/>
              </a:rPr>
              <a:t>See your dentist for regular check-ups.</a:t>
            </a:r>
            <a:r>
              <a:rPr lang="en-US" sz="1400" b="0" i="0" dirty="0">
                <a:effectLst/>
                <a:latin typeface="Comic Sans MS" panose="030F0702030302020204" pitchFamily="66" charset="0"/>
              </a:rPr>
              <a:t> You should also visit your dentist if you have a dental problem such as a toothache or bleeding gums.</a:t>
            </a:r>
          </a:p>
        </p:txBody>
      </p:sp>
      <p:sp>
        <p:nvSpPr>
          <p:cNvPr id="5" name="Rounded Rectangle 18">
            <a:extLst>
              <a:ext uri="{FF2B5EF4-FFF2-40B4-BE49-F238E27FC236}">
                <a16:creationId xmlns:a16="http://schemas.microsoft.com/office/drawing/2014/main" id="{B97DACB6-6311-457E-B0EB-C6621E4EEFD9}"/>
              </a:ext>
            </a:extLst>
          </p:cNvPr>
          <p:cNvSpPr/>
          <p:nvPr/>
        </p:nvSpPr>
        <p:spPr>
          <a:xfrm>
            <a:off x="228931" y="217116"/>
            <a:ext cx="8686138" cy="579132"/>
          </a:xfrm>
          <a:prstGeom prst="roundRect">
            <a:avLst/>
          </a:prstGeom>
          <a:solidFill>
            <a:srgbClr val="4FD1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Mind map how people can keep their teeth healthy</a:t>
            </a:r>
          </a:p>
        </p:txBody>
      </p:sp>
    </p:spTree>
    <p:extLst>
      <p:ext uri="{BB962C8B-B14F-4D97-AF65-F5344CB8AC3E}">
        <p14:creationId xmlns:p14="http://schemas.microsoft.com/office/powerpoint/2010/main" val="12308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F3000-A528-4463-9B46-FE9915251F1E}"/>
              </a:ext>
            </a:extLst>
          </p:cNvPr>
          <p:cNvSpPr txBox="1"/>
          <p:nvPr/>
        </p:nvSpPr>
        <p:spPr>
          <a:xfrm>
            <a:off x="304800" y="315309"/>
            <a:ext cx="85344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a:latin typeface="Comic Sans MS" panose="030F0702030302020204" pitchFamily="66" charset="0"/>
              </a:rPr>
              <a:t>Task</a:t>
            </a:r>
          </a:p>
          <a:p>
            <a:endParaRPr lang="en-GB" sz="2400" dirty="0">
              <a:latin typeface="Comic Sans MS" panose="030F0702030302020204" pitchFamily="66" charset="0"/>
            </a:endParaRPr>
          </a:p>
          <a:p>
            <a:r>
              <a:rPr lang="en-GB" sz="2400" dirty="0">
                <a:latin typeface="Comic Sans MS" panose="030F0702030302020204" pitchFamily="66" charset="0"/>
              </a:rPr>
              <a:t>Create a poster or leaflet about the importance of good hygiene. Use words and images.</a:t>
            </a:r>
          </a:p>
        </p:txBody>
      </p:sp>
      <p:pic>
        <p:nvPicPr>
          <p:cNvPr id="2050" name="Picture 2" descr="10 Good Hygiene Habits You Should Teach Your Kids Early | Top 10 Home  Remedies">
            <a:extLst>
              <a:ext uri="{FF2B5EF4-FFF2-40B4-BE49-F238E27FC236}">
                <a16:creationId xmlns:a16="http://schemas.microsoft.com/office/drawing/2014/main" id="{209780F2-030D-428A-9DB1-95B1F1CC2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33" y="1990074"/>
            <a:ext cx="2903235" cy="21194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Guide to Good Personal Hygiene - Napclean">
            <a:extLst>
              <a:ext uri="{FF2B5EF4-FFF2-40B4-BE49-F238E27FC236}">
                <a16:creationId xmlns:a16="http://schemas.microsoft.com/office/drawing/2014/main" id="{DF2BB083-BFC1-4394-8F65-9B1D6F47B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756" y="2799362"/>
            <a:ext cx="2754203" cy="27912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bits that are formed in early years last with the child throughout his  life. So it is very important to teach… | Hygiene lessons, Hygiene  activities, Kids hygiene">
            <a:extLst>
              <a:ext uri="{FF2B5EF4-FFF2-40B4-BE49-F238E27FC236}">
                <a16:creationId xmlns:a16="http://schemas.microsoft.com/office/drawing/2014/main" id="{D93F754E-A0D5-4A33-803C-614A381C8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959" y="2287741"/>
            <a:ext cx="2350241" cy="33028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beceder Personal Hygiene Poster Poster: Amazon.co.uk: Kitchen &amp; Home">
            <a:extLst>
              <a:ext uri="{FF2B5EF4-FFF2-40B4-BE49-F238E27FC236}">
                <a16:creationId xmlns:a16="http://schemas.microsoft.com/office/drawing/2014/main" id="{85DF71B7-9D01-4F29-B149-181A0A4A0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390" y="4214651"/>
            <a:ext cx="3190822" cy="226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756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0">
            <a:extLst>
              <a:ext uri="{FF2B5EF4-FFF2-40B4-BE49-F238E27FC236}">
                <a16:creationId xmlns:a16="http://schemas.microsoft.com/office/drawing/2014/main" id="{4F82C51B-AA0C-7F44-98AA-D9BB484ECD3B}"/>
              </a:ext>
            </a:extLst>
          </p:cNvPr>
          <p:cNvSpPr/>
          <p:nvPr/>
        </p:nvSpPr>
        <p:spPr>
          <a:xfrm>
            <a:off x="486533" y="5404637"/>
            <a:ext cx="4291944" cy="1264095"/>
          </a:xfrm>
          <a:prstGeom prst="roundRect">
            <a:avLst>
              <a:gd name="adj" fmla="val 14282"/>
            </a:avLst>
          </a:prstGeom>
          <a:solidFill>
            <a:srgbClr val="FFFF00"/>
          </a:solidFill>
          <a:ln w="38100">
            <a:solidFill>
              <a:srgbClr val="E6CD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sz="1600" dirty="0">
                <a:solidFill>
                  <a:schemeClr val="tx1"/>
                </a:solidFill>
              </a:rPr>
              <a:t>Pick a scenario and demonstrate you knowledge of the topic by giving this young person good advice about what they could do. </a:t>
            </a:r>
          </a:p>
        </p:txBody>
      </p:sp>
      <p:pic>
        <p:nvPicPr>
          <p:cNvPr id="11" name="Picture 12">
            <a:extLst>
              <a:ext uri="{FF2B5EF4-FFF2-40B4-BE49-F238E27FC236}">
                <a16:creationId xmlns:a16="http://schemas.microsoft.com/office/drawing/2014/main" id="{F9E74762-47B7-AF43-AD61-300CE4CCA0F6}"/>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2537" y="368105"/>
            <a:ext cx="2987223" cy="2549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AutoShape 12">
            <a:extLst>
              <a:ext uri="{FF2B5EF4-FFF2-40B4-BE49-F238E27FC236}">
                <a16:creationId xmlns:a16="http://schemas.microsoft.com/office/drawing/2014/main" id="{774A86C2-CD8D-4C4C-9AAB-9A420A38B597}"/>
              </a:ext>
            </a:extLst>
          </p:cNvPr>
          <p:cNvSpPr>
            <a:spLocks noChangeArrowheads="1"/>
          </p:cNvSpPr>
          <p:nvPr/>
        </p:nvSpPr>
        <p:spPr bwMode="auto">
          <a:xfrm>
            <a:off x="206374" y="728939"/>
            <a:ext cx="3148211" cy="2060355"/>
          </a:xfrm>
          <a:prstGeom prst="roundRect">
            <a:avLst>
              <a:gd name="adj" fmla="val 16667"/>
            </a:avLst>
          </a:prstGeom>
          <a:noFill/>
          <a:ln>
            <a:noFill/>
            <a:headEnd/>
            <a:tailEnd/>
          </a:ln>
        </p:spPr>
        <p:style>
          <a:lnRef idx="2">
            <a:schemeClr val="dk1"/>
          </a:lnRef>
          <a:fillRef idx="1">
            <a:schemeClr val="lt1"/>
          </a:fillRef>
          <a:effectRef idx="0">
            <a:schemeClr val="dk1"/>
          </a:effectRef>
          <a:fontRef idx="minor">
            <a:schemeClr val="dk1"/>
          </a:fontRef>
        </p:style>
        <p:txBody>
          <a:bodyPr wrap="square" anchor="ctr"/>
          <a:lstStyle/>
          <a:p>
            <a:pPr algn="ctr"/>
            <a:r>
              <a:rPr lang="en-GB" dirty="0">
                <a:latin typeface="Chalkboard" panose="03050602040202020205" pitchFamily="66" charset="77"/>
                <a:ea typeface="Brush Script MT" panose="03060802040406070304" pitchFamily="66" charset="-122"/>
                <a:cs typeface="Brush Script MT" panose="03060802040406070304" pitchFamily="66" charset="-122"/>
              </a:rPr>
              <a:t>Precious has noticed that her skin has been developing more and more spots. She tries to cover them up with make up so nobody makes comments. This is becoming harder to do.</a:t>
            </a:r>
          </a:p>
        </p:txBody>
      </p:sp>
      <p:pic>
        <p:nvPicPr>
          <p:cNvPr id="12" name="Picture 12">
            <a:extLst>
              <a:ext uri="{FF2B5EF4-FFF2-40B4-BE49-F238E27FC236}">
                <a16:creationId xmlns:a16="http://schemas.microsoft.com/office/drawing/2014/main" id="{59DD0A37-92C1-5946-9C0C-7C4DC3DAA1D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36776" y="417511"/>
            <a:ext cx="2828119" cy="328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AutoShape 12">
            <a:extLst>
              <a:ext uri="{FF2B5EF4-FFF2-40B4-BE49-F238E27FC236}">
                <a16:creationId xmlns:a16="http://schemas.microsoft.com/office/drawing/2014/main" id="{FF04A2F1-31D3-074B-95F6-160453C9F8DF}"/>
              </a:ext>
            </a:extLst>
          </p:cNvPr>
          <p:cNvSpPr>
            <a:spLocks noChangeArrowheads="1"/>
          </p:cNvSpPr>
          <p:nvPr/>
        </p:nvSpPr>
        <p:spPr bwMode="auto">
          <a:xfrm>
            <a:off x="3624936" y="769936"/>
            <a:ext cx="2446579" cy="1732747"/>
          </a:xfrm>
          <a:prstGeom prst="roundRect">
            <a:avLst>
              <a:gd name="adj" fmla="val 16667"/>
            </a:avLst>
          </a:prstGeom>
          <a:noFill/>
          <a:ln>
            <a:noFill/>
            <a:headEnd/>
            <a:tailEnd/>
          </a:ln>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GB" dirty="0">
                <a:latin typeface="Chalkboard" panose="03050602040202020205" pitchFamily="66" charset="77"/>
                <a:ea typeface="Brush Script MT" panose="03060802040406070304" pitchFamily="66" charset="-122"/>
                <a:cs typeface="Brush Script MT" panose="03060802040406070304" pitchFamily="66" charset="-122"/>
              </a:rPr>
              <a:t>Sarah has noticed more of her hair coming out when brushing and that it is becoming quite greasy on a regular basis. </a:t>
            </a:r>
          </a:p>
        </p:txBody>
      </p:sp>
      <p:pic>
        <p:nvPicPr>
          <p:cNvPr id="14" name="Picture 12">
            <a:extLst>
              <a:ext uri="{FF2B5EF4-FFF2-40B4-BE49-F238E27FC236}">
                <a16:creationId xmlns:a16="http://schemas.microsoft.com/office/drawing/2014/main" id="{6E2F20AE-535B-3F43-919A-7F067FAAA20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02951" y="394109"/>
            <a:ext cx="2308312" cy="328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2">
            <a:extLst>
              <a:ext uri="{FF2B5EF4-FFF2-40B4-BE49-F238E27FC236}">
                <a16:creationId xmlns:a16="http://schemas.microsoft.com/office/drawing/2014/main" id="{261BC440-4035-E849-A524-133CD1777883}"/>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3296" y="3157174"/>
            <a:ext cx="4374273" cy="2032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AutoShape 12">
            <a:extLst>
              <a:ext uri="{FF2B5EF4-FFF2-40B4-BE49-F238E27FC236}">
                <a16:creationId xmlns:a16="http://schemas.microsoft.com/office/drawing/2014/main" id="{EAA28DEF-D121-1840-B88F-829E5E8EFCE5}"/>
              </a:ext>
            </a:extLst>
          </p:cNvPr>
          <p:cNvSpPr>
            <a:spLocks noChangeArrowheads="1"/>
          </p:cNvSpPr>
          <p:nvPr/>
        </p:nvSpPr>
        <p:spPr bwMode="auto">
          <a:xfrm>
            <a:off x="605314" y="3307241"/>
            <a:ext cx="3966686" cy="1732747"/>
          </a:xfrm>
          <a:prstGeom prst="roundRect">
            <a:avLst>
              <a:gd name="adj" fmla="val 16667"/>
            </a:avLst>
          </a:prstGeom>
          <a:noFill/>
          <a:ln>
            <a:noFill/>
            <a:headEnd/>
            <a:tailEnd/>
          </a:ln>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GB" dirty="0">
                <a:latin typeface="Chalkboard" panose="03050602040202020205" pitchFamily="66" charset="77"/>
                <a:ea typeface="Brush Script MT" panose="03060802040406070304" pitchFamily="66" charset="-122"/>
                <a:cs typeface="Brush Script MT" panose="03060802040406070304" pitchFamily="66" charset="-122"/>
              </a:rPr>
              <a:t>Adam has recently overheard comments from other students whispering about how his breath smells quite bad </a:t>
            </a:r>
          </a:p>
        </p:txBody>
      </p:sp>
      <p:sp>
        <p:nvSpPr>
          <p:cNvPr id="19" name="Rectangle: Rounded Corners 20">
            <a:extLst>
              <a:ext uri="{FF2B5EF4-FFF2-40B4-BE49-F238E27FC236}">
                <a16:creationId xmlns:a16="http://schemas.microsoft.com/office/drawing/2014/main" id="{0EF8D84D-49A6-BB40-AA64-27B1701F6574}"/>
              </a:ext>
            </a:extLst>
          </p:cNvPr>
          <p:cNvSpPr/>
          <p:nvPr/>
        </p:nvSpPr>
        <p:spPr>
          <a:xfrm>
            <a:off x="383296" y="173186"/>
            <a:ext cx="447658" cy="375259"/>
          </a:xfrm>
          <a:prstGeom prst="roundRect">
            <a:avLst>
              <a:gd name="adj" fmla="val 14282"/>
            </a:avLst>
          </a:prstGeom>
          <a:solidFill>
            <a:srgbClr val="E6CDFF"/>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21" name="Rectangle: Rounded Corners 20">
            <a:extLst>
              <a:ext uri="{FF2B5EF4-FFF2-40B4-BE49-F238E27FC236}">
                <a16:creationId xmlns:a16="http://schemas.microsoft.com/office/drawing/2014/main" id="{418314EF-30AD-2543-A028-1D52FDA7C369}"/>
              </a:ext>
            </a:extLst>
          </p:cNvPr>
          <p:cNvSpPr/>
          <p:nvPr/>
        </p:nvSpPr>
        <p:spPr>
          <a:xfrm>
            <a:off x="3517816" y="229881"/>
            <a:ext cx="447658" cy="375259"/>
          </a:xfrm>
          <a:prstGeom prst="roundRect">
            <a:avLst>
              <a:gd name="adj" fmla="val 14282"/>
            </a:avLst>
          </a:prstGeom>
          <a:solidFill>
            <a:srgbClr val="E6CDFF"/>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25" name="Rectangle: Rounded Corners 20">
            <a:extLst>
              <a:ext uri="{FF2B5EF4-FFF2-40B4-BE49-F238E27FC236}">
                <a16:creationId xmlns:a16="http://schemas.microsoft.com/office/drawing/2014/main" id="{39EBFD26-A664-A84B-B401-2DD037305A09}"/>
              </a:ext>
            </a:extLst>
          </p:cNvPr>
          <p:cNvSpPr/>
          <p:nvPr/>
        </p:nvSpPr>
        <p:spPr>
          <a:xfrm>
            <a:off x="6588908" y="173185"/>
            <a:ext cx="447658" cy="375259"/>
          </a:xfrm>
          <a:prstGeom prst="roundRect">
            <a:avLst>
              <a:gd name="adj" fmla="val 14282"/>
            </a:avLst>
          </a:prstGeom>
          <a:solidFill>
            <a:srgbClr val="E6CDFF"/>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sp>
        <p:nvSpPr>
          <p:cNvPr id="26" name="Rectangle: Rounded Corners 20">
            <a:extLst>
              <a:ext uri="{FF2B5EF4-FFF2-40B4-BE49-F238E27FC236}">
                <a16:creationId xmlns:a16="http://schemas.microsoft.com/office/drawing/2014/main" id="{84FD51DC-485F-5D4A-87AD-F124193204E5}"/>
              </a:ext>
            </a:extLst>
          </p:cNvPr>
          <p:cNvSpPr/>
          <p:nvPr/>
        </p:nvSpPr>
        <p:spPr>
          <a:xfrm>
            <a:off x="484624" y="2857349"/>
            <a:ext cx="447658" cy="375259"/>
          </a:xfrm>
          <a:prstGeom prst="roundRect">
            <a:avLst>
              <a:gd name="adj" fmla="val 14282"/>
            </a:avLst>
          </a:prstGeom>
          <a:solidFill>
            <a:srgbClr val="E6CDFF"/>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sp>
        <p:nvSpPr>
          <p:cNvPr id="10" name="Rectangle: Diagonal Corners Rounded 22">
            <a:extLst>
              <a:ext uri="{FF2B5EF4-FFF2-40B4-BE49-F238E27FC236}">
                <a16:creationId xmlns:a16="http://schemas.microsoft.com/office/drawing/2014/main" id="{64607687-143C-FA49-9B37-6D7089992CC8}"/>
              </a:ext>
            </a:extLst>
          </p:cNvPr>
          <p:cNvSpPr/>
          <p:nvPr/>
        </p:nvSpPr>
        <p:spPr>
          <a:xfrm>
            <a:off x="215537" y="5138298"/>
            <a:ext cx="2597950" cy="370313"/>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sp>
        <p:nvSpPr>
          <p:cNvPr id="28" name="AutoShape 12">
            <a:extLst>
              <a:ext uri="{FF2B5EF4-FFF2-40B4-BE49-F238E27FC236}">
                <a16:creationId xmlns:a16="http://schemas.microsoft.com/office/drawing/2014/main" id="{25F38C57-9AAD-D448-8014-07C0EFD57E4A}"/>
              </a:ext>
            </a:extLst>
          </p:cNvPr>
          <p:cNvSpPr>
            <a:spLocks noChangeArrowheads="1"/>
          </p:cNvSpPr>
          <p:nvPr/>
        </p:nvSpPr>
        <p:spPr bwMode="auto">
          <a:xfrm>
            <a:off x="6502951" y="1246560"/>
            <a:ext cx="2446579" cy="1732747"/>
          </a:xfrm>
          <a:prstGeom prst="roundRect">
            <a:avLst>
              <a:gd name="adj" fmla="val 16667"/>
            </a:avLst>
          </a:prstGeom>
          <a:noFill/>
          <a:ln>
            <a:noFill/>
            <a:headEnd/>
            <a:tailEnd/>
          </a:ln>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GB" dirty="0">
                <a:latin typeface="Chalkboard" panose="03050602040202020205" pitchFamily="66" charset="77"/>
                <a:ea typeface="Brush Script MT" panose="03060802040406070304" pitchFamily="66" charset="-122"/>
                <a:cs typeface="Brush Script MT" panose="03060802040406070304" pitchFamily="66" charset="-122"/>
              </a:rPr>
              <a:t>Farooq has noticed that when he finishes ballet club at lunchtime he can be quite smelly for his afternoon lessons and develops sweat patches under the arms </a:t>
            </a:r>
          </a:p>
        </p:txBody>
      </p:sp>
    </p:spTree>
    <p:extLst>
      <p:ext uri="{BB962C8B-B14F-4D97-AF65-F5344CB8AC3E}">
        <p14:creationId xmlns:p14="http://schemas.microsoft.com/office/powerpoint/2010/main" val="281559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3137</TotalTime>
  <Words>1025</Words>
  <Application>Microsoft Office PowerPoint</Application>
  <PresentationFormat>On-screen Show (4:3)</PresentationFormat>
  <Paragraphs>153</Paragraphs>
  <Slides>11</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MS PGothic</vt:lpstr>
      <vt:lpstr>Arial</vt:lpstr>
      <vt:lpstr>Basic sans fc</vt:lpstr>
      <vt:lpstr>Brush Script MT</vt:lpstr>
      <vt:lpstr>Calibri</vt:lpstr>
      <vt:lpstr>Century Gothic</vt:lpstr>
      <vt:lpstr>Chalkboard</vt:lpstr>
      <vt:lpstr>Comic Sans MS</vt:lpstr>
      <vt:lpstr>Levenim MT</vt:lpstr>
      <vt:lpstr>open sans</vt:lpstr>
      <vt:lpstr>Segoe UI Semibold</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Dunne, V (SHS Teacher)</cp:lastModifiedBy>
  <cp:revision>208</cp:revision>
  <dcterms:created xsi:type="dcterms:W3CDTF">2018-05-07T08:18:36Z</dcterms:created>
  <dcterms:modified xsi:type="dcterms:W3CDTF">2020-11-16T09:20:15Z</dcterms:modified>
</cp:coreProperties>
</file>