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321CE-49D4-4411-9162-59DFEB236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B426C-5FF3-4957-9455-94E6D3B68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29096-21D6-46F6-B4B8-C6F43C6AD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07290-CB09-4C16-A698-866658901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6CE01-D673-4BCB-85E7-19DE5A0F6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0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D57F6-2BB3-4129-B06D-C597CE86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28F410-BF12-48A3-8CC1-4AA91B423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DE2BB-6ACE-4EC8-9583-6853FC4D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66EDB-1D6C-4692-ADBF-4371980B9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614C1-3C75-4E6D-8354-A4816129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87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CA0C88-0F79-4B4F-BB79-3B6F3C5AA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48B27-F01F-4F5F-A267-1C2F817BB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64F5B-98DC-4C6B-94B1-B6A6822F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03CCE-F676-4677-9569-885CF71D5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33D28-B30E-4499-B38F-1D7E7971E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6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1FFEE-90AC-4ACA-90C4-16CCC3DD7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DF323-F8CF-4517-848B-93C337656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7C857-3C39-4997-9168-3DBE04453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88B29-E924-49C9-BF7C-4B5A75428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899C7-BF57-4323-B63D-01F179CBB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53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7D351-8431-495B-8E4C-EBA3646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08E4F5-B761-4ED7-AB3C-37825F997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8735E-3700-466C-8C98-25B960872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AAA0F-C5FE-4BB7-BB2A-5F55C110D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262DE-36D0-4B39-82AC-D236DC2BF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2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868C1-E53F-424D-934C-1385B05E1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7CACF-AC81-4EBB-86EF-D581F7DA5B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CB8FE-5B88-4E74-8074-2E0C844C5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9E0C5A-A24E-4AA6-941B-5AAD34EBE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BF38F-7DCB-403D-8F2D-B0A9B215A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53210-489E-4092-ACBF-60676E936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05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8EA1-7E4B-436C-AEFD-5B74BC910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639A4-E028-45AA-9436-1DEEC7876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BF57BE-D36E-4FFF-895C-C2D51ABE3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639A4A-A802-4EF6-B646-B1A1C4A4E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EC11F3-5AD3-492B-B465-84D7A35E3D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D03073-B41E-45A3-8E27-378671A6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213E51-0085-4290-B271-C6D77A456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7A2CF8-DDFA-4E04-BDB2-15996E828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70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DE2FE-BCC2-4F9E-89A9-BE5A24EA2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6F29C9-1A20-4AE2-8E3C-C0B70225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C495EE-1DD5-45F7-93D6-6C1F6417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C7DD80-3ED6-4FC8-85FC-52ED3B4B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83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0BA890-5AEC-4EC3-BAD3-89508C14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E6FA94-8C6E-4E69-AB00-22F3BF64F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F0F34-85C8-43D6-A894-B0BA60AC3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88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14194-ED6E-4D7D-B3DD-94155A538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6E16B-B58C-442B-8060-A70454FAC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B1022-9CCC-4893-BDFD-D68A069E5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1805E3-7343-49B6-881F-B0421203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FFD979-DFC6-4B07-96FB-2FB8B3A63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0455C-E331-4418-B6A0-8FE8EC3CC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92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3A1DB-2941-48E2-A7F2-FE8FA5D79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D41095-85B7-4A48-A396-5192D6BF79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CA1A78-DB93-4321-9348-92D97C38D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AC395-8021-4853-89B9-2F903D7E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4D6BE6-1846-4862-AAED-388A93F6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67BAA-B411-4B9B-BBC4-0E2FA2A93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46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EF80D7-4A7C-4F20-A360-CF820FCA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AFC59-5F6E-4C6E-857D-899F6FB78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21412-C537-4067-9DDB-73A5AFB5B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F9D71-8F13-407D-9CC7-676D9B5481EF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F7D26-9C87-434F-9CD3-729B36DFC6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8645A-F2CE-4271-A829-DF72BA1D9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782B1-4625-48AB-B964-F54E030943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13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5B6A2E1-D67A-449E-971D-BA1B2E66B2C9}"/>
              </a:ext>
            </a:extLst>
          </p:cNvPr>
          <p:cNvSpPr txBox="1">
            <a:spLocks/>
          </p:cNvSpPr>
          <p:nvPr/>
        </p:nvSpPr>
        <p:spPr>
          <a:xfrm>
            <a:off x="1809018" y="30959"/>
            <a:ext cx="8286705" cy="43882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9050">
            <a:solidFill>
              <a:srgbClr val="17375E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23" tIns="45712" rIns="91423" bIns="45712" anchor="ctr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latin typeface="Levenim MT" pitchFamily="2" charset="-79"/>
                <a:ea typeface="MS Mincho"/>
                <a:cs typeface="Levenim MT" pitchFamily="2" charset="-79"/>
              </a:rPr>
              <a:t>Curriculum Overview Life+</a:t>
            </a:r>
          </a:p>
          <a:p>
            <a:r>
              <a:rPr lang="en-GB" sz="1400" b="1">
                <a:latin typeface="Levenim MT" pitchFamily="2" charset="-79"/>
                <a:ea typeface="MS Mincho"/>
                <a:cs typeface="Levenim MT" pitchFamily="2" charset="-79"/>
              </a:rPr>
              <a:t>(Life </a:t>
            </a:r>
            <a:r>
              <a:rPr lang="en-GB" sz="1400" b="1" dirty="0">
                <a:latin typeface="Levenim MT" pitchFamily="2" charset="-79"/>
                <a:ea typeface="MS Mincho"/>
                <a:cs typeface="Levenim MT" pitchFamily="2" charset="-79"/>
              </a:rPr>
              <a:t>Skills </a:t>
            </a:r>
            <a:r>
              <a:rPr lang="en-GB" sz="1400" b="1">
                <a:latin typeface="Levenim MT" pitchFamily="2" charset="-79"/>
                <a:ea typeface="MS Mincho"/>
                <a:cs typeface="Levenim MT" pitchFamily="2" charset="-79"/>
              </a:rPr>
              <a:t>&amp; Wellbeing)</a:t>
            </a:r>
            <a:endParaRPr lang="en-GB" sz="1400" b="1" dirty="0">
              <a:latin typeface="Levenim MT" pitchFamily="2" charset="-79"/>
              <a:ea typeface="MS Mincho"/>
              <a:cs typeface="Levenim MT" pitchFamily="2" charset="-79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65FCC5-A186-4CC1-B65E-7576E70A4F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10788"/>
              </p:ext>
            </p:extLst>
          </p:nvPr>
        </p:nvGraphicFramePr>
        <p:xfrm>
          <a:off x="383601" y="578840"/>
          <a:ext cx="1142479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4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6250">
                  <a:extLst>
                    <a:ext uri="{9D8B030D-6E8A-4147-A177-3AD203B41FA5}">
                      <a16:colId xmlns:a16="http://schemas.microsoft.com/office/drawing/2014/main" val="2200522968"/>
                    </a:ext>
                  </a:extLst>
                </a:gridCol>
                <a:gridCol w="2058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8369">
                  <a:extLst>
                    <a:ext uri="{9D8B030D-6E8A-4147-A177-3AD203B41FA5}">
                      <a16:colId xmlns:a16="http://schemas.microsoft.com/office/drawing/2014/main" val="207878138"/>
                    </a:ext>
                  </a:extLst>
                </a:gridCol>
                <a:gridCol w="1984224">
                  <a:extLst>
                    <a:ext uri="{9D8B030D-6E8A-4147-A177-3AD203B41FA5}">
                      <a16:colId xmlns:a16="http://schemas.microsoft.com/office/drawing/2014/main" val="3864741176"/>
                    </a:ext>
                  </a:extLst>
                </a:gridCol>
              </a:tblGrid>
              <a:tr h="39428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HALF TERM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Y7</a:t>
                      </a:r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Y8</a:t>
                      </a:r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Y9</a:t>
                      </a:r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Y10</a:t>
                      </a:r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Y11</a:t>
                      </a:r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8841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TERM</a:t>
                      </a:r>
                    </a:p>
                    <a:p>
                      <a:pPr algn="ctr"/>
                      <a:r>
                        <a:rPr lang="en-GB" sz="800" b="1" dirty="0">
                          <a:solidFill>
                            <a:schemeClr val="tx1"/>
                          </a:solidFill>
                        </a:rPr>
                        <a:t> 1.1</a:t>
                      </a:r>
                    </a:p>
                  </a:txBody>
                  <a:tcPr vert="vert27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Wellbeing/recovery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Health and wellbeing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Consent and boundaries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What makes a good friend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Managing friendships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Being positive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Pressure and influence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Transition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Getting to know people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Masculinity 2020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Wellbeing/recovery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Health and wellbeing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What is mental health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Positive body image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Bullying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Healthy eating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Stress management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GB" sz="800" dirty="0">
                        <a:solidFill>
                          <a:schemeClr val="tx1"/>
                        </a:solidFill>
                        <a:latin typeface="Comic Sans MS" panose="030F09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Wellbeing/recovery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Self esteem changes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Dealing with grief and loss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Cancer prevention and healthy lifestyle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B050"/>
                          </a:solidFill>
                        </a:rPr>
                        <a:t>Media and airbrushing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B050"/>
                          </a:solidFill>
                        </a:rPr>
                        <a:t>Bullying in all it’s forms</a:t>
                      </a:r>
                    </a:p>
                    <a:p>
                      <a:pPr algn="l"/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Wellbeing/recovery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Mental health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Child abuse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Pregnancy choices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Screen time/mobiles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Emotional wellbeing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Exercise benefits</a:t>
                      </a:r>
                    </a:p>
                    <a:p>
                      <a:pPr algn="l"/>
                      <a:endParaRPr lang="en-GB" sz="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Wellbeing/recovery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Respect and relationships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Contraception and STIs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Pregnancy choices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Revision skills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CV writing/Personal statement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Emotional wellbeing</a:t>
                      </a:r>
                    </a:p>
                    <a:p>
                      <a:pPr algn="l"/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7771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TERM</a:t>
                      </a:r>
                    </a:p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1.2</a:t>
                      </a:r>
                    </a:p>
                  </a:txBody>
                  <a:tcPr vert="vert27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Introduction to Puberty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Boys and girls body changes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Periods and erections?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Hygiene (and teeth)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Consent and hormones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Self esteem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Puberty magazine project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  <a:latin typeface="+mn-lt"/>
                        </a:rPr>
                        <a:t>Healthy relationships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>
                          <a:solidFill>
                            <a:srgbClr val="FF33CC"/>
                          </a:solidFill>
                        </a:rPr>
                        <a:t>Recap of puberty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>
                          <a:solidFill>
                            <a:srgbClr val="FF33CC"/>
                          </a:solidFill>
                          <a:latin typeface="+mn-lt"/>
                        </a:rPr>
                        <a:t>Gender </a:t>
                      </a:r>
                      <a:r>
                        <a:rPr lang="en-GB" sz="800" dirty="0">
                          <a:solidFill>
                            <a:srgbClr val="FF33CC"/>
                          </a:solidFill>
                          <a:latin typeface="+mn-lt"/>
                        </a:rPr>
                        <a:t>identity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  <a:latin typeface="+mn-lt"/>
                        </a:rPr>
                        <a:t>Intro to contraception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FF33CC"/>
                          </a:solidFill>
                        </a:rPr>
                        <a:t>What is love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FF33CC"/>
                          </a:solidFill>
                        </a:rPr>
                        <a:t>Healthy relationships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FF33CC"/>
                          </a:solidFill>
                        </a:rPr>
                        <a:t>Dealing with conflict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800" b="1" dirty="0">
                        <a:solidFill>
                          <a:srgbClr val="FF0000"/>
                        </a:solidFill>
                      </a:endParaRP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endParaRPr lang="en-GB" sz="800" dirty="0">
                        <a:solidFill>
                          <a:srgbClr val="FF33CC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Relationships and partners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Recap of puberty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Sexual consent and the law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Delaying sexual activity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FF33CC"/>
                          </a:solidFill>
                        </a:rPr>
                        <a:t>What is love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FF33CC"/>
                          </a:solidFill>
                        </a:rPr>
                        <a:t>Healthy relationships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FF33CC"/>
                          </a:solidFill>
                        </a:rPr>
                        <a:t>Dealing with conflict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800" b="0" dirty="0">
                        <a:solidFill>
                          <a:srgbClr val="FF33CC"/>
                        </a:solidFill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800" dirty="0">
                        <a:solidFill>
                          <a:srgbClr val="FF33CC"/>
                        </a:solidFill>
                      </a:endParaRPr>
                    </a:p>
                    <a:p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Sexual Consent and the Law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FGM and the Law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Delaying Sexual Activity/Why have sex?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Consent and the law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Sexting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Marriage (law)</a:t>
                      </a:r>
                      <a:endParaRPr lang="en-GB" sz="800" b="0" dirty="0">
                        <a:solidFill>
                          <a:srgbClr val="FF33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FF33CC"/>
                          </a:solidFill>
                        </a:rPr>
                        <a:t>Healthy relationships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Consent and the law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</a:rPr>
                        <a:t>Mock Exams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Revision skills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CV writing/Personal statement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Emotional wellbeing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368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TERM</a:t>
                      </a:r>
                    </a:p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2.1</a:t>
                      </a:r>
                    </a:p>
                  </a:txBody>
                  <a:tcPr vert="vert27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Avoiding gangs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Staying safe online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Online gaming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What is alcohol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Smoking and vaping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Energy drinks and caffeine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Mobile phone app project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endParaRPr lang="en-GB" sz="8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County lines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Grooming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Exploitation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  <a:latin typeface="+mn-lt"/>
                        </a:rPr>
                        <a:t>(Assembly/form)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Drugs (alcohol safety)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Cyber bulling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Substance misuse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STIs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Contraception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Sexual harassment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Options/career paths?</a:t>
                      </a:r>
                    </a:p>
                    <a:p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Relationships and Partners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Contraception and STIs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Positive body image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Healthy eating and cholesterol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Stress management</a:t>
                      </a:r>
                    </a:p>
                    <a:p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Sexualisation of the media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Relationships and Partners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Contraception and STIs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FF33CC"/>
                          </a:solidFill>
                        </a:rPr>
                        <a:t>FGM and the Law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Drugs (and festivals)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Cancer and prevention</a:t>
                      </a:r>
                    </a:p>
                    <a:p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rgbClr val="00B050"/>
                          </a:solidFill>
                        </a:rPr>
                        <a:t>Gambling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66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F15D0F-FAAE-43D4-A905-452B6CDC1A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517193"/>
              </p:ext>
            </p:extLst>
          </p:nvPr>
        </p:nvGraphicFramePr>
        <p:xfrm>
          <a:off x="586991" y="1397900"/>
          <a:ext cx="11424797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15">
                  <a:extLst>
                    <a:ext uri="{9D8B030D-6E8A-4147-A177-3AD203B41FA5}">
                      <a16:colId xmlns:a16="http://schemas.microsoft.com/office/drawing/2014/main" val="2214558870"/>
                    </a:ext>
                  </a:extLst>
                </a:gridCol>
                <a:gridCol w="2074045">
                  <a:extLst>
                    <a:ext uri="{9D8B030D-6E8A-4147-A177-3AD203B41FA5}">
                      <a16:colId xmlns:a16="http://schemas.microsoft.com/office/drawing/2014/main" val="2830905759"/>
                    </a:ext>
                  </a:extLst>
                </a:gridCol>
                <a:gridCol w="2116250">
                  <a:extLst>
                    <a:ext uri="{9D8B030D-6E8A-4147-A177-3AD203B41FA5}">
                      <a16:colId xmlns:a16="http://schemas.microsoft.com/office/drawing/2014/main" val="703321161"/>
                    </a:ext>
                  </a:extLst>
                </a:gridCol>
                <a:gridCol w="2058794">
                  <a:extLst>
                    <a:ext uri="{9D8B030D-6E8A-4147-A177-3AD203B41FA5}">
                      <a16:colId xmlns:a16="http://schemas.microsoft.com/office/drawing/2014/main" val="529156165"/>
                    </a:ext>
                  </a:extLst>
                </a:gridCol>
                <a:gridCol w="2068369">
                  <a:extLst>
                    <a:ext uri="{9D8B030D-6E8A-4147-A177-3AD203B41FA5}">
                      <a16:colId xmlns:a16="http://schemas.microsoft.com/office/drawing/2014/main" val="1759726547"/>
                    </a:ext>
                  </a:extLst>
                </a:gridCol>
                <a:gridCol w="1984224">
                  <a:extLst>
                    <a:ext uri="{9D8B030D-6E8A-4147-A177-3AD203B41FA5}">
                      <a16:colId xmlns:a16="http://schemas.microsoft.com/office/drawing/2014/main" val="4223457865"/>
                    </a:ext>
                  </a:extLst>
                </a:gridCol>
              </a:tblGrid>
              <a:tr h="961044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TERM</a:t>
                      </a:r>
                    </a:p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2.2</a:t>
                      </a:r>
                    </a:p>
                  </a:txBody>
                  <a:tcPr vert="vert27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</a:rPr>
                        <a:t>Why is politics important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</a:rPr>
                        <a:t>How is our country run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</a:rPr>
                        <a:t>Creating a political party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</a:rPr>
                        <a:t>Elections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</a:rPr>
                        <a:t>Political debate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</a:rPr>
                        <a:t>Who is Boris Johnson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</a:rPr>
                        <a:t>Create a political party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</a:rPr>
                        <a:t>Form vote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</a:rPr>
                        <a:t>Building parliament project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  <a:latin typeface="+mn-lt"/>
                        </a:rPr>
                        <a:t>Crime, Law and society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  <a:latin typeface="+mn-lt"/>
                        </a:rPr>
                        <a:t>Law making and the UK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  <a:latin typeface="+mn-lt"/>
                        </a:rPr>
                        <a:t>Prisons and punishment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228600" indent="-2286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  <a:latin typeface="+mn-lt"/>
                        </a:rPr>
                        <a:t>Desert Island living</a:t>
                      </a:r>
                    </a:p>
                    <a:p>
                      <a:pPr marL="228600" indent="-2286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  <a:latin typeface="+mn-lt"/>
                        </a:rPr>
                        <a:t>Desert Island Building a community</a:t>
                      </a:r>
                    </a:p>
                    <a:p>
                      <a:pPr marL="228600" indent="-2286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0" dirty="0">
                          <a:solidFill>
                            <a:srgbClr val="7030A0"/>
                          </a:solidFill>
                          <a:latin typeface="+mn-lt"/>
                        </a:rPr>
                        <a:t>Desert Island Making decisions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800" b="1" dirty="0">
                        <a:solidFill>
                          <a:srgbClr val="FF0000"/>
                        </a:solidFill>
                      </a:endParaRP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Different types of addictions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Drug classifications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Party drugs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County lines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Alcohol safety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Social media and stress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Advertising and data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Consumer rights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Employment rights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First aid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Pay cheques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Instagram generation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First aid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Financial management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Failure to success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Rights and responsibilities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Pay cheques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Instagram generation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27716"/>
                  </a:ext>
                </a:extLst>
              </a:tr>
              <a:tr h="838899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TERM</a:t>
                      </a:r>
                    </a:p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3.1</a:t>
                      </a:r>
                    </a:p>
                  </a:txBody>
                  <a:tcPr vert="vert27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2060"/>
                          </a:solidFill>
                        </a:rPr>
                        <a:t>Careers and your future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2060"/>
                          </a:solidFill>
                        </a:rPr>
                        <a:t>Sleep and relaxation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2060"/>
                          </a:solidFill>
                        </a:rPr>
                        <a:t>Financial education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2060"/>
                          </a:solidFill>
                        </a:rPr>
                        <a:t>Transition points and your life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What is your identity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Nature vs nurture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endParaRPr lang="en-GB" sz="8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Employability skills and practice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Career interests and job ideas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Exploring careers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Proud to be me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Self esteem and the media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2060"/>
                          </a:solidFill>
                          <a:latin typeface="+mn-lt"/>
                        </a:rPr>
                        <a:t>From failure to success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2060"/>
                          </a:solidFill>
                          <a:latin typeface="+mn-lt"/>
                        </a:rPr>
                        <a:t>First aid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rgbClr val="002060"/>
                          </a:solidFill>
                          <a:latin typeface="+mn-lt"/>
                        </a:rPr>
                        <a:t>Saving and managing money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Happiness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Anger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0" dirty="0">
                          <a:solidFill>
                            <a:srgbClr val="002060"/>
                          </a:solidFill>
                        </a:rPr>
                        <a:t>Employment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8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Online gambling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Honour killings, forced marriages, FGM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Social media validation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Knife crime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</a:rPr>
                        <a:t>Slavery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GCSE?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56022"/>
                  </a:ext>
                </a:extLst>
              </a:tr>
              <a:tr h="745368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TERM</a:t>
                      </a:r>
                    </a:p>
                    <a:p>
                      <a:pPr algn="ctr"/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3.2</a:t>
                      </a:r>
                    </a:p>
                  </a:txBody>
                  <a:tcPr vert="vert27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Intro to religions (M)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Beliefs about how the world was made (C)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Beliefs about what happens after death (M)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Beliefs about Jesus (C)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 Pillars of Islam (I)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228600" indent="-2286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Multicultural Britain</a:t>
                      </a:r>
                    </a:p>
                    <a:p>
                      <a:pPr marL="228600" indent="-2286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The equality act 2010</a:t>
                      </a:r>
                    </a:p>
                    <a:p>
                      <a:pPr marL="228600" indent="-2286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Challenging Islamaphobia</a:t>
                      </a:r>
                    </a:p>
                    <a:p>
                      <a:pPr marL="228600" indent="-2286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Breaking stereotypes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800" b="1" dirty="0">
                        <a:solidFill>
                          <a:srgbClr val="FF0000"/>
                        </a:solidFill>
                      </a:endParaRP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endParaRPr lang="en-GB" sz="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Places of worship (M)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Festivals (M)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Humanism (A)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What is LGBT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Homophobia in school and society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8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Extremism and terrorism (M)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Human rights (M)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Animal rights (M)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Combatting extremism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Exploring British values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Law crime and society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Abortion (C)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Euthanasia (M)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GB" sz="8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Death penalty (M)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FF0000"/>
                          </a:solidFill>
                        </a:rPr>
                        <a:t>(Assembly/form)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Aid to other countries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Equality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Peace and conflict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800" b="1" dirty="0">
                        <a:solidFill>
                          <a:srgbClr val="FF0000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GCSE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84118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E225919-DA17-431A-BB59-5FE1429B14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262989"/>
              </p:ext>
            </p:extLst>
          </p:nvPr>
        </p:nvGraphicFramePr>
        <p:xfrm>
          <a:off x="586991" y="1001660"/>
          <a:ext cx="1142479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15">
                  <a:extLst>
                    <a:ext uri="{9D8B030D-6E8A-4147-A177-3AD203B41FA5}">
                      <a16:colId xmlns:a16="http://schemas.microsoft.com/office/drawing/2014/main" val="4070444401"/>
                    </a:ext>
                  </a:extLst>
                </a:gridCol>
                <a:gridCol w="2074045">
                  <a:extLst>
                    <a:ext uri="{9D8B030D-6E8A-4147-A177-3AD203B41FA5}">
                      <a16:colId xmlns:a16="http://schemas.microsoft.com/office/drawing/2014/main" val="1092231740"/>
                    </a:ext>
                  </a:extLst>
                </a:gridCol>
                <a:gridCol w="2116250">
                  <a:extLst>
                    <a:ext uri="{9D8B030D-6E8A-4147-A177-3AD203B41FA5}">
                      <a16:colId xmlns:a16="http://schemas.microsoft.com/office/drawing/2014/main" val="1640890433"/>
                    </a:ext>
                  </a:extLst>
                </a:gridCol>
                <a:gridCol w="2058794">
                  <a:extLst>
                    <a:ext uri="{9D8B030D-6E8A-4147-A177-3AD203B41FA5}">
                      <a16:colId xmlns:a16="http://schemas.microsoft.com/office/drawing/2014/main" val="1378640819"/>
                    </a:ext>
                  </a:extLst>
                </a:gridCol>
                <a:gridCol w="2068369">
                  <a:extLst>
                    <a:ext uri="{9D8B030D-6E8A-4147-A177-3AD203B41FA5}">
                      <a16:colId xmlns:a16="http://schemas.microsoft.com/office/drawing/2014/main" val="3255253624"/>
                    </a:ext>
                  </a:extLst>
                </a:gridCol>
                <a:gridCol w="1984224">
                  <a:extLst>
                    <a:ext uri="{9D8B030D-6E8A-4147-A177-3AD203B41FA5}">
                      <a16:colId xmlns:a16="http://schemas.microsoft.com/office/drawing/2014/main" val="165849454"/>
                    </a:ext>
                  </a:extLst>
                </a:gridCol>
              </a:tblGrid>
              <a:tr h="39428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HALF TERM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Y7</a:t>
                      </a:r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Y8</a:t>
                      </a:r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Y9</a:t>
                      </a:r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Y10</a:t>
                      </a:r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Y11</a:t>
                      </a:r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21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38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26A8A-8FE6-45BC-B496-E2CA737F1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32" y="818946"/>
            <a:ext cx="10515600" cy="4351338"/>
          </a:xfr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 rtl="0" eaLnBrk="1" fontAlgn="t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Lesson THEMEs</a:t>
            </a: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GB" sz="1800" b="0" i="0" u="none" strike="noStrike" dirty="0">
              <a:effectLst/>
              <a:latin typeface="Comic Sans MS" panose="030F0702030302020204" pitchFamily="66" charset="0"/>
            </a:endParaRP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800" b="0" i="0" u="none" strike="noStrike" kern="1200" dirty="0"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Health &amp; Wellbeing</a:t>
            </a:r>
          </a:p>
          <a:p>
            <a:pPr marL="0" fontAlgn="t">
              <a:spcBef>
                <a:spcPts val="0"/>
              </a:spcBef>
            </a:pPr>
            <a:r>
              <a:rPr lang="en-GB" sz="1800" b="0" i="0" u="none" strike="noStrike" kern="1200" dirty="0">
                <a:solidFill>
                  <a:srgbClr val="FF33CC"/>
                </a:solidFill>
                <a:effectLst/>
                <a:latin typeface="Comic Sans MS" panose="030F0702030302020204" pitchFamily="66" charset="0"/>
              </a:rPr>
              <a:t>Relationships &amp; Sex Education</a:t>
            </a: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800" b="0" i="0" u="none" strike="noStrike" kern="1200" dirty="0">
                <a:solidFill>
                  <a:schemeClr val="accent2">
                    <a:lumMod val="75000"/>
                  </a:schemeClr>
                </a:solidFill>
                <a:effectLst/>
                <a:latin typeface="Comic Sans MS" panose="030F0702030302020204" pitchFamily="66" charset="0"/>
              </a:rPr>
              <a:t>Staying Safe Online &amp; Offline</a:t>
            </a:r>
            <a:endParaRPr lang="en-GB" sz="1800" b="0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Comic Sans MS" panose="030F0702030302020204" pitchFamily="66" charset="0"/>
            </a:endParaRP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800" b="0" i="0" u="none" strike="noStrike" kern="1200" dirty="0">
                <a:solidFill>
                  <a:schemeClr val="accent1">
                    <a:lumMod val="50000"/>
                  </a:schemeClr>
                </a:solidFill>
                <a:effectLst/>
                <a:latin typeface="Comic Sans MS" panose="030F0702030302020204" pitchFamily="66" charset="0"/>
              </a:rPr>
              <a:t>Life Beyond School</a:t>
            </a: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latin typeface="Comic Sans MS" panose="030F0702030302020204" pitchFamily="66" charset="0"/>
              </a:rPr>
              <a:t>RE and ethics</a:t>
            </a:r>
            <a:endParaRPr lang="en-GB" sz="1800" b="0" i="0" u="none" strike="noStrike" dirty="0">
              <a:effectLst/>
              <a:latin typeface="Comic Sans MS" panose="030F0702030302020204" pitchFamily="66" charset="0"/>
            </a:endParaRP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GB" sz="1800" b="0" i="0" u="none" strike="noStrike" kern="120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indent="0" fontAlgn="t">
              <a:spcBef>
                <a:spcPts val="0"/>
              </a:spcBef>
              <a:buNone/>
            </a:pPr>
            <a:r>
              <a:rPr lang="en-GB" sz="1800" b="1" i="0" u="none" strike="noStrike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Assembly and tutors time</a:t>
            </a:r>
            <a:endParaRPr lang="en-GB" sz="1800" b="1" i="0" u="none" strike="noStrike" dirty="0">
              <a:effectLst/>
              <a:latin typeface="Comic Sans MS" panose="030F0702030302020204" pitchFamily="66" charset="0"/>
            </a:endParaRP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GB" sz="1800" b="0" i="0" u="none" strike="noStrike" kern="1200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800" b="0" i="0" u="none" strike="noStrike" kern="1200" dirty="0">
                <a:solidFill>
                  <a:schemeClr val="bg2">
                    <a:lumMod val="25000"/>
                  </a:schemeClr>
                </a:solidFill>
                <a:effectLst/>
                <a:latin typeface="Comic Sans MS" panose="030F0702030302020204" pitchFamily="66" charset="0"/>
              </a:rPr>
              <a:t>Celebrating Diversity &amp; Equality</a:t>
            </a:r>
          </a:p>
          <a:p>
            <a:pPr marL="0" fontAlgn="t">
              <a:spcBef>
                <a:spcPts val="0"/>
              </a:spcBef>
            </a:pPr>
            <a:r>
              <a:rPr lang="en-GB" sz="1800" b="0" i="0" u="none" strike="noStrike" kern="1200" dirty="0">
                <a:solidFill>
                  <a:srgbClr val="7030A0"/>
                </a:solidFill>
                <a:effectLst/>
                <a:latin typeface="Comic Sans MS" panose="030F0702030302020204" pitchFamily="66" charset="0"/>
              </a:rPr>
              <a:t>Rights, Responsibilities &amp; British Values </a:t>
            </a:r>
            <a:endParaRPr lang="en-GB" sz="1800" b="0" i="0" u="none" strike="noStrike" dirty="0">
              <a:solidFill>
                <a:srgbClr val="7030A0"/>
              </a:solidFill>
              <a:effectLst/>
              <a:latin typeface="Comic Sans MS" panose="030F0702030302020204" pitchFamily="66" charset="0"/>
            </a:endParaRP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GB" sz="1800" b="0" i="0" u="none" strike="noStrike" dirty="0">
              <a:effectLst/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57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797</Words>
  <Application>Microsoft Office PowerPoint</Application>
  <PresentationFormat>Widescreen</PresentationFormat>
  <Paragraphs>258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Mincho</vt:lpstr>
      <vt:lpstr>Arial</vt:lpstr>
      <vt:lpstr>Calibri</vt:lpstr>
      <vt:lpstr>Calibri Light</vt:lpstr>
      <vt:lpstr>Comic Sans MS</vt:lpstr>
      <vt:lpstr>Levenim MT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Dunne, V (SHS Teacher)</dc:creator>
  <cp:lastModifiedBy>Dunne, V (SHS Teacher)</cp:lastModifiedBy>
  <cp:revision>34</cp:revision>
  <dcterms:created xsi:type="dcterms:W3CDTF">2020-07-13T14:12:41Z</dcterms:created>
  <dcterms:modified xsi:type="dcterms:W3CDTF">2020-11-30T15:52:07Z</dcterms:modified>
</cp:coreProperties>
</file>