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0"/>
  </p:notesMasterIdLst>
  <p:sldIdLst>
    <p:sldId id="267" r:id="rId5"/>
    <p:sldId id="5935" r:id="rId6"/>
    <p:sldId id="271" r:id="rId7"/>
    <p:sldId id="256" r:id="rId8"/>
    <p:sldId id="265" r:id="rId9"/>
    <p:sldId id="266" r:id="rId10"/>
    <p:sldId id="257" r:id="rId11"/>
    <p:sldId id="258" r:id="rId12"/>
    <p:sldId id="259" r:id="rId13"/>
    <p:sldId id="260" r:id="rId14"/>
    <p:sldId id="5936" r:id="rId15"/>
    <p:sldId id="5937" r:id="rId16"/>
    <p:sldId id="741" r:id="rId17"/>
    <p:sldId id="5941" r:id="rId18"/>
    <p:sldId id="5940" r:id="rId19"/>
    <p:sldId id="5930" r:id="rId20"/>
    <p:sldId id="261" r:id="rId21"/>
    <p:sldId id="279" r:id="rId22"/>
    <p:sldId id="270" r:id="rId23"/>
    <p:sldId id="262" r:id="rId24"/>
    <p:sldId id="280" r:id="rId25"/>
    <p:sldId id="568" r:id="rId26"/>
    <p:sldId id="5928" r:id="rId27"/>
    <p:sldId id="5929" r:id="rId28"/>
    <p:sldId id="273" r:id="rId29"/>
    <p:sldId id="5933" r:id="rId30"/>
    <p:sldId id="5934" r:id="rId31"/>
    <p:sldId id="5931" r:id="rId32"/>
    <p:sldId id="5932" r:id="rId33"/>
    <p:sldId id="566" r:id="rId34"/>
    <p:sldId id="567" r:id="rId35"/>
    <p:sldId id="268" r:id="rId36"/>
    <p:sldId id="565" r:id="rId37"/>
    <p:sldId id="274" r:id="rId38"/>
    <p:sldId id="269" r:id="rId39"/>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143D"/>
    <a:srgbClr val="990033"/>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8A6317-8437-4350-409B-30BC4B0E9FA5}" v="116" dt="2026-07-06T14:58:32.930"/>
    <p1510:client id="{4DD52922-2BC5-D7FB-0886-905ECBD2AA27}" v="132" dt="2026-07-06T07:22:52.073"/>
    <p1510:client id="{597F1722-81B5-4C1C-BC84-62A441B48329}" v="5" dt="2026-07-06T08:55:19.430"/>
    <p1510:client id="{B236ECB0-28CF-4276-A55B-10B3EBA05689}" v="1" dt="2026-07-06T16:16:41.632"/>
    <p1510:client id="{D21F9DD1-DCCB-068B-7825-37D60737243F}" v="6" dt="2026-07-06T08:53:57.362"/>
    <p1510:client id="{DE11C16F-9E83-FDD9-BE63-C535C5869D1B}" v="329" dt="2026-07-05T20:41:52.276"/>
    <p1510:client id="{EF5E3CFF-2160-1141-F7BC-9D0DCEBADFF9}" v="2" dt="2026-07-06T16:14:09.7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41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CF8584-47A2-453C-80B3-079B8C8E34D1}" type="doc">
      <dgm:prSet loTypeId="urn:microsoft.com/office/officeart/2005/8/layout/radial6" loCatId="cycle" qsTypeId="urn:microsoft.com/office/officeart/2005/8/quickstyle/simple5" qsCatId="simple" csTypeId="urn:microsoft.com/office/officeart/2005/8/colors/accent1_2" csCatId="accent1" phldr="1"/>
      <dgm:spPr/>
      <dgm:t>
        <a:bodyPr/>
        <a:lstStyle/>
        <a:p>
          <a:endParaRPr lang="en-GB"/>
        </a:p>
      </dgm:t>
    </dgm:pt>
    <dgm:pt modelId="{6D9BE3E0-B515-4A27-A4A8-0FD9A36E0690}">
      <dgm:prSet phldrT="[Text]" custT="1"/>
      <dgm:spPr/>
      <dgm:t>
        <a:bodyPr/>
        <a:lstStyle/>
        <a:p>
          <a:pPr algn="ctr"/>
          <a:r>
            <a:rPr lang="en-GB" sz="1800">
              <a:latin typeface="+mj-lt"/>
            </a:rPr>
            <a:t>Form Tutors</a:t>
          </a:r>
        </a:p>
      </dgm:t>
    </dgm:pt>
    <dgm:pt modelId="{DFEAA03F-2350-4A72-9A07-DFE61506E668}" type="parTrans" cxnId="{64419217-D612-429A-B123-B753C652F02B}">
      <dgm:prSet/>
      <dgm:spPr/>
      <dgm:t>
        <a:bodyPr/>
        <a:lstStyle/>
        <a:p>
          <a:endParaRPr lang="en-GB" sz="1800">
            <a:latin typeface="+mj-lt"/>
          </a:endParaRPr>
        </a:p>
      </dgm:t>
    </dgm:pt>
    <dgm:pt modelId="{35A128D3-3AEC-4510-86D1-E3EA61FCB693}" type="sibTrans" cxnId="{64419217-D612-429A-B123-B753C652F02B}">
      <dgm:prSet/>
      <dgm:spPr/>
      <dgm:t>
        <a:bodyPr/>
        <a:lstStyle/>
        <a:p>
          <a:endParaRPr lang="en-GB" sz="1800">
            <a:latin typeface="+mj-lt"/>
          </a:endParaRPr>
        </a:p>
      </dgm:t>
    </dgm:pt>
    <dgm:pt modelId="{DBA1FA9C-8D39-405D-A58C-ECD35657AD6E}">
      <dgm:prSet custT="1"/>
      <dgm:spPr/>
      <dgm:t>
        <a:bodyPr/>
        <a:lstStyle/>
        <a:p>
          <a:pPr rtl="0"/>
          <a:r>
            <a:rPr lang="en-GB" sz="1600">
              <a:latin typeface="+mj-lt"/>
            </a:rPr>
            <a:t>Mrs Gibb</a:t>
          </a:r>
        </a:p>
        <a:p>
          <a:r>
            <a:rPr lang="en-GB" sz="1600">
              <a:latin typeface="+mj-lt"/>
            </a:rPr>
            <a:t>Art</a:t>
          </a:r>
        </a:p>
      </dgm:t>
    </dgm:pt>
    <dgm:pt modelId="{44D2EA98-29B4-4115-8AD8-F1BAD6479B97}" type="parTrans" cxnId="{317ABA6A-0544-4C7F-B6C3-D8609F978010}">
      <dgm:prSet/>
      <dgm:spPr/>
      <dgm:t>
        <a:bodyPr/>
        <a:lstStyle/>
        <a:p>
          <a:endParaRPr lang="en-GB">
            <a:latin typeface="+mj-lt"/>
          </a:endParaRPr>
        </a:p>
      </dgm:t>
    </dgm:pt>
    <dgm:pt modelId="{E448792F-3680-44D1-8C7E-08F82F5C3226}" type="sibTrans" cxnId="{317ABA6A-0544-4C7F-B6C3-D8609F978010}">
      <dgm:prSet/>
      <dgm:spPr/>
      <dgm:t>
        <a:bodyPr/>
        <a:lstStyle/>
        <a:p>
          <a:endParaRPr lang="en-GB">
            <a:latin typeface="+mj-lt"/>
          </a:endParaRPr>
        </a:p>
      </dgm:t>
    </dgm:pt>
    <dgm:pt modelId="{2860F42F-33B9-4ED9-9336-0671E25002C4}">
      <dgm:prSet custT="1"/>
      <dgm:spPr/>
      <dgm:t>
        <a:bodyPr/>
        <a:lstStyle/>
        <a:p>
          <a:pPr rtl="0"/>
          <a:r>
            <a:rPr lang="en-GB" sz="1600">
              <a:latin typeface="+mj-lt"/>
            </a:rPr>
            <a:t>Mr Skelton</a:t>
          </a:r>
        </a:p>
        <a:p>
          <a:r>
            <a:rPr lang="en-GB" sz="1600">
              <a:latin typeface="+mj-lt"/>
            </a:rPr>
            <a:t>DT</a:t>
          </a:r>
        </a:p>
      </dgm:t>
    </dgm:pt>
    <dgm:pt modelId="{6D7924C0-7FF5-4694-9497-F69CDDF2AF5F}" type="parTrans" cxnId="{24E81471-FB3F-431E-942D-4FA250C20FDA}">
      <dgm:prSet/>
      <dgm:spPr/>
      <dgm:t>
        <a:bodyPr/>
        <a:lstStyle/>
        <a:p>
          <a:endParaRPr lang="en-GB">
            <a:latin typeface="+mj-lt"/>
          </a:endParaRPr>
        </a:p>
      </dgm:t>
    </dgm:pt>
    <dgm:pt modelId="{A10F8481-B39E-4317-938E-C011CA9DE0A2}" type="sibTrans" cxnId="{24E81471-FB3F-431E-942D-4FA250C20FDA}">
      <dgm:prSet/>
      <dgm:spPr/>
      <dgm:t>
        <a:bodyPr/>
        <a:lstStyle/>
        <a:p>
          <a:endParaRPr lang="en-GB">
            <a:latin typeface="+mj-lt"/>
          </a:endParaRPr>
        </a:p>
      </dgm:t>
    </dgm:pt>
    <dgm:pt modelId="{1E87083A-61A6-4ECD-A7D3-4D87E0388A7E}">
      <dgm:prSet custT="1"/>
      <dgm:spPr/>
      <dgm:t>
        <a:bodyPr/>
        <a:lstStyle/>
        <a:p>
          <a:r>
            <a:rPr lang="en-GB" sz="1600">
              <a:latin typeface="+mj-lt"/>
            </a:rPr>
            <a:t>Mr Hamer</a:t>
          </a:r>
        </a:p>
        <a:p>
          <a:r>
            <a:rPr lang="en-GB" sz="1600">
              <a:latin typeface="+mj-lt"/>
            </a:rPr>
            <a:t>English</a:t>
          </a:r>
        </a:p>
      </dgm:t>
    </dgm:pt>
    <dgm:pt modelId="{BACF2063-1D95-4A49-A022-028E911F27A5}" type="parTrans" cxnId="{3BF552B7-6F3A-4C91-8B97-2E9C085D7664}">
      <dgm:prSet/>
      <dgm:spPr/>
      <dgm:t>
        <a:bodyPr/>
        <a:lstStyle/>
        <a:p>
          <a:endParaRPr lang="en-GB">
            <a:latin typeface="+mj-lt"/>
          </a:endParaRPr>
        </a:p>
      </dgm:t>
    </dgm:pt>
    <dgm:pt modelId="{5956DA70-9DC7-4D80-9E83-1A872073D0A3}" type="sibTrans" cxnId="{3BF552B7-6F3A-4C91-8B97-2E9C085D7664}">
      <dgm:prSet/>
      <dgm:spPr/>
      <dgm:t>
        <a:bodyPr/>
        <a:lstStyle/>
        <a:p>
          <a:endParaRPr lang="en-GB">
            <a:latin typeface="+mj-lt"/>
          </a:endParaRPr>
        </a:p>
      </dgm:t>
    </dgm:pt>
    <dgm:pt modelId="{00676AEE-E473-4630-82BB-7682314D84FD}">
      <dgm:prSet custT="1"/>
      <dgm:spPr/>
      <dgm:t>
        <a:bodyPr/>
        <a:lstStyle/>
        <a:p>
          <a:r>
            <a:rPr lang="en-GB" sz="1600" dirty="0">
              <a:latin typeface="+mj-lt"/>
            </a:rPr>
            <a:t>Miss Halmay</a:t>
          </a:r>
        </a:p>
        <a:p>
          <a:r>
            <a:rPr lang="en-GB" sz="1600" dirty="0">
              <a:latin typeface="+mj-lt"/>
            </a:rPr>
            <a:t>Science</a:t>
          </a:r>
        </a:p>
      </dgm:t>
    </dgm:pt>
    <dgm:pt modelId="{629793B4-1418-4DDA-81C3-26602C9C4516}" type="parTrans" cxnId="{3A224491-D721-4D16-8A41-D7C5F9AB01FC}">
      <dgm:prSet/>
      <dgm:spPr/>
      <dgm:t>
        <a:bodyPr/>
        <a:lstStyle/>
        <a:p>
          <a:endParaRPr lang="en-GB">
            <a:latin typeface="+mj-lt"/>
          </a:endParaRPr>
        </a:p>
      </dgm:t>
    </dgm:pt>
    <dgm:pt modelId="{D722E657-E229-44DC-A5EB-7725DB0F8C1D}" type="sibTrans" cxnId="{3A224491-D721-4D16-8A41-D7C5F9AB01FC}">
      <dgm:prSet/>
      <dgm:spPr/>
      <dgm:t>
        <a:bodyPr/>
        <a:lstStyle/>
        <a:p>
          <a:endParaRPr lang="en-GB">
            <a:latin typeface="+mj-lt"/>
          </a:endParaRPr>
        </a:p>
      </dgm:t>
    </dgm:pt>
    <dgm:pt modelId="{0BF5088A-BBAA-49CA-AA5A-8C2100BEC343}">
      <dgm:prSet phldrT="[Text]" phldr="0"/>
      <dgm:spPr/>
      <dgm:t>
        <a:bodyPr/>
        <a:lstStyle/>
        <a:p>
          <a:pPr rtl="0"/>
          <a:endParaRPr lang="en-GB" sz="1600" dirty="0">
            <a:latin typeface="+mj-lt"/>
          </a:endParaRPr>
        </a:p>
        <a:p>
          <a:r>
            <a:rPr lang="en-GB" sz="1600" dirty="0">
              <a:latin typeface="+mj-lt"/>
            </a:rPr>
            <a:t>Art and </a:t>
          </a:r>
          <a:r>
            <a:rPr lang="en-GB" sz="1600" dirty="0" err="1">
              <a:latin typeface="+mj-lt"/>
            </a:rPr>
            <a:t>Photogra</a:t>
          </a:r>
          <a:r>
            <a:rPr lang="en-GB" sz="1600" dirty="0">
              <a:latin typeface="+mj-lt"/>
            </a:rPr>
            <a:t>phy</a:t>
          </a:r>
          <a:endParaRPr lang="en-US" dirty="0"/>
        </a:p>
      </dgm:t>
    </dgm:pt>
    <dgm:pt modelId="{4F2265C3-5946-422A-BAE2-4380BB8D2D7A}" type="parTrans" cxnId="{31B1D2BB-9B79-49E4-845E-6F125A490BD5}">
      <dgm:prSet/>
      <dgm:spPr/>
    </dgm:pt>
    <dgm:pt modelId="{28D9409F-4726-416E-862C-F032586E109C}" type="sibTrans" cxnId="{31B1D2BB-9B79-49E4-845E-6F125A490BD5}">
      <dgm:prSet/>
      <dgm:spPr/>
    </dgm:pt>
    <dgm:pt modelId="{6707F623-039C-4EB9-BD96-5D268655FC2F}" type="pres">
      <dgm:prSet presAssocID="{AACF8584-47A2-453C-80B3-079B8C8E34D1}" presName="Name0" presStyleCnt="0">
        <dgm:presLayoutVars>
          <dgm:chMax val="1"/>
          <dgm:dir/>
          <dgm:animLvl val="ctr"/>
          <dgm:resizeHandles val="exact"/>
        </dgm:presLayoutVars>
      </dgm:prSet>
      <dgm:spPr/>
    </dgm:pt>
    <dgm:pt modelId="{4A4779F9-9B7D-4486-AEB8-88B19626119B}" type="pres">
      <dgm:prSet presAssocID="{6D9BE3E0-B515-4A27-A4A8-0FD9A36E0690}" presName="centerShape" presStyleLbl="node0" presStyleIdx="0" presStyleCnt="1" custScaleX="113286" custScaleY="92578"/>
      <dgm:spPr/>
    </dgm:pt>
    <dgm:pt modelId="{2F05A21A-AD2A-42E7-8D5E-CA3BB832D427}" type="pres">
      <dgm:prSet presAssocID="{DBA1FA9C-8D39-405D-A58C-ECD35657AD6E}" presName="node" presStyleLbl="node1" presStyleIdx="0" presStyleCnt="5" custScaleX="130155">
        <dgm:presLayoutVars>
          <dgm:bulletEnabled val="1"/>
        </dgm:presLayoutVars>
      </dgm:prSet>
      <dgm:spPr/>
    </dgm:pt>
    <dgm:pt modelId="{6D94B463-046C-4436-9A07-0AF049309942}" type="pres">
      <dgm:prSet presAssocID="{DBA1FA9C-8D39-405D-A58C-ECD35657AD6E}" presName="dummy" presStyleCnt="0"/>
      <dgm:spPr/>
    </dgm:pt>
    <dgm:pt modelId="{03B65C07-5B36-4C7A-B157-FB6CE05274A3}" type="pres">
      <dgm:prSet presAssocID="{E448792F-3680-44D1-8C7E-08F82F5C3226}" presName="sibTrans" presStyleLbl="sibTrans2D1" presStyleIdx="0" presStyleCnt="5"/>
      <dgm:spPr/>
    </dgm:pt>
    <dgm:pt modelId="{59654AD2-5FD0-49FE-A1B0-033601699179}" type="pres">
      <dgm:prSet presAssocID="{2860F42F-33B9-4ED9-9336-0671E25002C4}" presName="node" presStyleLbl="node1" presStyleIdx="1" presStyleCnt="5" custScaleX="130155">
        <dgm:presLayoutVars>
          <dgm:bulletEnabled val="1"/>
        </dgm:presLayoutVars>
      </dgm:prSet>
      <dgm:spPr/>
    </dgm:pt>
    <dgm:pt modelId="{1CFD449A-AFDD-4162-A0A2-D6504F38BB03}" type="pres">
      <dgm:prSet presAssocID="{2860F42F-33B9-4ED9-9336-0671E25002C4}" presName="dummy" presStyleCnt="0"/>
      <dgm:spPr/>
    </dgm:pt>
    <dgm:pt modelId="{5E6BC42D-993F-40B2-BDF4-60FC3237917F}" type="pres">
      <dgm:prSet presAssocID="{A10F8481-B39E-4317-938E-C011CA9DE0A2}" presName="sibTrans" presStyleLbl="sibTrans2D1" presStyleIdx="1" presStyleCnt="5"/>
      <dgm:spPr/>
    </dgm:pt>
    <dgm:pt modelId="{2DFDA2A8-30F8-4430-994E-BA4B736E9675}" type="pres">
      <dgm:prSet presAssocID="{1E87083A-61A6-4ECD-A7D3-4D87E0388A7E}" presName="node" presStyleLbl="node1" presStyleIdx="2" presStyleCnt="5" custScaleX="130155">
        <dgm:presLayoutVars>
          <dgm:bulletEnabled val="1"/>
        </dgm:presLayoutVars>
      </dgm:prSet>
      <dgm:spPr/>
    </dgm:pt>
    <dgm:pt modelId="{CF3114E0-4289-462A-9F77-F94A10513BBF}" type="pres">
      <dgm:prSet presAssocID="{1E87083A-61A6-4ECD-A7D3-4D87E0388A7E}" presName="dummy" presStyleCnt="0"/>
      <dgm:spPr/>
    </dgm:pt>
    <dgm:pt modelId="{BC199895-E443-4402-9063-1F5E1C59299D}" type="pres">
      <dgm:prSet presAssocID="{5956DA70-9DC7-4D80-9E83-1A872073D0A3}" presName="sibTrans" presStyleLbl="sibTrans2D1" presStyleIdx="2" presStyleCnt="5"/>
      <dgm:spPr/>
    </dgm:pt>
    <dgm:pt modelId="{5E44909B-9CF1-4718-B0C7-607B4DD85DF2}" type="pres">
      <dgm:prSet presAssocID="{0BF5088A-BBAA-49CA-AA5A-8C2100BEC343}" presName="node" presStyleLbl="node1" presStyleIdx="3" presStyleCnt="5">
        <dgm:presLayoutVars>
          <dgm:bulletEnabled val="1"/>
        </dgm:presLayoutVars>
      </dgm:prSet>
      <dgm:spPr/>
    </dgm:pt>
    <dgm:pt modelId="{A020D6BF-6012-47C6-B6EA-6DAE34FDBC6D}" type="pres">
      <dgm:prSet presAssocID="{0BF5088A-BBAA-49CA-AA5A-8C2100BEC343}" presName="dummy" presStyleCnt="0"/>
      <dgm:spPr/>
    </dgm:pt>
    <dgm:pt modelId="{D1FF4C77-DBFE-41BB-AC0A-67781CEC9E30}" type="pres">
      <dgm:prSet presAssocID="{28D9409F-4726-416E-862C-F032586E109C}" presName="sibTrans" presStyleLbl="sibTrans2D1" presStyleIdx="3" presStyleCnt="5"/>
      <dgm:spPr/>
    </dgm:pt>
    <dgm:pt modelId="{457BEEAF-ACDD-4A8A-AC8B-792553989188}" type="pres">
      <dgm:prSet presAssocID="{00676AEE-E473-4630-82BB-7682314D84FD}" presName="node" presStyleLbl="node1" presStyleIdx="4" presStyleCnt="5">
        <dgm:presLayoutVars>
          <dgm:bulletEnabled val="1"/>
        </dgm:presLayoutVars>
      </dgm:prSet>
      <dgm:spPr/>
    </dgm:pt>
    <dgm:pt modelId="{13A769AF-1EB1-4B6F-B90C-4BE72395E5D7}" type="pres">
      <dgm:prSet presAssocID="{00676AEE-E473-4630-82BB-7682314D84FD}" presName="dummy" presStyleCnt="0"/>
      <dgm:spPr/>
    </dgm:pt>
    <dgm:pt modelId="{6F68C0B4-2D90-4FDB-BC0B-BF06302784E4}" type="pres">
      <dgm:prSet presAssocID="{D722E657-E229-44DC-A5EB-7725DB0F8C1D}" presName="sibTrans" presStyleLbl="sibTrans2D1" presStyleIdx="4" presStyleCnt="5"/>
      <dgm:spPr/>
    </dgm:pt>
  </dgm:ptLst>
  <dgm:cxnLst>
    <dgm:cxn modelId="{64419217-D612-429A-B123-B753C652F02B}" srcId="{AACF8584-47A2-453C-80B3-079B8C8E34D1}" destId="{6D9BE3E0-B515-4A27-A4A8-0FD9A36E0690}" srcOrd="0" destOrd="0" parTransId="{DFEAA03F-2350-4A72-9A07-DFE61506E668}" sibTransId="{35A128D3-3AEC-4510-86D1-E3EA61FCB693}"/>
    <dgm:cxn modelId="{41317B1F-2BDB-4124-B053-E03D14313B07}" type="presOf" srcId="{00676AEE-E473-4630-82BB-7682314D84FD}" destId="{457BEEAF-ACDD-4A8A-AC8B-792553989188}" srcOrd="0" destOrd="0" presId="urn:microsoft.com/office/officeart/2005/8/layout/radial6"/>
    <dgm:cxn modelId="{889FF564-6147-4154-A02A-55CBC3F26FD1}" type="presOf" srcId="{6D9BE3E0-B515-4A27-A4A8-0FD9A36E0690}" destId="{4A4779F9-9B7D-4486-AEB8-88B19626119B}" srcOrd="0" destOrd="0" presId="urn:microsoft.com/office/officeart/2005/8/layout/radial6"/>
    <dgm:cxn modelId="{317ABA6A-0544-4C7F-B6C3-D8609F978010}" srcId="{6D9BE3E0-B515-4A27-A4A8-0FD9A36E0690}" destId="{DBA1FA9C-8D39-405D-A58C-ECD35657AD6E}" srcOrd="0" destOrd="0" parTransId="{44D2EA98-29B4-4115-8AD8-F1BAD6479B97}" sibTransId="{E448792F-3680-44D1-8C7E-08F82F5C3226}"/>
    <dgm:cxn modelId="{24E81471-FB3F-431E-942D-4FA250C20FDA}" srcId="{6D9BE3E0-B515-4A27-A4A8-0FD9A36E0690}" destId="{2860F42F-33B9-4ED9-9336-0671E25002C4}" srcOrd="1" destOrd="0" parTransId="{6D7924C0-7FF5-4694-9497-F69CDDF2AF5F}" sibTransId="{A10F8481-B39E-4317-938E-C011CA9DE0A2}"/>
    <dgm:cxn modelId="{D0805374-2923-441C-B29F-4A3D64B553BE}" type="presOf" srcId="{5956DA70-9DC7-4D80-9E83-1A872073D0A3}" destId="{BC199895-E443-4402-9063-1F5E1C59299D}" srcOrd="0" destOrd="0" presId="urn:microsoft.com/office/officeart/2005/8/layout/radial6"/>
    <dgm:cxn modelId="{311ECD7D-04F4-47DF-AAFE-D7413BFC4DC4}" type="presOf" srcId="{A10F8481-B39E-4317-938E-C011CA9DE0A2}" destId="{5E6BC42D-993F-40B2-BDF4-60FC3237917F}" srcOrd="0" destOrd="0" presId="urn:microsoft.com/office/officeart/2005/8/layout/radial6"/>
    <dgm:cxn modelId="{3A224491-D721-4D16-8A41-D7C5F9AB01FC}" srcId="{6D9BE3E0-B515-4A27-A4A8-0FD9A36E0690}" destId="{00676AEE-E473-4630-82BB-7682314D84FD}" srcOrd="4" destOrd="0" parTransId="{629793B4-1418-4DDA-81C3-26602C9C4516}" sibTransId="{D722E657-E229-44DC-A5EB-7725DB0F8C1D}"/>
    <dgm:cxn modelId="{62D59798-AAE6-4E1C-9540-B4F6AE955590}" type="presOf" srcId="{2860F42F-33B9-4ED9-9336-0671E25002C4}" destId="{59654AD2-5FD0-49FE-A1B0-033601699179}" srcOrd="0" destOrd="0" presId="urn:microsoft.com/office/officeart/2005/8/layout/radial6"/>
    <dgm:cxn modelId="{A37A8AA5-FD58-4C1C-B079-2A1C853F1670}" type="presOf" srcId="{0BF5088A-BBAA-49CA-AA5A-8C2100BEC343}" destId="{5E44909B-9CF1-4718-B0C7-607B4DD85DF2}" srcOrd="0" destOrd="0" presId="urn:microsoft.com/office/officeart/2005/8/layout/radial6"/>
    <dgm:cxn modelId="{3BF552B7-6F3A-4C91-8B97-2E9C085D7664}" srcId="{6D9BE3E0-B515-4A27-A4A8-0FD9A36E0690}" destId="{1E87083A-61A6-4ECD-A7D3-4D87E0388A7E}" srcOrd="2" destOrd="0" parTransId="{BACF2063-1D95-4A49-A022-028E911F27A5}" sibTransId="{5956DA70-9DC7-4D80-9E83-1A872073D0A3}"/>
    <dgm:cxn modelId="{BB19A4B9-9B0E-4253-8912-1E9F7619DD03}" type="presOf" srcId="{AACF8584-47A2-453C-80B3-079B8C8E34D1}" destId="{6707F623-039C-4EB9-BD96-5D268655FC2F}" srcOrd="0" destOrd="0" presId="urn:microsoft.com/office/officeart/2005/8/layout/radial6"/>
    <dgm:cxn modelId="{31B1D2BB-9B79-49E4-845E-6F125A490BD5}" srcId="{6D9BE3E0-B515-4A27-A4A8-0FD9A36E0690}" destId="{0BF5088A-BBAA-49CA-AA5A-8C2100BEC343}" srcOrd="3" destOrd="0" parTransId="{4F2265C3-5946-422A-BAE2-4380BB8D2D7A}" sibTransId="{28D9409F-4726-416E-862C-F032586E109C}"/>
    <dgm:cxn modelId="{C49B40BC-199E-4C7D-85F4-B61566EDF7CA}" type="presOf" srcId="{D722E657-E229-44DC-A5EB-7725DB0F8C1D}" destId="{6F68C0B4-2D90-4FDB-BC0B-BF06302784E4}" srcOrd="0" destOrd="0" presId="urn:microsoft.com/office/officeart/2005/8/layout/radial6"/>
    <dgm:cxn modelId="{FA194DD6-7A3E-44FB-ABBA-E557A84026A6}" type="presOf" srcId="{28D9409F-4726-416E-862C-F032586E109C}" destId="{D1FF4C77-DBFE-41BB-AC0A-67781CEC9E30}" srcOrd="0" destOrd="0" presId="urn:microsoft.com/office/officeart/2005/8/layout/radial6"/>
    <dgm:cxn modelId="{0A8766E1-1FD8-4E58-A005-986B6E48E2B4}" type="presOf" srcId="{DBA1FA9C-8D39-405D-A58C-ECD35657AD6E}" destId="{2F05A21A-AD2A-42E7-8D5E-CA3BB832D427}" srcOrd="0" destOrd="0" presId="urn:microsoft.com/office/officeart/2005/8/layout/radial6"/>
    <dgm:cxn modelId="{24BD94E2-FB4F-4376-BF34-EA92C94411B7}" type="presOf" srcId="{E448792F-3680-44D1-8C7E-08F82F5C3226}" destId="{03B65C07-5B36-4C7A-B157-FB6CE05274A3}" srcOrd="0" destOrd="0" presId="urn:microsoft.com/office/officeart/2005/8/layout/radial6"/>
    <dgm:cxn modelId="{0C4F3EE7-739A-4DF6-ADAD-94DA8090CE65}" type="presOf" srcId="{1E87083A-61A6-4ECD-A7D3-4D87E0388A7E}" destId="{2DFDA2A8-30F8-4430-994E-BA4B736E9675}" srcOrd="0" destOrd="0" presId="urn:microsoft.com/office/officeart/2005/8/layout/radial6"/>
    <dgm:cxn modelId="{21323A7B-45CA-4795-896E-210F4567E74A}" type="presParOf" srcId="{6707F623-039C-4EB9-BD96-5D268655FC2F}" destId="{4A4779F9-9B7D-4486-AEB8-88B19626119B}" srcOrd="0" destOrd="0" presId="urn:microsoft.com/office/officeart/2005/8/layout/radial6"/>
    <dgm:cxn modelId="{C95BFC32-FF43-452A-80AA-0725707F066E}" type="presParOf" srcId="{6707F623-039C-4EB9-BD96-5D268655FC2F}" destId="{2F05A21A-AD2A-42E7-8D5E-CA3BB832D427}" srcOrd="1" destOrd="0" presId="urn:microsoft.com/office/officeart/2005/8/layout/radial6"/>
    <dgm:cxn modelId="{6E393B42-AFC1-424A-A189-E5E5B2C0F616}" type="presParOf" srcId="{6707F623-039C-4EB9-BD96-5D268655FC2F}" destId="{6D94B463-046C-4436-9A07-0AF049309942}" srcOrd="2" destOrd="0" presId="urn:microsoft.com/office/officeart/2005/8/layout/radial6"/>
    <dgm:cxn modelId="{E0DF7966-A7D8-44A4-9555-3C44DB880DB2}" type="presParOf" srcId="{6707F623-039C-4EB9-BD96-5D268655FC2F}" destId="{03B65C07-5B36-4C7A-B157-FB6CE05274A3}" srcOrd="3" destOrd="0" presId="urn:microsoft.com/office/officeart/2005/8/layout/radial6"/>
    <dgm:cxn modelId="{343053F8-B892-4F17-AA5F-44A1F4328C0A}" type="presParOf" srcId="{6707F623-039C-4EB9-BD96-5D268655FC2F}" destId="{59654AD2-5FD0-49FE-A1B0-033601699179}" srcOrd="4" destOrd="0" presId="urn:microsoft.com/office/officeart/2005/8/layout/radial6"/>
    <dgm:cxn modelId="{4ACFB243-41A5-492E-A848-3A3F880ADBA0}" type="presParOf" srcId="{6707F623-039C-4EB9-BD96-5D268655FC2F}" destId="{1CFD449A-AFDD-4162-A0A2-D6504F38BB03}" srcOrd="5" destOrd="0" presId="urn:microsoft.com/office/officeart/2005/8/layout/radial6"/>
    <dgm:cxn modelId="{E6598382-DEF4-4CE1-B599-22901632B8FF}" type="presParOf" srcId="{6707F623-039C-4EB9-BD96-5D268655FC2F}" destId="{5E6BC42D-993F-40B2-BDF4-60FC3237917F}" srcOrd="6" destOrd="0" presId="urn:microsoft.com/office/officeart/2005/8/layout/radial6"/>
    <dgm:cxn modelId="{7F96F061-09F3-43CA-B004-69D3C3E50329}" type="presParOf" srcId="{6707F623-039C-4EB9-BD96-5D268655FC2F}" destId="{2DFDA2A8-30F8-4430-994E-BA4B736E9675}" srcOrd="7" destOrd="0" presId="urn:microsoft.com/office/officeart/2005/8/layout/radial6"/>
    <dgm:cxn modelId="{5A260B86-6EE2-4DEA-B5CC-B340C93E5663}" type="presParOf" srcId="{6707F623-039C-4EB9-BD96-5D268655FC2F}" destId="{CF3114E0-4289-462A-9F77-F94A10513BBF}" srcOrd="8" destOrd="0" presId="urn:microsoft.com/office/officeart/2005/8/layout/radial6"/>
    <dgm:cxn modelId="{BE787E7E-2EDA-4880-9F4C-FBC6B591A1DB}" type="presParOf" srcId="{6707F623-039C-4EB9-BD96-5D268655FC2F}" destId="{BC199895-E443-4402-9063-1F5E1C59299D}" srcOrd="9" destOrd="0" presId="urn:microsoft.com/office/officeart/2005/8/layout/radial6"/>
    <dgm:cxn modelId="{7AFB0C62-CC93-4F0B-B64C-727975A2B9CF}" type="presParOf" srcId="{6707F623-039C-4EB9-BD96-5D268655FC2F}" destId="{5E44909B-9CF1-4718-B0C7-607B4DD85DF2}" srcOrd="10" destOrd="0" presId="urn:microsoft.com/office/officeart/2005/8/layout/radial6"/>
    <dgm:cxn modelId="{CAF2F12E-46DB-42A4-8F81-D46CF7694E2B}" type="presParOf" srcId="{6707F623-039C-4EB9-BD96-5D268655FC2F}" destId="{A020D6BF-6012-47C6-B6EA-6DAE34FDBC6D}" srcOrd="11" destOrd="0" presId="urn:microsoft.com/office/officeart/2005/8/layout/radial6"/>
    <dgm:cxn modelId="{92165ABB-61B2-4E72-8496-D0B9818B09D7}" type="presParOf" srcId="{6707F623-039C-4EB9-BD96-5D268655FC2F}" destId="{D1FF4C77-DBFE-41BB-AC0A-67781CEC9E30}" srcOrd="12" destOrd="0" presId="urn:microsoft.com/office/officeart/2005/8/layout/radial6"/>
    <dgm:cxn modelId="{EE6E8DDA-D268-40E9-82A2-26E0052AE8B6}" type="presParOf" srcId="{6707F623-039C-4EB9-BD96-5D268655FC2F}" destId="{457BEEAF-ACDD-4A8A-AC8B-792553989188}" srcOrd="13" destOrd="0" presId="urn:microsoft.com/office/officeart/2005/8/layout/radial6"/>
    <dgm:cxn modelId="{BB25D5E6-B44B-48F4-9C05-F2F046B371E3}" type="presParOf" srcId="{6707F623-039C-4EB9-BD96-5D268655FC2F}" destId="{13A769AF-1EB1-4B6F-B90C-4BE72395E5D7}" srcOrd="14" destOrd="0" presId="urn:microsoft.com/office/officeart/2005/8/layout/radial6"/>
    <dgm:cxn modelId="{49B1EA2B-F7B2-4AD4-A63F-A079B03F5097}" type="presParOf" srcId="{6707F623-039C-4EB9-BD96-5D268655FC2F}" destId="{6F68C0B4-2D90-4FDB-BC0B-BF06302784E4}"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8C0B4-2D90-4FDB-BC0B-BF06302784E4}">
      <dsp:nvSpPr>
        <dsp:cNvPr id="0" name=""/>
        <dsp:cNvSpPr/>
      </dsp:nvSpPr>
      <dsp:spPr>
        <a:xfrm>
          <a:off x="2392677" y="554415"/>
          <a:ext cx="3699596" cy="3699596"/>
        </a:xfrm>
        <a:prstGeom prst="blockArc">
          <a:avLst>
            <a:gd name="adj1" fmla="val 11880000"/>
            <a:gd name="adj2" fmla="val 16200000"/>
            <a:gd name="adj3" fmla="val 46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1FF4C77-DBFE-41BB-AC0A-67781CEC9E30}">
      <dsp:nvSpPr>
        <dsp:cNvPr id="0" name=""/>
        <dsp:cNvSpPr/>
      </dsp:nvSpPr>
      <dsp:spPr>
        <a:xfrm>
          <a:off x="2392677" y="554415"/>
          <a:ext cx="3699596" cy="3699596"/>
        </a:xfrm>
        <a:prstGeom prst="blockArc">
          <a:avLst>
            <a:gd name="adj1" fmla="val 7560000"/>
            <a:gd name="adj2" fmla="val 11880000"/>
            <a:gd name="adj3" fmla="val 46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199895-E443-4402-9063-1F5E1C59299D}">
      <dsp:nvSpPr>
        <dsp:cNvPr id="0" name=""/>
        <dsp:cNvSpPr/>
      </dsp:nvSpPr>
      <dsp:spPr>
        <a:xfrm>
          <a:off x="2392677" y="554415"/>
          <a:ext cx="3699596" cy="3699596"/>
        </a:xfrm>
        <a:prstGeom prst="blockArc">
          <a:avLst>
            <a:gd name="adj1" fmla="val 3240000"/>
            <a:gd name="adj2" fmla="val 7560000"/>
            <a:gd name="adj3" fmla="val 46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E6BC42D-993F-40B2-BDF4-60FC3237917F}">
      <dsp:nvSpPr>
        <dsp:cNvPr id="0" name=""/>
        <dsp:cNvSpPr/>
      </dsp:nvSpPr>
      <dsp:spPr>
        <a:xfrm>
          <a:off x="2392677" y="554415"/>
          <a:ext cx="3699596" cy="3699596"/>
        </a:xfrm>
        <a:prstGeom prst="blockArc">
          <a:avLst>
            <a:gd name="adj1" fmla="val 20520000"/>
            <a:gd name="adj2" fmla="val 3240000"/>
            <a:gd name="adj3" fmla="val 46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3B65C07-5B36-4C7A-B157-FB6CE05274A3}">
      <dsp:nvSpPr>
        <dsp:cNvPr id="0" name=""/>
        <dsp:cNvSpPr/>
      </dsp:nvSpPr>
      <dsp:spPr>
        <a:xfrm>
          <a:off x="2392677" y="554415"/>
          <a:ext cx="3699596" cy="3699596"/>
        </a:xfrm>
        <a:prstGeom prst="blockArc">
          <a:avLst>
            <a:gd name="adj1" fmla="val 16200000"/>
            <a:gd name="adj2" fmla="val 20520000"/>
            <a:gd name="adj3" fmla="val 46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A4779F9-9B7D-4486-AEB8-88B19626119B}">
      <dsp:nvSpPr>
        <dsp:cNvPr id="0" name=""/>
        <dsp:cNvSpPr/>
      </dsp:nvSpPr>
      <dsp:spPr>
        <a:xfrm>
          <a:off x="3277903" y="1615960"/>
          <a:ext cx="1929144" cy="157650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mj-lt"/>
            </a:rPr>
            <a:t>Form Tutors</a:t>
          </a:r>
        </a:p>
      </dsp:txBody>
      <dsp:txXfrm>
        <a:off x="3560420" y="1846834"/>
        <a:ext cx="1364110" cy="1114760"/>
      </dsp:txXfrm>
    </dsp:sp>
    <dsp:sp modelId="{2F05A21A-AD2A-42E7-8D5E-CA3BB832D427}">
      <dsp:nvSpPr>
        <dsp:cNvPr id="0" name=""/>
        <dsp:cNvSpPr/>
      </dsp:nvSpPr>
      <dsp:spPr>
        <a:xfrm>
          <a:off x="3466733" y="1315"/>
          <a:ext cx="1551484" cy="119202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mj-lt"/>
            </a:rPr>
            <a:t>Mrs Gibb</a:t>
          </a:r>
        </a:p>
        <a:p>
          <a:pPr marL="0" lvl="0" indent="0" algn="ctr" defTabSz="711200">
            <a:lnSpc>
              <a:spcPct val="90000"/>
            </a:lnSpc>
            <a:spcBef>
              <a:spcPct val="0"/>
            </a:spcBef>
            <a:spcAft>
              <a:spcPct val="35000"/>
            </a:spcAft>
            <a:buNone/>
          </a:pPr>
          <a:r>
            <a:rPr lang="en-GB" sz="1600" kern="1200">
              <a:latin typeface="+mj-lt"/>
            </a:rPr>
            <a:t>Art</a:t>
          </a:r>
        </a:p>
      </dsp:txBody>
      <dsp:txXfrm>
        <a:off x="3693943" y="175883"/>
        <a:ext cx="1097064" cy="842891"/>
      </dsp:txXfrm>
    </dsp:sp>
    <dsp:sp modelId="{59654AD2-5FD0-49FE-A1B0-033601699179}">
      <dsp:nvSpPr>
        <dsp:cNvPr id="0" name=""/>
        <dsp:cNvSpPr/>
      </dsp:nvSpPr>
      <dsp:spPr>
        <a:xfrm>
          <a:off x="5185183" y="1249842"/>
          <a:ext cx="1551484" cy="119202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mj-lt"/>
            </a:rPr>
            <a:t>Mr Skelton</a:t>
          </a:r>
        </a:p>
        <a:p>
          <a:pPr marL="0" lvl="0" indent="0" algn="ctr" defTabSz="711200">
            <a:lnSpc>
              <a:spcPct val="90000"/>
            </a:lnSpc>
            <a:spcBef>
              <a:spcPct val="0"/>
            </a:spcBef>
            <a:spcAft>
              <a:spcPct val="35000"/>
            </a:spcAft>
            <a:buNone/>
          </a:pPr>
          <a:r>
            <a:rPr lang="en-GB" sz="1600" kern="1200">
              <a:latin typeface="+mj-lt"/>
            </a:rPr>
            <a:t>DT</a:t>
          </a:r>
        </a:p>
      </dsp:txBody>
      <dsp:txXfrm>
        <a:off x="5412393" y="1424410"/>
        <a:ext cx="1097064" cy="842891"/>
      </dsp:txXfrm>
    </dsp:sp>
    <dsp:sp modelId="{2DFDA2A8-30F8-4430-994E-BA4B736E9675}">
      <dsp:nvSpPr>
        <dsp:cNvPr id="0" name=""/>
        <dsp:cNvSpPr/>
      </dsp:nvSpPr>
      <dsp:spPr>
        <a:xfrm>
          <a:off x="4528794" y="3270001"/>
          <a:ext cx="1551484" cy="119202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j-lt"/>
            </a:rPr>
            <a:t>Mr Hamer</a:t>
          </a:r>
        </a:p>
        <a:p>
          <a:pPr marL="0" lvl="0" indent="0" algn="ctr" defTabSz="711200">
            <a:lnSpc>
              <a:spcPct val="90000"/>
            </a:lnSpc>
            <a:spcBef>
              <a:spcPct val="0"/>
            </a:spcBef>
            <a:spcAft>
              <a:spcPct val="35000"/>
            </a:spcAft>
            <a:buNone/>
          </a:pPr>
          <a:r>
            <a:rPr lang="en-GB" sz="1600" kern="1200">
              <a:latin typeface="+mj-lt"/>
            </a:rPr>
            <a:t>English</a:t>
          </a:r>
        </a:p>
      </dsp:txBody>
      <dsp:txXfrm>
        <a:off x="4756004" y="3444569"/>
        <a:ext cx="1097064" cy="842891"/>
      </dsp:txXfrm>
    </dsp:sp>
    <dsp:sp modelId="{5E44909B-9CF1-4718-B0C7-607B4DD85DF2}">
      <dsp:nvSpPr>
        <dsp:cNvPr id="0" name=""/>
        <dsp:cNvSpPr/>
      </dsp:nvSpPr>
      <dsp:spPr>
        <a:xfrm>
          <a:off x="2584400" y="3270001"/>
          <a:ext cx="1192027" cy="119202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endParaRPr lang="en-GB" sz="1200" kern="1200" dirty="0">
            <a:latin typeface="+mj-lt"/>
          </a:endParaRPr>
        </a:p>
        <a:p>
          <a:pPr marL="0" lvl="0" indent="0" algn="ctr" defTabSz="533400">
            <a:lnSpc>
              <a:spcPct val="90000"/>
            </a:lnSpc>
            <a:spcBef>
              <a:spcPct val="0"/>
            </a:spcBef>
            <a:spcAft>
              <a:spcPct val="35000"/>
            </a:spcAft>
            <a:buNone/>
          </a:pPr>
          <a:r>
            <a:rPr lang="en-GB" sz="1200" kern="1200" dirty="0">
              <a:latin typeface="+mj-lt"/>
            </a:rPr>
            <a:t>Art and </a:t>
          </a:r>
          <a:r>
            <a:rPr lang="en-GB" sz="1200" kern="1200" dirty="0" err="1">
              <a:latin typeface="+mj-lt"/>
            </a:rPr>
            <a:t>Photogra</a:t>
          </a:r>
          <a:r>
            <a:rPr lang="en-GB" sz="1200" kern="1200" dirty="0">
              <a:latin typeface="+mj-lt"/>
            </a:rPr>
            <a:t>phy</a:t>
          </a:r>
          <a:endParaRPr lang="en-US" sz="1200" kern="1200" dirty="0"/>
        </a:p>
      </dsp:txBody>
      <dsp:txXfrm>
        <a:off x="2758968" y="3444569"/>
        <a:ext cx="842891" cy="842891"/>
      </dsp:txXfrm>
    </dsp:sp>
    <dsp:sp modelId="{457BEEAF-ACDD-4A8A-AC8B-792553989188}">
      <dsp:nvSpPr>
        <dsp:cNvPr id="0" name=""/>
        <dsp:cNvSpPr/>
      </dsp:nvSpPr>
      <dsp:spPr>
        <a:xfrm>
          <a:off x="1928011" y="1249842"/>
          <a:ext cx="1192027" cy="119202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mj-lt"/>
            </a:rPr>
            <a:t>Miss Halmay</a:t>
          </a:r>
        </a:p>
        <a:p>
          <a:pPr marL="0" lvl="0" indent="0" algn="ctr" defTabSz="711200">
            <a:lnSpc>
              <a:spcPct val="90000"/>
            </a:lnSpc>
            <a:spcBef>
              <a:spcPct val="0"/>
            </a:spcBef>
            <a:spcAft>
              <a:spcPct val="35000"/>
            </a:spcAft>
            <a:buNone/>
          </a:pPr>
          <a:r>
            <a:rPr lang="en-GB" sz="1600" kern="1200" dirty="0">
              <a:latin typeface="+mj-lt"/>
            </a:rPr>
            <a:t>Science</a:t>
          </a:r>
        </a:p>
      </dsp:txBody>
      <dsp:txXfrm>
        <a:off x="2102579" y="1424410"/>
        <a:ext cx="842891" cy="84289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7F23EF3-59EB-4717-B50C-EBF354C4AB44}" type="datetimeFigureOut">
              <a:t>7/7/2026</a:t>
            </a:fld>
            <a:endParaRPr lang="en-GB"/>
          </a:p>
        </p:txBody>
      </p:sp>
      <p:sp>
        <p:nvSpPr>
          <p:cNvPr id="4" name="Slide Image Placeholder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6D9D903-EA92-43A1-B722-F4F77E829CED}" type="slidenum">
              <a:t>‹#›</a:t>
            </a:fld>
            <a:endParaRPr lang="en-GB"/>
          </a:p>
        </p:txBody>
      </p:sp>
    </p:spTree>
    <p:extLst>
      <p:ext uri="{BB962C8B-B14F-4D97-AF65-F5344CB8AC3E}">
        <p14:creationId xmlns:p14="http://schemas.microsoft.com/office/powerpoint/2010/main" val="164774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5E4DF-98C6-C9A7-964F-4E3BECAB7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A5338-0158-ED19-AB81-9FB2C7A62D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24C74-23BF-4B8D-4331-5F44CABAF84E}"/>
              </a:ext>
            </a:extLst>
          </p:cNvPr>
          <p:cNvSpPr>
            <a:spLocks noGrp="1"/>
          </p:cNvSpPr>
          <p:nvPr>
            <p:ph type="body" idx="1"/>
          </p:nvPr>
        </p:nvSpPr>
        <p:spPr/>
        <p:txBody>
          <a:bodyPr/>
          <a:lstStyle/>
          <a:p>
            <a:r>
              <a:rPr lang="en-GB"/>
              <a:t>HSI slide to update</a:t>
            </a:r>
          </a:p>
        </p:txBody>
      </p:sp>
      <p:sp>
        <p:nvSpPr>
          <p:cNvPr id="4" name="Slide Number Placeholder 3">
            <a:extLst>
              <a:ext uri="{FF2B5EF4-FFF2-40B4-BE49-F238E27FC236}">
                <a16:creationId xmlns:a16="http://schemas.microsoft.com/office/drawing/2014/main" id="{58DFE992-BC45-5DB7-0C5B-EBDB385F2232}"/>
              </a:ext>
            </a:extLst>
          </p:cNvPr>
          <p:cNvSpPr>
            <a:spLocks noGrp="1"/>
          </p:cNvSpPr>
          <p:nvPr>
            <p:ph type="sldNum" sz="quarter" idx="5"/>
          </p:nvPr>
        </p:nvSpPr>
        <p:spPr/>
        <p:txBody>
          <a:bodyPr/>
          <a:lstStyle/>
          <a:p>
            <a:fld id="{16D9D903-EA92-43A1-B722-F4F77E829CED}" type="slidenum">
              <a:rPr lang="en-GB" smtClean="0"/>
              <a:t>2</a:t>
            </a:fld>
            <a:endParaRPr lang="en-GB"/>
          </a:p>
        </p:txBody>
      </p:sp>
    </p:spTree>
    <p:extLst>
      <p:ext uri="{BB962C8B-B14F-4D97-AF65-F5344CB8AC3E}">
        <p14:creationId xmlns:p14="http://schemas.microsoft.com/office/powerpoint/2010/main" val="1248336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MCL slide to update</a:t>
            </a:r>
          </a:p>
        </p:txBody>
      </p:sp>
      <p:sp>
        <p:nvSpPr>
          <p:cNvPr id="4" name="Slide Number Placeholder 3"/>
          <p:cNvSpPr>
            <a:spLocks noGrp="1"/>
          </p:cNvSpPr>
          <p:nvPr>
            <p:ph type="sldNum" sz="quarter" idx="5"/>
          </p:nvPr>
        </p:nvSpPr>
        <p:spPr/>
        <p:txBody>
          <a:bodyPr/>
          <a:lstStyle/>
          <a:p>
            <a:fld id="{16D9D903-EA92-43A1-B722-F4F77E829CED}" type="slidenum">
              <a:rPr lang="en-GB" smtClean="0"/>
              <a:t>17</a:t>
            </a:fld>
            <a:endParaRPr lang="en-GB"/>
          </a:p>
        </p:txBody>
      </p:sp>
    </p:spTree>
    <p:extLst>
      <p:ext uri="{BB962C8B-B14F-4D97-AF65-F5344CB8AC3E}">
        <p14:creationId xmlns:p14="http://schemas.microsoft.com/office/powerpoint/2010/main" val="2420893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MCL slide to update</a:t>
            </a:r>
            <a:endParaRPr lang="en-US"/>
          </a:p>
        </p:txBody>
      </p:sp>
      <p:sp>
        <p:nvSpPr>
          <p:cNvPr id="4" name="Slide Number Placeholder 3"/>
          <p:cNvSpPr>
            <a:spLocks noGrp="1"/>
          </p:cNvSpPr>
          <p:nvPr>
            <p:ph type="sldNum" sz="quarter" idx="5"/>
          </p:nvPr>
        </p:nvSpPr>
        <p:spPr/>
        <p:txBody>
          <a:bodyPr/>
          <a:lstStyle/>
          <a:p>
            <a:fld id="{16D9D903-EA92-43A1-B722-F4F77E829CED}" type="slidenum">
              <a:rPr lang="en-GB" smtClean="0"/>
              <a:t>18</a:t>
            </a:fld>
            <a:endParaRPr lang="en-GB"/>
          </a:p>
        </p:txBody>
      </p:sp>
    </p:spTree>
    <p:extLst>
      <p:ext uri="{BB962C8B-B14F-4D97-AF65-F5344CB8AC3E}">
        <p14:creationId xmlns:p14="http://schemas.microsoft.com/office/powerpoint/2010/main" val="3737241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MCL slide to update</a:t>
            </a:r>
            <a:endParaRPr lang="en-US"/>
          </a:p>
        </p:txBody>
      </p:sp>
      <p:sp>
        <p:nvSpPr>
          <p:cNvPr id="4" name="Slide Number Placeholder 3"/>
          <p:cNvSpPr>
            <a:spLocks noGrp="1"/>
          </p:cNvSpPr>
          <p:nvPr>
            <p:ph type="sldNum" sz="quarter" idx="5"/>
          </p:nvPr>
        </p:nvSpPr>
        <p:spPr/>
        <p:txBody>
          <a:bodyPr/>
          <a:lstStyle/>
          <a:p>
            <a:fld id="{16D9D903-EA92-43A1-B722-F4F77E829CED}" type="slidenum">
              <a:rPr lang="en-GB"/>
              <a:t>19</a:t>
            </a:fld>
            <a:endParaRPr lang="en-GB"/>
          </a:p>
        </p:txBody>
      </p:sp>
    </p:spTree>
    <p:extLst>
      <p:ext uri="{BB962C8B-B14F-4D97-AF65-F5344CB8AC3E}">
        <p14:creationId xmlns:p14="http://schemas.microsoft.com/office/powerpoint/2010/main" val="3650745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MCL slide to update</a:t>
            </a:r>
            <a:endParaRPr lang="en-US"/>
          </a:p>
        </p:txBody>
      </p:sp>
      <p:sp>
        <p:nvSpPr>
          <p:cNvPr id="4" name="Slide Number Placeholder 3"/>
          <p:cNvSpPr>
            <a:spLocks noGrp="1"/>
          </p:cNvSpPr>
          <p:nvPr>
            <p:ph type="sldNum" sz="quarter" idx="5"/>
          </p:nvPr>
        </p:nvSpPr>
        <p:spPr/>
        <p:txBody>
          <a:bodyPr/>
          <a:lstStyle/>
          <a:p>
            <a:fld id="{16D9D903-EA92-43A1-B722-F4F77E829CED}" type="slidenum">
              <a:rPr lang="en-GB" smtClean="0"/>
              <a:t>20</a:t>
            </a:fld>
            <a:endParaRPr lang="en-GB"/>
          </a:p>
        </p:txBody>
      </p:sp>
    </p:spTree>
    <p:extLst>
      <p:ext uri="{BB962C8B-B14F-4D97-AF65-F5344CB8AC3E}">
        <p14:creationId xmlns:p14="http://schemas.microsoft.com/office/powerpoint/2010/main" val="2612149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MCL slide to update</a:t>
            </a:r>
            <a:endParaRPr lang="en-US"/>
          </a:p>
        </p:txBody>
      </p:sp>
      <p:sp>
        <p:nvSpPr>
          <p:cNvPr id="4" name="Slide Number Placeholder 3"/>
          <p:cNvSpPr>
            <a:spLocks noGrp="1"/>
          </p:cNvSpPr>
          <p:nvPr>
            <p:ph type="sldNum" sz="quarter" idx="5"/>
          </p:nvPr>
        </p:nvSpPr>
        <p:spPr/>
        <p:txBody>
          <a:bodyPr/>
          <a:lstStyle/>
          <a:p>
            <a:fld id="{16D9D903-EA92-43A1-B722-F4F77E829CED}" type="slidenum">
              <a:rPr lang="en-GB" smtClean="0"/>
              <a:t>21</a:t>
            </a:fld>
            <a:endParaRPr lang="en-GB"/>
          </a:p>
        </p:txBody>
      </p:sp>
    </p:spTree>
    <p:extLst>
      <p:ext uri="{BB962C8B-B14F-4D97-AF65-F5344CB8AC3E}">
        <p14:creationId xmlns:p14="http://schemas.microsoft.com/office/powerpoint/2010/main" val="3332649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CJA slide to update</a:t>
            </a:r>
          </a:p>
        </p:txBody>
      </p:sp>
      <p:sp>
        <p:nvSpPr>
          <p:cNvPr id="4" name="Slide Number Placeholder 3"/>
          <p:cNvSpPr>
            <a:spLocks noGrp="1"/>
          </p:cNvSpPr>
          <p:nvPr>
            <p:ph type="sldNum" sz="quarter" idx="5"/>
          </p:nvPr>
        </p:nvSpPr>
        <p:spPr/>
        <p:txBody>
          <a:bodyPr/>
          <a:lstStyle/>
          <a:p>
            <a:fld id="{16D9D903-EA92-43A1-B722-F4F77E829CED}" type="slidenum">
              <a:rPr lang="en-GB"/>
              <a:t>22</a:t>
            </a:fld>
            <a:endParaRPr lang="en-GB"/>
          </a:p>
        </p:txBody>
      </p:sp>
    </p:spTree>
    <p:extLst>
      <p:ext uri="{BB962C8B-B14F-4D97-AF65-F5344CB8AC3E}">
        <p14:creationId xmlns:p14="http://schemas.microsoft.com/office/powerpoint/2010/main" val="668625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PSC slide to update</a:t>
            </a:r>
          </a:p>
        </p:txBody>
      </p:sp>
      <p:sp>
        <p:nvSpPr>
          <p:cNvPr id="4" name="Slide Number Placeholder 3"/>
          <p:cNvSpPr>
            <a:spLocks noGrp="1"/>
          </p:cNvSpPr>
          <p:nvPr>
            <p:ph type="sldNum" sz="quarter" idx="5"/>
          </p:nvPr>
        </p:nvSpPr>
        <p:spPr/>
        <p:txBody>
          <a:bodyPr/>
          <a:lstStyle/>
          <a:p>
            <a:fld id="{16D9D903-EA92-43A1-B722-F4F77E829CED}" type="slidenum">
              <a:rPr lang="en-GB" smtClean="0"/>
              <a:t>25</a:t>
            </a:fld>
            <a:endParaRPr lang="en-GB"/>
          </a:p>
        </p:txBody>
      </p:sp>
    </p:spTree>
    <p:extLst>
      <p:ext uri="{BB962C8B-B14F-4D97-AF65-F5344CB8AC3E}">
        <p14:creationId xmlns:p14="http://schemas.microsoft.com/office/powerpoint/2010/main" val="3714691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D221A-453F-E1AD-8B44-71B0A368C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46500-66BC-3D7C-2082-0413529D5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06CCB-3AA2-F178-6B4D-5A2805C3F4EA}"/>
              </a:ext>
            </a:extLst>
          </p:cNvPr>
          <p:cNvSpPr>
            <a:spLocks noGrp="1"/>
          </p:cNvSpPr>
          <p:nvPr>
            <p:ph type="body" idx="1"/>
          </p:nvPr>
        </p:nvSpPr>
        <p:spPr/>
        <p:txBody>
          <a:bodyPr/>
          <a:lstStyle/>
          <a:p>
            <a:r>
              <a:rPr lang="en-GB"/>
              <a:t>PSC slide to update</a:t>
            </a:r>
          </a:p>
        </p:txBody>
      </p:sp>
      <p:sp>
        <p:nvSpPr>
          <p:cNvPr id="4" name="Slide Number Placeholder 3">
            <a:extLst>
              <a:ext uri="{FF2B5EF4-FFF2-40B4-BE49-F238E27FC236}">
                <a16:creationId xmlns:a16="http://schemas.microsoft.com/office/drawing/2014/main" id="{0B67D8C8-8384-B98E-31B2-7CB9B9F44967}"/>
              </a:ext>
            </a:extLst>
          </p:cNvPr>
          <p:cNvSpPr>
            <a:spLocks noGrp="1"/>
          </p:cNvSpPr>
          <p:nvPr>
            <p:ph type="sldNum" sz="quarter" idx="5"/>
          </p:nvPr>
        </p:nvSpPr>
        <p:spPr/>
        <p:txBody>
          <a:bodyPr/>
          <a:lstStyle/>
          <a:p>
            <a:fld id="{16D9D903-EA92-43A1-B722-F4F77E829CED}" type="slidenum">
              <a:rPr lang="en-GB" smtClean="0"/>
              <a:t>26</a:t>
            </a:fld>
            <a:endParaRPr lang="en-GB"/>
          </a:p>
        </p:txBody>
      </p:sp>
    </p:spTree>
    <p:extLst>
      <p:ext uri="{BB962C8B-B14F-4D97-AF65-F5344CB8AC3E}">
        <p14:creationId xmlns:p14="http://schemas.microsoft.com/office/powerpoint/2010/main" val="2818205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6BCF-B004-73BC-15B8-4DAFD799A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6998-B77C-9CDB-ABF4-C92AD31CB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91162-AE2E-E1D9-3CC6-DCEC9A1BEA5C}"/>
              </a:ext>
            </a:extLst>
          </p:cNvPr>
          <p:cNvSpPr>
            <a:spLocks noGrp="1"/>
          </p:cNvSpPr>
          <p:nvPr>
            <p:ph type="body" idx="1"/>
          </p:nvPr>
        </p:nvSpPr>
        <p:spPr/>
        <p:txBody>
          <a:bodyPr/>
          <a:lstStyle/>
          <a:p>
            <a:r>
              <a:rPr lang="en-GB"/>
              <a:t>HRA slide to update</a:t>
            </a:r>
          </a:p>
        </p:txBody>
      </p:sp>
      <p:sp>
        <p:nvSpPr>
          <p:cNvPr id="4" name="Slide Number Placeholder 3">
            <a:extLst>
              <a:ext uri="{FF2B5EF4-FFF2-40B4-BE49-F238E27FC236}">
                <a16:creationId xmlns:a16="http://schemas.microsoft.com/office/drawing/2014/main" id="{F9181DE8-5E49-2F7D-5C2E-8E633A45E035}"/>
              </a:ext>
            </a:extLst>
          </p:cNvPr>
          <p:cNvSpPr>
            <a:spLocks noGrp="1"/>
          </p:cNvSpPr>
          <p:nvPr>
            <p:ph type="sldNum" sz="quarter" idx="5"/>
          </p:nvPr>
        </p:nvSpPr>
        <p:spPr/>
        <p:txBody>
          <a:bodyPr/>
          <a:lstStyle/>
          <a:p>
            <a:fld id="{16D9D903-EA92-43A1-B722-F4F77E829CED}" type="slidenum">
              <a:rPr lang="en-GB" smtClean="0"/>
              <a:t>30</a:t>
            </a:fld>
            <a:endParaRPr lang="en-GB"/>
          </a:p>
        </p:txBody>
      </p:sp>
    </p:spTree>
    <p:extLst>
      <p:ext uri="{BB962C8B-B14F-4D97-AF65-F5344CB8AC3E}">
        <p14:creationId xmlns:p14="http://schemas.microsoft.com/office/powerpoint/2010/main" val="1409188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A9239-8C08-086D-E3B0-96BA11420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D75340-DD1C-BBC7-3244-AC098C5D5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A175B-FCDB-DFA1-5E53-7B731B07DD8D}"/>
              </a:ext>
            </a:extLst>
          </p:cNvPr>
          <p:cNvSpPr>
            <a:spLocks noGrp="1"/>
          </p:cNvSpPr>
          <p:nvPr>
            <p:ph type="body" idx="1"/>
          </p:nvPr>
        </p:nvSpPr>
        <p:spPr/>
        <p:txBody>
          <a:bodyPr/>
          <a:lstStyle/>
          <a:p>
            <a:r>
              <a:rPr lang="en-GB"/>
              <a:t>HRA slide to update</a:t>
            </a:r>
            <a:endParaRPr lang="en-US"/>
          </a:p>
        </p:txBody>
      </p:sp>
      <p:sp>
        <p:nvSpPr>
          <p:cNvPr id="4" name="Slide Number Placeholder 3">
            <a:extLst>
              <a:ext uri="{FF2B5EF4-FFF2-40B4-BE49-F238E27FC236}">
                <a16:creationId xmlns:a16="http://schemas.microsoft.com/office/drawing/2014/main" id="{22F3BE0A-4A81-EBBE-031B-74AB3FAD8068}"/>
              </a:ext>
            </a:extLst>
          </p:cNvPr>
          <p:cNvSpPr>
            <a:spLocks noGrp="1"/>
          </p:cNvSpPr>
          <p:nvPr>
            <p:ph type="sldNum" sz="quarter" idx="5"/>
          </p:nvPr>
        </p:nvSpPr>
        <p:spPr/>
        <p:txBody>
          <a:bodyPr/>
          <a:lstStyle/>
          <a:p>
            <a:fld id="{16D9D903-EA92-43A1-B722-F4F77E829CED}" type="slidenum">
              <a:rPr lang="en-GB" smtClean="0"/>
              <a:t>31</a:t>
            </a:fld>
            <a:endParaRPr lang="en-GB"/>
          </a:p>
        </p:txBody>
      </p:sp>
    </p:spTree>
    <p:extLst>
      <p:ext uri="{BB962C8B-B14F-4D97-AF65-F5344CB8AC3E}">
        <p14:creationId xmlns:p14="http://schemas.microsoft.com/office/powerpoint/2010/main" val="4113745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CJO</a:t>
            </a:r>
          </a:p>
        </p:txBody>
      </p:sp>
      <p:sp>
        <p:nvSpPr>
          <p:cNvPr id="4" name="Slide Number Placeholder 3"/>
          <p:cNvSpPr>
            <a:spLocks noGrp="1"/>
          </p:cNvSpPr>
          <p:nvPr>
            <p:ph type="sldNum" sz="quarter" idx="5"/>
          </p:nvPr>
        </p:nvSpPr>
        <p:spPr/>
        <p:txBody>
          <a:bodyPr/>
          <a:lstStyle/>
          <a:p>
            <a:fld id="{16D9D903-EA92-43A1-B722-F4F77E829CED}" type="slidenum">
              <a:t>3</a:t>
            </a:fld>
            <a:endParaRPr lang="en-GB"/>
          </a:p>
        </p:txBody>
      </p:sp>
    </p:spTree>
    <p:extLst>
      <p:ext uri="{BB962C8B-B14F-4D97-AF65-F5344CB8AC3E}">
        <p14:creationId xmlns:p14="http://schemas.microsoft.com/office/powerpoint/2010/main" val="1795398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HRA slide to update</a:t>
            </a:r>
            <a:endParaRPr lang="en-US"/>
          </a:p>
        </p:txBody>
      </p:sp>
      <p:sp>
        <p:nvSpPr>
          <p:cNvPr id="4" name="Slide Number Placeholder 3"/>
          <p:cNvSpPr>
            <a:spLocks noGrp="1"/>
          </p:cNvSpPr>
          <p:nvPr>
            <p:ph type="sldNum" sz="quarter" idx="5"/>
          </p:nvPr>
        </p:nvSpPr>
        <p:spPr/>
        <p:txBody>
          <a:bodyPr/>
          <a:lstStyle/>
          <a:p>
            <a:fld id="{16D9D903-EA92-43A1-B722-F4F77E829CED}" type="slidenum">
              <a:rPr lang="en-GB" smtClean="0"/>
              <a:t>32</a:t>
            </a:fld>
            <a:endParaRPr lang="en-GB"/>
          </a:p>
        </p:txBody>
      </p:sp>
    </p:spTree>
    <p:extLst>
      <p:ext uri="{BB962C8B-B14F-4D97-AF65-F5344CB8AC3E}">
        <p14:creationId xmlns:p14="http://schemas.microsoft.com/office/powerpoint/2010/main" val="3918701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FAAF5-2DA0-9525-6854-55AD70CB4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5F31F-03D0-6E0D-2582-629B1B9F7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09E6F-5E70-F600-564A-32C6A7C41BFB}"/>
              </a:ext>
            </a:extLst>
          </p:cNvPr>
          <p:cNvSpPr>
            <a:spLocks noGrp="1"/>
          </p:cNvSpPr>
          <p:nvPr>
            <p:ph type="body" idx="1"/>
          </p:nvPr>
        </p:nvSpPr>
        <p:spPr/>
        <p:txBody>
          <a:bodyPr/>
          <a:lstStyle/>
          <a:p>
            <a:r>
              <a:rPr lang="en-GB"/>
              <a:t>HSI slide to update</a:t>
            </a:r>
          </a:p>
        </p:txBody>
      </p:sp>
      <p:sp>
        <p:nvSpPr>
          <p:cNvPr id="4" name="Slide Number Placeholder 3">
            <a:extLst>
              <a:ext uri="{FF2B5EF4-FFF2-40B4-BE49-F238E27FC236}">
                <a16:creationId xmlns:a16="http://schemas.microsoft.com/office/drawing/2014/main" id="{D445E1DB-65FC-0FE8-7500-8B486506C76D}"/>
              </a:ext>
            </a:extLst>
          </p:cNvPr>
          <p:cNvSpPr>
            <a:spLocks noGrp="1"/>
          </p:cNvSpPr>
          <p:nvPr>
            <p:ph type="sldNum" sz="quarter" idx="5"/>
          </p:nvPr>
        </p:nvSpPr>
        <p:spPr/>
        <p:txBody>
          <a:bodyPr/>
          <a:lstStyle/>
          <a:p>
            <a:fld id="{16D9D903-EA92-43A1-B722-F4F77E829CED}" type="slidenum">
              <a:rPr lang="en-GB" smtClean="0"/>
              <a:t>33</a:t>
            </a:fld>
            <a:endParaRPr lang="en-GB"/>
          </a:p>
        </p:txBody>
      </p:sp>
    </p:spTree>
    <p:extLst>
      <p:ext uri="{BB962C8B-B14F-4D97-AF65-F5344CB8AC3E}">
        <p14:creationId xmlns:p14="http://schemas.microsoft.com/office/powerpoint/2010/main" val="2193727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CJO slide to update</a:t>
            </a:r>
          </a:p>
        </p:txBody>
      </p:sp>
      <p:sp>
        <p:nvSpPr>
          <p:cNvPr id="4" name="Slide Number Placeholder 3"/>
          <p:cNvSpPr>
            <a:spLocks noGrp="1"/>
          </p:cNvSpPr>
          <p:nvPr>
            <p:ph type="sldNum" sz="quarter" idx="5"/>
          </p:nvPr>
        </p:nvSpPr>
        <p:spPr/>
        <p:txBody>
          <a:bodyPr/>
          <a:lstStyle/>
          <a:p>
            <a:fld id="{16D9D903-EA92-43A1-B722-F4F77E829CED}" type="slidenum">
              <a:rPr lang="en-GB" smtClean="0"/>
              <a:t>34</a:t>
            </a:fld>
            <a:endParaRPr lang="en-GB"/>
          </a:p>
        </p:txBody>
      </p:sp>
    </p:spTree>
    <p:extLst>
      <p:ext uri="{BB962C8B-B14F-4D97-AF65-F5344CB8AC3E}">
        <p14:creationId xmlns:p14="http://schemas.microsoft.com/office/powerpoint/2010/main" val="3109671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HSI slide to update</a:t>
            </a:r>
          </a:p>
        </p:txBody>
      </p:sp>
      <p:sp>
        <p:nvSpPr>
          <p:cNvPr id="4" name="Slide Number Placeholder 3"/>
          <p:cNvSpPr>
            <a:spLocks noGrp="1"/>
          </p:cNvSpPr>
          <p:nvPr>
            <p:ph type="sldNum" sz="quarter" idx="5"/>
          </p:nvPr>
        </p:nvSpPr>
        <p:spPr/>
        <p:txBody>
          <a:bodyPr/>
          <a:lstStyle/>
          <a:p>
            <a:fld id="{16D9D903-EA92-43A1-B722-F4F77E829CED}" type="slidenum">
              <a:rPr lang="en-GB"/>
              <a:t>35</a:t>
            </a:fld>
            <a:endParaRPr lang="en-GB"/>
          </a:p>
        </p:txBody>
      </p:sp>
    </p:spTree>
    <p:extLst>
      <p:ext uri="{BB962C8B-B14F-4D97-AF65-F5344CB8AC3E}">
        <p14:creationId xmlns:p14="http://schemas.microsoft.com/office/powerpoint/2010/main" val="2265674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CJO</a:t>
            </a:r>
          </a:p>
        </p:txBody>
      </p:sp>
      <p:sp>
        <p:nvSpPr>
          <p:cNvPr id="4" name="Slide Number Placeholder 3"/>
          <p:cNvSpPr>
            <a:spLocks noGrp="1"/>
          </p:cNvSpPr>
          <p:nvPr>
            <p:ph type="sldNum" sz="quarter" idx="5"/>
          </p:nvPr>
        </p:nvSpPr>
        <p:spPr/>
        <p:txBody>
          <a:bodyPr/>
          <a:lstStyle/>
          <a:p>
            <a:fld id="{16D9D903-EA92-43A1-B722-F4F77E829CED}" type="slidenum">
              <a:t>4</a:t>
            </a:fld>
            <a:endParaRPr lang="en-GB"/>
          </a:p>
        </p:txBody>
      </p:sp>
    </p:spTree>
    <p:extLst>
      <p:ext uri="{BB962C8B-B14F-4D97-AF65-F5344CB8AC3E}">
        <p14:creationId xmlns:p14="http://schemas.microsoft.com/office/powerpoint/2010/main" val="3956498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HSI slide to update</a:t>
            </a:r>
          </a:p>
        </p:txBody>
      </p:sp>
      <p:sp>
        <p:nvSpPr>
          <p:cNvPr id="4" name="Slide Number Placeholder 3"/>
          <p:cNvSpPr>
            <a:spLocks noGrp="1"/>
          </p:cNvSpPr>
          <p:nvPr>
            <p:ph type="sldNum" sz="quarter" idx="5"/>
          </p:nvPr>
        </p:nvSpPr>
        <p:spPr/>
        <p:txBody>
          <a:bodyPr/>
          <a:lstStyle/>
          <a:p>
            <a:fld id="{16D9D903-EA92-43A1-B722-F4F77E829CED}" type="slidenum">
              <a:t>5</a:t>
            </a:fld>
            <a:endParaRPr lang="en-GB"/>
          </a:p>
        </p:txBody>
      </p:sp>
    </p:spTree>
    <p:extLst>
      <p:ext uri="{BB962C8B-B14F-4D97-AF65-F5344CB8AC3E}">
        <p14:creationId xmlns:p14="http://schemas.microsoft.com/office/powerpoint/2010/main" val="1470714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HSI slide to update</a:t>
            </a:r>
          </a:p>
        </p:txBody>
      </p:sp>
      <p:sp>
        <p:nvSpPr>
          <p:cNvPr id="4" name="Slide Number Placeholder 3"/>
          <p:cNvSpPr>
            <a:spLocks noGrp="1"/>
          </p:cNvSpPr>
          <p:nvPr>
            <p:ph type="sldNum" sz="quarter" idx="5"/>
          </p:nvPr>
        </p:nvSpPr>
        <p:spPr/>
        <p:txBody>
          <a:bodyPr/>
          <a:lstStyle/>
          <a:p>
            <a:fld id="{16D9D903-EA92-43A1-B722-F4F77E829CED}" type="slidenum">
              <a:t>6</a:t>
            </a:fld>
            <a:endParaRPr lang="en-GB"/>
          </a:p>
        </p:txBody>
      </p:sp>
    </p:spTree>
    <p:extLst>
      <p:ext uri="{BB962C8B-B14F-4D97-AF65-F5344CB8AC3E}">
        <p14:creationId xmlns:p14="http://schemas.microsoft.com/office/powerpoint/2010/main" val="3881376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CJO slide to update</a:t>
            </a:r>
          </a:p>
        </p:txBody>
      </p:sp>
      <p:sp>
        <p:nvSpPr>
          <p:cNvPr id="4" name="Slide Number Placeholder 3"/>
          <p:cNvSpPr>
            <a:spLocks noGrp="1"/>
          </p:cNvSpPr>
          <p:nvPr>
            <p:ph type="sldNum" sz="quarter" idx="5"/>
          </p:nvPr>
        </p:nvSpPr>
        <p:spPr/>
        <p:txBody>
          <a:bodyPr/>
          <a:lstStyle/>
          <a:p>
            <a:fld id="{16D9D903-EA92-43A1-B722-F4F77E829CED}" type="slidenum">
              <a:t>7</a:t>
            </a:fld>
            <a:endParaRPr lang="en-GB"/>
          </a:p>
        </p:txBody>
      </p:sp>
    </p:spTree>
    <p:extLst>
      <p:ext uri="{BB962C8B-B14F-4D97-AF65-F5344CB8AC3E}">
        <p14:creationId xmlns:p14="http://schemas.microsoft.com/office/powerpoint/2010/main" val="1283646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CJO</a:t>
            </a:r>
          </a:p>
        </p:txBody>
      </p:sp>
      <p:sp>
        <p:nvSpPr>
          <p:cNvPr id="4" name="Slide Number Placeholder 3"/>
          <p:cNvSpPr>
            <a:spLocks noGrp="1"/>
          </p:cNvSpPr>
          <p:nvPr>
            <p:ph type="sldNum" sz="quarter" idx="5"/>
          </p:nvPr>
        </p:nvSpPr>
        <p:spPr/>
        <p:txBody>
          <a:bodyPr/>
          <a:lstStyle/>
          <a:p>
            <a:fld id="{16D9D903-EA92-43A1-B722-F4F77E829CED}" type="slidenum">
              <a:t>8</a:t>
            </a:fld>
            <a:endParaRPr lang="en-GB"/>
          </a:p>
        </p:txBody>
      </p:sp>
    </p:spTree>
    <p:extLst>
      <p:ext uri="{BB962C8B-B14F-4D97-AF65-F5344CB8AC3E}">
        <p14:creationId xmlns:p14="http://schemas.microsoft.com/office/powerpoint/2010/main" val="1402599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CJO</a:t>
            </a:r>
          </a:p>
        </p:txBody>
      </p:sp>
      <p:sp>
        <p:nvSpPr>
          <p:cNvPr id="4" name="Slide Number Placeholder 3"/>
          <p:cNvSpPr>
            <a:spLocks noGrp="1"/>
          </p:cNvSpPr>
          <p:nvPr>
            <p:ph type="sldNum" sz="quarter" idx="5"/>
          </p:nvPr>
        </p:nvSpPr>
        <p:spPr/>
        <p:txBody>
          <a:bodyPr/>
          <a:lstStyle/>
          <a:p>
            <a:fld id="{16D9D903-EA92-43A1-B722-F4F77E829CED}" type="slidenum">
              <a:t>9</a:t>
            </a:fld>
            <a:endParaRPr lang="en-GB"/>
          </a:p>
        </p:txBody>
      </p:sp>
    </p:spTree>
    <p:extLst>
      <p:ext uri="{BB962C8B-B14F-4D97-AF65-F5344CB8AC3E}">
        <p14:creationId xmlns:p14="http://schemas.microsoft.com/office/powerpoint/2010/main" val="714899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JFU slide to update</a:t>
            </a:r>
          </a:p>
        </p:txBody>
      </p:sp>
      <p:sp>
        <p:nvSpPr>
          <p:cNvPr id="4" name="Slide Number Placeholder 3"/>
          <p:cNvSpPr>
            <a:spLocks noGrp="1"/>
          </p:cNvSpPr>
          <p:nvPr>
            <p:ph type="sldNum" sz="quarter" idx="5"/>
          </p:nvPr>
        </p:nvSpPr>
        <p:spPr/>
        <p:txBody>
          <a:bodyPr/>
          <a:lstStyle/>
          <a:p>
            <a:fld id="{16D9D903-EA92-43A1-B722-F4F77E829CED}" type="slidenum">
              <a:t>10</a:t>
            </a:fld>
            <a:endParaRPr lang="en-GB"/>
          </a:p>
        </p:txBody>
      </p:sp>
    </p:spTree>
    <p:extLst>
      <p:ext uri="{BB962C8B-B14F-4D97-AF65-F5344CB8AC3E}">
        <p14:creationId xmlns:p14="http://schemas.microsoft.com/office/powerpoint/2010/main" val="68976145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5.wdp"/><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6.png"/><Relationship Id="rId9"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3.png"/><Relationship Id="rId5" Type="http://schemas.microsoft.com/office/2007/relationships/hdphoto" Target="../media/hdphoto8.wdp"/><Relationship Id="rId10" Type="http://schemas.openxmlformats.org/officeDocument/2006/relationships/image" Target="../media/image25.png"/><Relationship Id="rId4" Type="http://schemas.openxmlformats.org/officeDocument/2006/relationships/image" Target="../media/image22.png"/><Relationship Id="rId9" Type="http://schemas.microsoft.com/office/2007/relationships/hdphoto" Target="../media/hdphoto10.wdp"/></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4.wdp"/><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o Now">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C0A0DC45-D732-865A-DD07-4AE233D1B189}"/>
              </a:ext>
            </a:extLst>
          </p:cNvPr>
          <p:cNvSpPr txBox="1"/>
          <p:nvPr/>
        </p:nvSpPr>
        <p:spPr>
          <a:xfrm>
            <a:off x="2907188" y="571433"/>
            <a:ext cx="3321768"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Do Now</a:t>
            </a:r>
          </a:p>
        </p:txBody>
      </p:sp>
      <p:sp>
        <p:nvSpPr>
          <p:cNvPr id="15" name="TextBox 14">
            <a:extLst>
              <a:ext uri="{FF2B5EF4-FFF2-40B4-BE49-F238E27FC236}">
                <a16:creationId xmlns:a16="http://schemas.microsoft.com/office/drawing/2014/main" id="{95E75ED7-FC36-6D01-1E61-B86BA48C22F7}"/>
              </a:ext>
            </a:extLst>
          </p:cNvPr>
          <p:cNvSpPr txBox="1"/>
          <p:nvPr/>
        </p:nvSpPr>
        <p:spPr>
          <a:xfrm>
            <a:off x="949434" y="1131704"/>
            <a:ext cx="1724866"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Pencil case</a:t>
            </a:r>
          </a:p>
        </p:txBody>
      </p:sp>
      <p:pic>
        <p:nvPicPr>
          <p:cNvPr id="16" name="Picture 15">
            <a:extLst>
              <a:ext uri="{FF2B5EF4-FFF2-40B4-BE49-F238E27FC236}">
                <a16:creationId xmlns:a16="http://schemas.microsoft.com/office/drawing/2014/main" id="{C6E311AA-434D-1DC3-5BAD-FCF20D57494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8875" b="75962" l="13007" r="80531">
                        <a14:foregroundMark x1="45912" y1="62270" x2="45912" y2="62270"/>
                        <a14:foregroundMark x1="52830" y1="36810" x2="52830" y2="36810"/>
                        <a14:foregroundMark x1="70440" y1="36196" x2="70440" y2="36196"/>
                        <a14:foregroundMark x1="28931" y1="38344" x2="28931" y2="38344"/>
                        <a14:foregroundMark x1="54088" y1="45092" x2="54088" y2="45092"/>
                        <a14:foregroundMark x1="67296" y1="55215" x2="67296" y2="55215"/>
                      </a14:backgroundRemoval>
                    </a14:imgEffect>
                  </a14:imgLayer>
                </a14:imgProps>
              </a:ext>
            </a:extLst>
          </a:blip>
          <a:srcRect l="4567" t="11739" r="11029" b="16903"/>
          <a:stretch/>
        </p:blipFill>
        <p:spPr>
          <a:xfrm>
            <a:off x="1182322" y="-121741"/>
            <a:ext cx="1226286" cy="1418192"/>
          </a:xfrm>
          <a:prstGeom prst="rect">
            <a:avLst/>
          </a:prstGeom>
          <a:ln>
            <a:noFill/>
          </a:ln>
        </p:spPr>
      </p:pic>
      <p:pic>
        <p:nvPicPr>
          <p:cNvPr id="17" name="Picture 16">
            <a:extLst>
              <a:ext uri="{FF2B5EF4-FFF2-40B4-BE49-F238E27FC236}">
                <a16:creationId xmlns:a16="http://schemas.microsoft.com/office/drawing/2014/main" id="{B9407D02-FB17-79A5-C980-705C6246B82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456" b="89908" l="14151" r="80189">
                        <a14:foregroundMark x1="50629" y1="13761" x2="50629" y2="13761"/>
                        <a14:foregroundMark x1="77044" y1="25076" x2="77044" y2="25076"/>
                        <a14:foregroundMark x1="22013" y1="89908" x2="22013" y2="89908"/>
                        <a14:backgroundMark x1="52516" y1="38838" x2="52516" y2="38838"/>
                        <a14:backgroundMark x1="36164" y1="32110" x2="36164" y2="32110"/>
                        <a14:backgroundMark x1="38365" y1="51988" x2="38365" y2="51988"/>
                        <a14:backgroundMark x1="38365" y1="72783" x2="38365" y2="72783"/>
                      </a14:backgroundRemoval>
                    </a14:imgEffect>
                  </a14:imgLayer>
                </a14:imgProps>
              </a:ext>
            </a:extLst>
          </a:blip>
          <a:srcRect l="6305" t="5183" r="11029" b="4498"/>
          <a:stretch/>
        </p:blipFill>
        <p:spPr>
          <a:xfrm>
            <a:off x="-114731" y="-95022"/>
            <a:ext cx="917391" cy="1247403"/>
          </a:xfrm>
          <a:prstGeom prst="rect">
            <a:avLst/>
          </a:prstGeom>
        </p:spPr>
      </p:pic>
      <p:sp>
        <p:nvSpPr>
          <p:cNvPr id="18" name="TextBox 17">
            <a:extLst>
              <a:ext uri="{FF2B5EF4-FFF2-40B4-BE49-F238E27FC236}">
                <a16:creationId xmlns:a16="http://schemas.microsoft.com/office/drawing/2014/main" id="{45BF4F8F-19E1-2EE9-5EB9-3E5C1F476574}"/>
              </a:ext>
            </a:extLst>
          </p:cNvPr>
          <p:cNvSpPr txBox="1"/>
          <p:nvPr/>
        </p:nvSpPr>
        <p:spPr>
          <a:xfrm>
            <a:off x="-372499" y="1131704"/>
            <a:ext cx="1724866"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Planner</a:t>
            </a:r>
          </a:p>
        </p:txBody>
      </p:sp>
      <p:grpSp>
        <p:nvGrpSpPr>
          <p:cNvPr id="20" name="Group 19">
            <a:extLst>
              <a:ext uri="{FF2B5EF4-FFF2-40B4-BE49-F238E27FC236}">
                <a16:creationId xmlns:a16="http://schemas.microsoft.com/office/drawing/2014/main" id="{93253C15-5B2B-248A-9116-C957929DFBAD}"/>
              </a:ext>
            </a:extLst>
          </p:cNvPr>
          <p:cNvGrpSpPr/>
          <p:nvPr/>
        </p:nvGrpSpPr>
        <p:grpSpPr>
          <a:xfrm>
            <a:off x="279006" y="1580824"/>
            <a:ext cx="9283031" cy="2180293"/>
            <a:chOff x="251520" y="1012838"/>
            <a:chExt cx="8568952" cy="1836932"/>
          </a:xfrm>
        </p:grpSpPr>
        <p:sp>
          <p:nvSpPr>
            <p:cNvPr id="21" name="Rectangle 20">
              <a:extLst>
                <a:ext uri="{FF2B5EF4-FFF2-40B4-BE49-F238E27FC236}">
                  <a16:creationId xmlns:a16="http://schemas.microsoft.com/office/drawing/2014/main" id="{A5924160-E1CB-9521-EF9E-532694F76EFA}"/>
                </a:ext>
              </a:extLst>
            </p:cNvPr>
            <p:cNvSpPr/>
            <p:nvPr/>
          </p:nvSpPr>
          <p:spPr>
            <a:xfrm>
              <a:off x="251520" y="1012838"/>
              <a:ext cx="4176464" cy="183693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a:solidFill>
                    <a:schemeClr val="tx1"/>
                  </a:solidFill>
                </a:rPr>
                <a:t>Q1</a:t>
              </a:r>
            </a:p>
            <a:p>
              <a:pPr algn="ctr"/>
              <a:endParaRPr lang="en-GB" sz="2800" b="1">
                <a:solidFill>
                  <a:schemeClr val="tx1"/>
                </a:solidFill>
              </a:endParaRPr>
            </a:p>
          </p:txBody>
        </p:sp>
        <p:sp>
          <p:nvSpPr>
            <p:cNvPr id="22" name="Rectangle 21">
              <a:extLst>
                <a:ext uri="{FF2B5EF4-FFF2-40B4-BE49-F238E27FC236}">
                  <a16:creationId xmlns:a16="http://schemas.microsoft.com/office/drawing/2014/main" id="{F21E8EB8-BC8D-D676-CD45-D54199A749E0}"/>
                </a:ext>
              </a:extLst>
            </p:cNvPr>
            <p:cNvSpPr/>
            <p:nvPr/>
          </p:nvSpPr>
          <p:spPr>
            <a:xfrm>
              <a:off x="4644008" y="1012838"/>
              <a:ext cx="4176464" cy="183693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a:solidFill>
                    <a:schemeClr val="tx1"/>
                  </a:solidFill>
                </a:rPr>
                <a:t>Q2</a:t>
              </a:r>
            </a:p>
            <a:p>
              <a:pPr algn="ctr"/>
              <a:endParaRPr lang="en-GB" sz="2800" b="1">
                <a:solidFill>
                  <a:schemeClr val="tx1"/>
                </a:solidFill>
              </a:endParaRPr>
            </a:p>
          </p:txBody>
        </p:sp>
      </p:grpSp>
      <p:grpSp>
        <p:nvGrpSpPr>
          <p:cNvPr id="32" name="Group 31">
            <a:extLst>
              <a:ext uri="{FF2B5EF4-FFF2-40B4-BE49-F238E27FC236}">
                <a16:creationId xmlns:a16="http://schemas.microsoft.com/office/drawing/2014/main" id="{131E6473-D95F-77A8-A6E8-AD7CF156DED5}"/>
              </a:ext>
            </a:extLst>
          </p:cNvPr>
          <p:cNvGrpSpPr/>
          <p:nvPr/>
        </p:nvGrpSpPr>
        <p:grpSpPr>
          <a:xfrm>
            <a:off x="279006" y="3890962"/>
            <a:ext cx="9283031" cy="2180293"/>
            <a:chOff x="251520" y="1012838"/>
            <a:chExt cx="8568952" cy="1836932"/>
          </a:xfrm>
        </p:grpSpPr>
        <p:sp>
          <p:nvSpPr>
            <p:cNvPr id="33" name="Rectangle 32">
              <a:extLst>
                <a:ext uri="{FF2B5EF4-FFF2-40B4-BE49-F238E27FC236}">
                  <a16:creationId xmlns:a16="http://schemas.microsoft.com/office/drawing/2014/main" id="{2F29101D-4AF6-71D5-40A9-DC7684B7FED3}"/>
                </a:ext>
              </a:extLst>
            </p:cNvPr>
            <p:cNvSpPr/>
            <p:nvPr/>
          </p:nvSpPr>
          <p:spPr>
            <a:xfrm>
              <a:off x="251520" y="1012838"/>
              <a:ext cx="4176464" cy="183693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a:solidFill>
                    <a:schemeClr val="tx1"/>
                  </a:solidFill>
                </a:rPr>
                <a:t>Q3</a:t>
              </a:r>
            </a:p>
            <a:p>
              <a:pPr algn="ctr"/>
              <a:endParaRPr lang="en-GB" sz="2800" b="1">
                <a:solidFill>
                  <a:schemeClr val="tx1"/>
                </a:solidFill>
              </a:endParaRPr>
            </a:p>
          </p:txBody>
        </p:sp>
        <p:sp>
          <p:nvSpPr>
            <p:cNvPr id="34" name="Rectangle 33">
              <a:extLst>
                <a:ext uri="{FF2B5EF4-FFF2-40B4-BE49-F238E27FC236}">
                  <a16:creationId xmlns:a16="http://schemas.microsoft.com/office/drawing/2014/main" id="{9990A624-520E-F43A-7B43-93734E44399B}"/>
                </a:ext>
              </a:extLst>
            </p:cNvPr>
            <p:cNvSpPr/>
            <p:nvPr/>
          </p:nvSpPr>
          <p:spPr>
            <a:xfrm>
              <a:off x="4644008" y="1012838"/>
              <a:ext cx="4176464" cy="183693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a:solidFill>
                    <a:schemeClr val="tx1"/>
                  </a:solidFill>
                </a:rPr>
                <a:t>Q4</a:t>
              </a:r>
            </a:p>
            <a:p>
              <a:pPr algn="ctr"/>
              <a:endParaRPr lang="en-GB" sz="2800" b="1">
                <a:solidFill>
                  <a:schemeClr val="tx1"/>
                </a:solidFill>
              </a:endParaRPr>
            </a:p>
          </p:txBody>
        </p:sp>
      </p:grpSp>
      <p:sp>
        <p:nvSpPr>
          <p:cNvPr id="35" name="TextBox 34">
            <a:extLst>
              <a:ext uri="{FF2B5EF4-FFF2-40B4-BE49-F238E27FC236}">
                <a16:creationId xmlns:a16="http://schemas.microsoft.com/office/drawing/2014/main" id="{911D5A8D-9875-D593-6587-20E3FB82BCBA}"/>
              </a:ext>
            </a:extLst>
          </p:cNvPr>
          <p:cNvSpPr txBox="1"/>
          <p:nvPr/>
        </p:nvSpPr>
        <p:spPr>
          <a:xfrm>
            <a:off x="3769456" y="132095"/>
            <a:ext cx="1236236" cy="369332"/>
          </a:xfrm>
          <a:prstGeom prst="rect">
            <a:avLst/>
          </a:prstGeom>
          <a:noFill/>
        </p:spPr>
        <p:txBody>
          <a:bodyPr wrap="none" rtlCol="0">
            <a:spAutoFit/>
          </a:bodyPr>
          <a:lstStyle/>
          <a:p>
            <a:fld id="{DA895695-96D1-420A-9177-720319034165}" type="datetime1">
              <a:rPr lang="en-GB" sz="1800" u="sng" smtClean="0"/>
              <a:t>07/07/2026</a:t>
            </a:fld>
            <a:endParaRPr lang="en-GB" sz="1800" u="sng"/>
          </a:p>
        </p:txBody>
      </p:sp>
      <p:pic>
        <p:nvPicPr>
          <p:cNvPr id="36" name="Picture 35" descr="A red and black rectangular sign with white text&#10;&#10;Description automatically generated">
            <a:extLst>
              <a:ext uri="{FF2B5EF4-FFF2-40B4-BE49-F238E27FC236}">
                <a16:creationId xmlns:a16="http://schemas.microsoft.com/office/drawing/2014/main" id="{6297C7C8-5CC5-7F68-3E5D-8C8B057F40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0216" y="0"/>
            <a:ext cx="3465785" cy="1205404"/>
          </a:xfrm>
          <a:prstGeom prst="rect">
            <a:avLst/>
          </a:prstGeom>
        </p:spPr>
      </p:pic>
      <p:sp>
        <p:nvSpPr>
          <p:cNvPr id="3" name="Text Placeholder 2">
            <a:extLst>
              <a:ext uri="{FF2B5EF4-FFF2-40B4-BE49-F238E27FC236}">
                <a16:creationId xmlns:a16="http://schemas.microsoft.com/office/drawing/2014/main" id="{553C2C4D-C3B5-353B-0508-1A83E56108EB}"/>
              </a:ext>
            </a:extLst>
          </p:cNvPr>
          <p:cNvSpPr>
            <a:spLocks noGrp="1"/>
          </p:cNvSpPr>
          <p:nvPr>
            <p:ph type="body" sz="quarter" idx="10" hasCustomPrompt="1"/>
          </p:nvPr>
        </p:nvSpPr>
        <p:spPr>
          <a:xfrm>
            <a:off x="480087" y="2088570"/>
            <a:ext cx="4122340" cy="1528763"/>
          </a:xfrm>
        </p:spPr>
        <p:txBody>
          <a:bodyPr>
            <a:normAutofit/>
          </a:bodyPr>
          <a:lstStyle>
            <a:lvl1pPr marL="0" indent="0" algn="ctr">
              <a:buNone/>
              <a:defRPr sz="2400"/>
            </a:lvl1pPr>
          </a:lstStyle>
          <a:p>
            <a:pPr lvl="0"/>
            <a:r>
              <a:rPr lang="en-GB"/>
              <a:t>Insert question</a:t>
            </a:r>
          </a:p>
        </p:txBody>
      </p:sp>
      <p:sp>
        <p:nvSpPr>
          <p:cNvPr id="4" name="Text Placeholder 2">
            <a:extLst>
              <a:ext uri="{FF2B5EF4-FFF2-40B4-BE49-F238E27FC236}">
                <a16:creationId xmlns:a16="http://schemas.microsoft.com/office/drawing/2014/main" id="{D91FB03A-B3A1-047E-C0DF-FC7B5CBBFEAF}"/>
              </a:ext>
            </a:extLst>
          </p:cNvPr>
          <p:cNvSpPr>
            <a:spLocks noGrp="1"/>
          </p:cNvSpPr>
          <p:nvPr>
            <p:ph type="body" sz="quarter" idx="11" hasCustomPrompt="1"/>
          </p:nvPr>
        </p:nvSpPr>
        <p:spPr>
          <a:xfrm>
            <a:off x="5238616" y="2083286"/>
            <a:ext cx="4122340" cy="1528763"/>
          </a:xfrm>
        </p:spPr>
        <p:txBody>
          <a:bodyPr>
            <a:normAutofit/>
          </a:bodyPr>
          <a:lstStyle>
            <a:lvl1pPr marL="0" indent="0" algn="ctr">
              <a:buNone/>
              <a:defRPr sz="2400"/>
            </a:lvl1pPr>
          </a:lstStyle>
          <a:p>
            <a:pPr lvl="0"/>
            <a:r>
              <a:rPr lang="en-GB"/>
              <a:t>Insert question</a:t>
            </a:r>
          </a:p>
        </p:txBody>
      </p:sp>
      <p:sp>
        <p:nvSpPr>
          <p:cNvPr id="5" name="Text Placeholder 2">
            <a:extLst>
              <a:ext uri="{FF2B5EF4-FFF2-40B4-BE49-F238E27FC236}">
                <a16:creationId xmlns:a16="http://schemas.microsoft.com/office/drawing/2014/main" id="{2F4BC331-44D0-E7F4-441F-44D25D532569}"/>
              </a:ext>
            </a:extLst>
          </p:cNvPr>
          <p:cNvSpPr>
            <a:spLocks noGrp="1"/>
          </p:cNvSpPr>
          <p:nvPr>
            <p:ph type="body" sz="quarter" idx="12" hasCustomPrompt="1"/>
          </p:nvPr>
        </p:nvSpPr>
        <p:spPr>
          <a:xfrm>
            <a:off x="489935" y="4425999"/>
            <a:ext cx="4122340" cy="1528763"/>
          </a:xfrm>
        </p:spPr>
        <p:txBody>
          <a:bodyPr>
            <a:normAutofit/>
          </a:bodyPr>
          <a:lstStyle>
            <a:lvl1pPr marL="0" indent="0" algn="ctr">
              <a:buNone/>
              <a:defRPr sz="2400"/>
            </a:lvl1pPr>
          </a:lstStyle>
          <a:p>
            <a:pPr lvl="0"/>
            <a:r>
              <a:rPr lang="en-GB"/>
              <a:t>Insert question</a:t>
            </a:r>
          </a:p>
        </p:txBody>
      </p:sp>
      <p:sp>
        <p:nvSpPr>
          <p:cNvPr id="6" name="Text Placeholder 2">
            <a:extLst>
              <a:ext uri="{FF2B5EF4-FFF2-40B4-BE49-F238E27FC236}">
                <a16:creationId xmlns:a16="http://schemas.microsoft.com/office/drawing/2014/main" id="{6F0D74A8-9CD8-B4F2-C771-68A6D601715C}"/>
              </a:ext>
            </a:extLst>
          </p:cNvPr>
          <p:cNvSpPr>
            <a:spLocks noGrp="1"/>
          </p:cNvSpPr>
          <p:nvPr>
            <p:ph type="body" sz="quarter" idx="13" hasCustomPrompt="1"/>
          </p:nvPr>
        </p:nvSpPr>
        <p:spPr>
          <a:xfrm>
            <a:off x="5238615" y="4436173"/>
            <a:ext cx="4122340" cy="1528763"/>
          </a:xfrm>
        </p:spPr>
        <p:txBody>
          <a:bodyPr>
            <a:normAutofit/>
          </a:bodyPr>
          <a:lstStyle>
            <a:lvl1pPr marL="0" indent="0" algn="ctr">
              <a:buNone/>
              <a:defRPr sz="2400"/>
            </a:lvl1pPr>
          </a:lstStyle>
          <a:p>
            <a:pPr lvl="0"/>
            <a:r>
              <a:rPr lang="en-GB"/>
              <a:t>Insert question</a:t>
            </a:r>
          </a:p>
        </p:txBody>
      </p:sp>
    </p:spTree>
    <p:extLst>
      <p:ext uri="{BB962C8B-B14F-4D97-AF65-F5344CB8AC3E}">
        <p14:creationId xmlns:p14="http://schemas.microsoft.com/office/powerpoint/2010/main" val="313463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sualis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4105340-D73E-B727-1AB7-805490198218}"/>
              </a:ext>
            </a:extLst>
          </p:cNvPr>
          <p:cNvSpPr txBox="1">
            <a:spLocks/>
          </p:cNvSpPr>
          <p:nvPr/>
        </p:nvSpPr>
        <p:spPr>
          <a:xfrm>
            <a:off x="174568" y="202281"/>
            <a:ext cx="9501449" cy="78970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36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3300" b="1"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Visualiser</a:t>
            </a:r>
            <a:endParaRPr kumimoji="0" lang="en-GB" sz="5400" b="1"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endParaRPr>
          </a:p>
        </p:txBody>
      </p:sp>
      <p:pic>
        <p:nvPicPr>
          <p:cNvPr id="4" name="Camera 3">
            <a:extLst>
              <a:ext uri="{FF2B5EF4-FFF2-40B4-BE49-F238E27FC236}">
                <a16:creationId xmlns:a16="http://schemas.microsoft.com/office/drawing/2014/main" id="{94C16922-51A8-3E06-BD1B-FC20B109C221}"/>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2"/>
              </a:ext>
            </a:extLst>
          </a:blip>
          <a:stretch>
            <a:fillRect/>
          </a:stretch>
        </p:blipFill>
        <p:spPr>
          <a:xfrm>
            <a:off x="0" y="1105592"/>
            <a:ext cx="9906000" cy="5752408"/>
          </a:xfrm>
          <a:prstGeom prst="rect">
            <a:avLst/>
          </a:prstGeom>
          <a:ln>
            <a:noFill/>
          </a:ln>
          <a:effectLst>
            <a:outerShdw blurRad="190500" algn="tl" rotWithShape="0">
              <a:srgbClr val="000000">
                <a:alpha val="30000"/>
              </a:srgbClr>
            </a:outerShdw>
          </a:effectLst>
        </p:spPr>
      </p:pic>
    </p:spTree>
    <p:extLst>
      <p:ext uri="{BB962C8B-B14F-4D97-AF65-F5344CB8AC3E}">
        <p14:creationId xmlns:p14="http://schemas.microsoft.com/office/powerpoint/2010/main" val="1758495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lk Tact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FAD24-CBD9-F924-27B0-6E4E841192F4}"/>
              </a:ext>
            </a:extLst>
          </p:cNvPr>
          <p:cNvSpPr>
            <a:spLocks noGrp="1"/>
          </p:cNvSpPr>
          <p:nvPr>
            <p:ph type="title" hasCustomPrompt="1"/>
          </p:nvPr>
        </p:nvSpPr>
        <p:spPr>
          <a:xfrm>
            <a:off x="681038" y="127001"/>
            <a:ext cx="8543925" cy="558800"/>
          </a:xfrm>
        </p:spPr>
        <p:txBody>
          <a:bodyPr/>
          <a:lstStyle>
            <a:lvl1pPr algn="ctr">
              <a:defRPr/>
            </a:lvl1pPr>
          </a:lstStyle>
          <a:p>
            <a:r>
              <a:rPr lang="en-GB"/>
              <a:t>Talk Tactics</a:t>
            </a:r>
          </a:p>
        </p:txBody>
      </p:sp>
      <p:sp>
        <p:nvSpPr>
          <p:cNvPr id="3" name="Rectangle 2">
            <a:extLst>
              <a:ext uri="{FF2B5EF4-FFF2-40B4-BE49-F238E27FC236}">
                <a16:creationId xmlns:a16="http://schemas.microsoft.com/office/drawing/2014/main" id="{BD876E9B-D3B2-069D-AB22-9C000A0FAD22}"/>
              </a:ext>
            </a:extLst>
          </p:cNvPr>
          <p:cNvSpPr/>
          <p:nvPr/>
        </p:nvSpPr>
        <p:spPr>
          <a:xfrm>
            <a:off x="4" y="5931081"/>
            <a:ext cx="9905999" cy="926925"/>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4" name="Picture 3">
            <a:extLst>
              <a:ext uri="{FF2B5EF4-FFF2-40B4-BE49-F238E27FC236}">
                <a16:creationId xmlns:a16="http://schemas.microsoft.com/office/drawing/2014/main" id="{DD1231DA-F48F-A660-1DF8-1FEE3F2776CB}"/>
              </a:ext>
            </a:extLst>
          </p:cNvPr>
          <p:cNvPicPr>
            <a:picLocks noChangeAspect="1"/>
          </p:cNvPicPr>
          <p:nvPr/>
        </p:nvPicPr>
        <p:blipFill>
          <a:blip r:embed="rId2">
            <a:clrChange>
              <a:clrFrom>
                <a:srgbClr val="FFFFFF"/>
              </a:clrFrom>
              <a:clrTo>
                <a:srgbClr val="FFFFFF">
                  <a:alpha val="0"/>
                </a:srgbClr>
              </a:clrTo>
            </a:clrChange>
            <a:biLevel thresh="75000"/>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86072" y="939763"/>
            <a:ext cx="2774646" cy="2859027"/>
          </a:xfrm>
          <a:prstGeom prst="rect">
            <a:avLst/>
          </a:prstGeom>
          <a:solidFill>
            <a:srgbClr val="FFFF99"/>
          </a:solidFill>
        </p:spPr>
      </p:pic>
      <p:pic>
        <p:nvPicPr>
          <p:cNvPr id="5" name="Picture 4">
            <a:extLst>
              <a:ext uri="{FF2B5EF4-FFF2-40B4-BE49-F238E27FC236}">
                <a16:creationId xmlns:a16="http://schemas.microsoft.com/office/drawing/2014/main" id="{CE8DAED0-EFCA-A858-F559-6131CC15905D}"/>
              </a:ext>
            </a:extLst>
          </p:cNvPr>
          <p:cNvPicPr>
            <a:picLocks noChangeAspect="1"/>
          </p:cNvPicPr>
          <p:nvPr/>
        </p:nvPicPr>
        <p:blipFill>
          <a:blip r:embed="rId4">
            <a:clrChange>
              <a:clrFrom>
                <a:srgbClr val="FFFFFF"/>
              </a:clrFrom>
              <a:clrTo>
                <a:srgbClr val="FFFFFF">
                  <a:alpha val="0"/>
                </a:srgbClr>
              </a:clrTo>
            </a:clrChange>
            <a:biLevel thresh="75000"/>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3563978" y="919760"/>
            <a:ext cx="2812004" cy="2913366"/>
          </a:xfrm>
          <a:prstGeom prst="rect">
            <a:avLst/>
          </a:prstGeom>
          <a:solidFill>
            <a:srgbClr val="FFFF99"/>
          </a:solidFill>
        </p:spPr>
      </p:pic>
      <p:pic>
        <p:nvPicPr>
          <p:cNvPr id="6" name="Picture 5">
            <a:extLst>
              <a:ext uri="{FF2B5EF4-FFF2-40B4-BE49-F238E27FC236}">
                <a16:creationId xmlns:a16="http://schemas.microsoft.com/office/drawing/2014/main" id="{EB8DC1DC-49FC-D5B1-685E-2A643D2F94E3}"/>
              </a:ext>
            </a:extLst>
          </p:cNvPr>
          <p:cNvPicPr>
            <a:picLocks noChangeAspect="1"/>
          </p:cNvPicPr>
          <p:nvPr/>
        </p:nvPicPr>
        <p:blipFill>
          <a:blip r:embed="rId6">
            <a:clrChange>
              <a:clrFrom>
                <a:srgbClr val="FFFFFF"/>
              </a:clrFrom>
              <a:clrTo>
                <a:srgbClr val="FFFFFF">
                  <a:alpha val="0"/>
                </a:srgbClr>
              </a:clrTo>
            </a:clrChange>
            <a:biLevel thresh="75000"/>
          </a:blip>
          <a:stretch>
            <a:fillRect/>
          </a:stretch>
        </p:blipFill>
        <p:spPr>
          <a:xfrm>
            <a:off x="6910683" y="930210"/>
            <a:ext cx="2781439" cy="2892466"/>
          </a:xfrm>
          <a:prstGeom prst="rect">
            <a:avLst/>
          </a:prstGeom>
          <a:solidFill>
            <a:srgbClr val="FFFF99"/>
          </a:solidFill>
        </p:spPr>
      </p:pic>
      <p:pic>
        <p:nvPicPr>
          <p:cNvPr id="7" name="Picture 6">
            <a:extLst>
              <a:ext uri="{FF2B5EF4-FFF2-40B4-BE49-F238E27FC236}">
                <a16:creationId xmlns:a16="http://schemas.microsoft.com/office/drawing/2014/main" id="{F5ED00EC-351C-6375-F5D0-70D2BEE7DFB2}"/>
              </a:ext>
            </a:extLst>
          </p:cNvPr>
          <p:cNvPicPr>
            <a:picLocks noChangeAspect="1"/>
          </p:cNvPicPr>
          <p:nvPr/>
        </p:nvPicPr>
        <p:blipFill>
          <a:blip r:embed="rId7">
            <a:clrChange>
              <a:clrFrom>
                <a:srgbClr val="FFFFFF"/>
              </a:clrFrom>
              <a:clrTo>
                <a:srgbClr val="FFFFFF">
                  <a:alpha val="0"/>
                </a:srgbClr>
              </a:clrTo>
            </a:clrChange>
            <a:biLevel thresh="75000"/>
          </a:blip>
          <a:stretch>
            <a:fillRect/>
          </a:stretch>
        </p:blipFill>
        <p:spPr>
          <a:xfrm>
            <a:off x="265693" y="3824767"/>
            <a:ext cx="2795023" cy="2921725"/>
          </a:xfrm>
          <a:prstGeom prst="rect">
            <a:avLst/>
          </a:prstGeom>
          <a:solidFill>
            <a:srgbClr val="FFFF99"/>
          </a:solidFill>
        </p:spPr>
      </p:pic>
      <p:pic>
        <p:nvPicPr>
          <p:cNvPr id="8" name="Picture 7">
            <a:extLst>
              <a:ext uri="{FF2B5EF4-FFF2-40B4-BE49-F238E27FC236}">
                <a16:creationId xmlns:a16="http://schemas.microsoft.com/office/drawing/2014/main" id="{4D91D8DC-AAE5-9787-6C4C-10C052CB1F75}"/>
              </a:ext>
            </a:extLst>
          </p:cNvPr>
          <p:cNvPicPr>
            <a:picLocks noChangeAspect="1"/>
          </p:cNvPicPr>
          <p:nvPr/>
        </p:nvPicPr>
        <p:blipFill>
          <a:blip r:embed="rId8">
            <a:clrChange>
              <a:clrFrom>
                <a:srgbClr val="FFFFFF"/>
              </a:clrFrom>
              <a:clrTo>
                <a:srgbClr val="FFFFFF">
                  <a:alpha val="0"/>
                </a:srgbClr>
              </a:clrTo>
            </a:clrChange>
            <a:biLevel thresh="75000"/>
          </a:blip>
          <a:stretch>
            <a:fillRect/>
          </a:stretch>
        </p:blipFill>
        <p:spPr>
          <a:xfrm>
            <a:off x="3563982" y="3868028"/>
            <a:ext cx="2778043" cy="2888286"/>
          </a:xfrm>
          <a:prstGeom prst="rect">
            <a:avLst/>
          </a:prstGeom>
          <a:solidFill>
            <a:srgbClr val="FFFF99"/>
          </a:solidFill>
        </p:spPr>
      </p:pic>
      <p:pic>
        <p:nvPicPr>
          <p:cNvPr id="9" name="Picture 8">
            <a:extLst>
              <a:ext uri="{FF2B5EF4-FFF2-40B4-BE49-F238E27FC236}">
                <a16:creationId xmlns:a16="http://schemas.microsoft.com/office/drawing/2014/main" id="{2DD54875-E57F-AF4E-ABE0-791A23631753}"/>
              </a:ext>
            </a:extLst>
          </p:cNvPr>
          <p:cNvPicPr>
            <a:picLocks noChangeAspect="1"/>
          </p:cNvPicPr>
          <p:nvPr/>
        </p:nvPicPr>
        <p:blipFill>
          <a:blip r:embed="rId9">
            <a:clrChange>
              <a:clrFrom>
                <a:srgbClr val="FFFFFF"/>
              </a:clrFrom>
              <a:clrTo>
                <a:srgbClr val="FFFFFF">
                  <a:alpha val="0"/>
                </a:srgbClr>
              </a:clrTo>
            </a:clrChange>
            <a:biLevel thresh="75000"/>
          </a:blip>
          <a:stretch>
            <a:fillRect/>
          </a:stretch>
        </p:blipFill>
        <p:spPr>
          <a:xfrm>
            <a:off x="6914082" y="3868034"/>
            <a:ext cx="2778043" cy="2875747"/>
          </a:xfrm>
          <a:prstGeom prst="rect">
            <a:avLst/>
          </a:prstGeom>
          <a:solidFill>
            <a:srgbClr val="FFFF99"/>
          </a:solidFill>
        </p:spPr>
      </p:pic>
      <p:sp>
        <p:nvSpPr>
          <p:cNvPr id="10" name="TextBox 9">
            <a:extLst>
              <a:ext uri="{FF2B5EF4-FFF2-40B4-BE49-F238E27FC236}">
                <a16:creationId xmlns:a16="http://schemas.microsoft.com/office/drawing/2014/main" id="{FAF29C90-F31B-C3DB-70BD-BBEE0E616A98}"/>
              </a:ext>
            </a:extLst>
          </p:cNvPr>
          <p:cNvSpPr txBox="1"/>
          <p:nvPr/>
        </p:nvSpPr>
        <p:spPr>
          <a:xfrm>
            <a:off x="2229451" y="6641664"/>
            <a:ext cx="6071952" cy="21929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0" i="0" u="none" strike="noStrike" kern="1200" cap="none" spc="0" normalizeH="0" baseline="0" noProof="0">
                <a:ln>
                  <a:noFill/>
                </a:ln>
                <a:solidFill>
                  <a:srgbClr val="000000"/>
                </a:solidFill>
                <a:effectLst/>
                <a:uLnTx/>
                <a:uFillTx/>
                <a:latin typeface="Calibri" panose="020F0502020204030204"/>
                <a:ea typeface="+mn-ea"/>
                <a:cs typeface="+mn-cs"/>
              </a:rPr>
              <a:t>© 2022 Voice 21. Voice 21 is a registered charity in England and Wales. Charity number 1152672 | Company no. 08165798</a:t>
            </a:r>
            <a:endParaRPr kumimoji="0" lang="en-GB" sz="825"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071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ink Pair Sha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6033C1-3582-A18B-6618-464AB61F54A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5677" r="95000">
                        <a14:foregroundMark x1="25990" y1="35208" x2="25990" y2="35208"/>
                        <a14:foregroundMark x1="31927" y1="20208" x2="31927" y2="20208"/>
                        <a14:foregroundMark x1="95052" y1="68646" x2="95052" y2="68646"/>
                        <a14:foregroundMark x1="5677" y1="67865" x2="5677" y2="67865"/>
                      </a14:backgroundRemoval>
                    </a14:imgEffect>
                  </a14:imgLayer>
                </a14:imgProps>
              </a:ext>
            </a:extLst>
          </a:blip>
          <a:stretch>
            <a:fillRect/>
          </a:stretch>
        </p:blipFill>
        <p:spPr>
          <a:xfrm>
            <a:off x="3961356" y="1814483"/>
            <a:ext cx="1909154" cy="1833678"/>
          </a:xfrm>
          <a:prstGeom prst="rect">
            <a:avLst/>
          </a:prstGeom>
        </p:spPr>
      </p:pic>
      <p:pic>
        <p:nvPicPr>
          <p:cNvPr id="6" name="Picture 5">
            <a:extLst>
              <a:ext uri="{FF2B5EF4-FFF2-40B4-BE49-F238E27FC236}">
                <a16:creationId xmlns:a16="http://schemas.microsoft.com/office/drawing/2014/main" id="{2D8EC50C-A033-7246-71D4-9069DA40625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000" b="87778" l="4200" r="96700">
                        <a14:foregroundMark x1="4200" y1="22667" x2="4200" y2="22667"/>
                        <a14:foregroundMark x1="4200" y1="23000" x2="4200" y2="23000"/>
                        <a14:foregroundMark x1="56800" y1="15000" x2="56800" y2="15000"/>
                        <a14:foregroundMark x1="72400" y1="13333" x2="72400" y2="13333"/>
                        <a14:foregroundMark x1="57400" y1="10778" x2="57400" y2="10778"/>
                        <a14:foregroundMark x1="64900" y1="13667" x2="64900" y2="13667"/>
                        <a14:foregroundMark x1="66600" y1="26222" x2="66600" y2="26222"/>
                        <a14:foregroundMark x1="52200" y1="13333" x2="52200" y2="13333"/>
                        <a14:foregroundMark x1="39700" y1="11111" x2="39700" y2="11111"/>
                        <a14:foregroundMark x1="30200" y1="10778" x2="30200" y2="10778"/>
                        <a14:foregroundMark x1="29900" y1="10778" x2="29900" y2="10778"/>
                        <a14:foregroundMark x1="23300" y1="11778" x2="23300" y2="11778"/>
                        <a14:foregroundMark x1="19500" y1="11444" x2="19500" y2="11444"/>
                        <a14:foregroundMark x1="17200" y1="12444" x2="17200" y2="12444"/>
                        <a14:foregroundMark x1="87600" y1="81111" x2="87600" y2="81111"/>
                        <a14:foregroundMark x1="86500" y1="67111" x2="86500" y2="67111"/>
                        <a14:foregroundMark x1="66200" y1="58556" x2="66200" y2="58556"/>
                        <a14:foregroundMark x1="73700" y1="71778" x2="73700" y2="71778"/>
                        <a14:foregroundMark x1="54300" y1="79889" x2="54300" y2="79889"/>
                        <a14:foregroundMark x1="51400" y1="65000" x2="51400" y2="65000"/>
                        <a14:foregroundMark x1="69500" y1="79889" x2="69500" y2="79889"/>
                        <a14:foregroundMark x1="63800" y1="76000" x2="63800" y2="76000"/>
                        <a14:foregroundMark x1="83600" y1="85111" x2="83600" y2="85111"/>
                        <a14:foregroundMark x1="91600" y1="83333" x2="91600" y2="83333"/>
                        <a14:foregroundMark x1="80800" y1="83889" x2="80800" y2="83889"/>
                        <a14:foregroundMark x1="82500" y1="82333" x2="82500" y2="82333"/>
                        <a14:foregroundMark x1="84700" y1="79222" x2="84700" y2="79222"/>
                        <a14:foregroundMark x1="90500" y1="79222" x2="90500" y2="79222"/>
                        <a14:foregroundMark x1="91600" y1="86556" x2="91600" y2="86556"/>
                        <a14:foregroundMark x1="85400" y1="87778" x2="85400" y2="87778"/>
                        <a14:foregroundMark x1="50300" y1="5111" x2="50300" y2="5111"/>
                        <a14:foregroundMark x1="11900" y1="66222" x2="11900" y2="66222"/>
                        <a14:foregroundMark x1="30500" y1="77667" x2="30500" y2="77667"/>
                        <a14:foregroundMark x1="31400" y1="58778" x2="31400" y2="58778"/>
                        <a14:foregroundMark x1="15500" y1="85556" x2="15500" y2="85556"/>
                        <a14:foregroundMark x1="96700" y1="87556" x2="96700" y2="87556"/>
                      </a14:backgroundRemoval>
                    </a14:imgEffect>
                  </a14:imgLayer>
                </a14:imgProps>
              </a:ext>
            </a:extLst>
          </a:blip>
          <a:srcRect b="9010"/>
          <a:stretch/>
        </p:blipFill>
        <p:spPr>
          <a:xfrm>
            <a:off x="7154884" y="1891672"/>
            <a:ext cx="1785369" cy="1462055"/>
          </a:xfrm>
          <a:prstGeom prst="rect">
            <a:avLst/>
          </a:prstGeom>
        </p:spPr>
      </p:pic>
      <p:grpSp>
        <p:nvGrpSpPr>
          <p:cNvPr id="7" name="Group 6">
            <a:extLst>
              <a:ext uri="{FF2B5EF4-FFF2-40B4-BE49-F238E27FC236}">
                <a16:creationId xmlns:a16="http://schemas.microsoft.com/office/drawing/2014/main" id="{CE38277F-0ED6-B0CA-D066-02D2B41898F3}"/>
              </a:ext>
            </a:extLst>
          </p:cNvPr>
          <p:cNvGrpSpPr/>
          <p:nvPr/>
        </p:nvGrpSpPr>
        <p:grpSpPr>
          <a:xfrm>
            <a:off x="1698916" y="1925777"/>
            <a:ext cx="1136040" cy="1427944"/>
            <a:chOff x="913541" y="4087679"/>
            <a:chExt cx="1993201" cy="2505352"/>
          </a:xfrm>
        </p:grpSpPr>
        <p:pic>
          <p:nvPicPr>
            <p:cNvPr id="8" name="Picture 7">
              <a:extLst>
                <a:ext uri="{FF2B5EF4-FFF2-40B4-BE49-F238E27FC236}">
                  <a16:creationId xmlns:a16="http://schemas.microsoft.com/office/drawing/2014/main" id="{6C437FB6-12FA-8761-50FE-C3333D58647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6597" b="97906" l="46405" r="75000">
                          <a14:foregroundMark x1="61928" y1="46597" x2="61928" y2="46597"/>
                          <a14:foregroundMark x1="72712" y1="91099" x2="72712" y2="91099"/>
                          <a14:foregroundMark x1="54902" y1="79058" x2="54902" y2="79058"/>
                          <a14:foregroundMark x1="48856" y1="90576" x2="48856" y2="90576"/>
                          <a14:foregroundMark x1="55065" y1="97906" x2="55065" y2="97906"/>
                          <a14:foregroundMark x1="75163" y1="89791" x2="75163" y2="89791"/>
                          <a14:foregroundMark x1="46405" y1="90576" x2="46405" y2="90576"/>
                        </a14:backgroundRemoval>
                      </a14:imgEffect>
                    </a14:imgLayer>
                  </a14:imgProps>
                </a:ext>
              </a:extLst>
            </a:blip>
            <a:srcRect l="45321" t="42500" r="23454" b="-1"/>
            <a:stretch/>
          </p:blipFill>
          <p:spPr>
            <a:xfrm>
              <a:off x="913541" y="5005014"/>
              <a:ext cx="1381629" cy="1588017"/>
            </a:xfrm>
            <a:prstGeom prst="rect">
              <a:avLst/>
            </a:prstGeom>
          </p:spPr>
        </p:pic>
        <p:pic>
          <p:nvPicPr>
            <p:cNvPr id="9" name="Picture 8">
              <a:extLst>
                <a:ext uri="{FF2B5EF4-FFF2-40B4-BE49-F238E27FC236}">
                  <a16:creationId xmlns:a16="http://schemas.microsoft.com/office/drawing/2014/main" id="{9409D17A-0ADC-6FB3-3467-446E9FEC004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5300" b="80800" l="9800" r="88900">
                          <a14:foregroundMark x1="21600" y1="34900" x2="21600" y2="34900"/>
                          <a14:foregroundMark x1="13000" y1="36200" x2="13000" y2="36200"/>
                          <a14:foregroundMark x1="9800" y1="43000" x2="9800" y2="43000"/>
                          <a14:foregroundMark x1="18900" y1="55800" x2="18900" y2="55800"/>
                          <a14:foregroundMark x1="29800" y1="31200" x2="29800" y2="31200"/>
                          <a14:foregroundMark x1="44800" y1="21200" x2="44800" y2="21200"/>
                          <a14:foregroundMark x1="49800" y1="24000" x2="49800" y2="24000"/>
                          <a14:foregroundMark x1="45200" y1="28000" x2="45200" y2="28000"/>
                          <a14:foregroundMark x1="40700" y1="25300" x2="40700" y2="25300"/>
                          <a14:foregroundMark x1="57100" y1="17100" x2="57100" y2="17100"/>
                          <a14:foregroundMark x1="43900" y1="15300" x2="43900" y2="15300"/>
                          <a14:foregroundMark x1="73900" y1="39900" x2="73900" y2="39900"/>
                          <a14:foregroundMark x1="88900" y1="53000" x2="88900" y2="53000"/>
                          <a14:foregroundMark x1="80700" y1="53900" x2="80700" y2="53900"/>
                          <a14:foregroundMark x1="80700" y1="51200" x2="80700" y2="51200"/>
                          <a14:foregroundMark x1="78400" y1="51700" x2="78400" y2="51700"/>
                          <a14:foregroundMark x1="82100" y1="56700" x2="82100" y2="56700"/>
                          <a14:foregroundMark x1="78900" y1="56700" x2="78900" y2="56700"/>
                          <a14:foregroundMark x1="78400" y1="53900" x2="78400" y2="53900"/>
                          <a14:foregroundMark x1="66200" y1="59900" x2="66200" y2="59900"/>
                          <a14:foregroundMark x1="51600" y1="55800" x2="51600" y2="55800"/>
                          <a14:foregroundMark x1="51200" y1="59900" x2="51200" y2="59900"/>
                          <a14:foregroundMark x1="47500" y1="61200" x2="47500" y2="61200"/>
                          <a14:foregroundMark x1="45200" y1="60300" x2="45200" y2="60300"/>
                          <a14:foregroundMark x1="46200" y1="55300" x2="46200" y2="55300"/>
                          <a14:foregroundMark x1="41600" y1="40300" x2="41600" y2="40300"/>
                          <a14:foregroundMark x1="42500" y1="37100" x2="42500" y2="37100"/>
                          <a14:foregroundMark x1="44800" y1="40800" x2="44800" y2="40800"/>
                          <a14:foregroundMark x1="43400" y1="43900" x2="43400" y2="43900"/>
                          <a14:foregroundMark x1="41200" y1="42600" x2="41200" y2="42600"/>
                          <a14:foregroundMark x1="39300" y1="40300" x2="39300" y2="40300"/>
                          <a14:foregroundMark x1="36200" y1="66200" x2="36200" y2="66200"/>
                          <a14:foregroundMark x1="35300" y1="65300" x2="35300" y2="65300"/>
                          <a14:foregroundMark x1="35300" y1="63900" x2="35300" y2="63900"/>
                          <a14:foregroundMark x1="26200" y1="80800" x2="26200" y2="80800"/>
                        </a14:backgroundRemoval>
                      </a14:imgEffect>
                    </a14:imgLayer>
                  </a14:imgProps>
                </a:ext>
              </a:extLst>
            </a:blip>
            <a:srcRect l="6141" t="12000" r="5373" b="12122"/>
            <a:stretch/>
          </p:blipFill>
          <p:spPr>
            <a:xfrm>
              <a:off x="1604356" y="4087679"/>
              <a:ext cx="1302386" cy="1116840"/>
            </a:xfrm>
            <a:prstGeom prst="rect">
              <a:avLst/>
            </a:prstGeom>
          </p:spPr>
        </p:pic>
      </p:grpSp>
      <p:sp>
        <p:nvSpPr>
          <p:cNvPr id="10" name="Title 1">
            <a:extLst>
              <a:ext uri="{FF2B5EF4-FFF2-40B4-BE49-F238E27FC236}">
                <a16:creationId xmlns:a16="http://schemas.microsoft.com/office/drawing/2014/main" id="{90BF586C-91DB-CC2A-FF59-0F036D8E01C1}"/>
              </a:ext>
            </a:extLst>
          </p:cNvPr>
          <p:cNvSpPr txBox="1">
            <a:spLocks/>
          </p:cNvSpPr>
          <p:nvPr/>
        </p:nvSpPr>
        <p:spPr>
          <a:xfrm>
            <a:off x="402912" y="3287056"/>
            <a:ext cx="9337936" cy="6699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36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33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Think			Pair				Share</a:t>
            </a:r>
            <a:endParaRPr kumimoji="0" lang="en-GB" sz="54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endParaRPr>
          </a:p>
        </p:txBody>
      </p:sp>
      <p:sp>
        <p:nvSpPr>
          <p:cNvPr id="11" name="Text Placeholder 11">
            <a:extLst>
              <a:ext uri="{FF2B5EF4-FFF2-40B4-BE49-F238E27FC236}">
                <a16:creationId xmlns:a16="http://schemas.microsoft.com/office/drawing/2014/main" id="{BB612EE3-1604-E681-FEBE-97029F422A16}"/>
              </a:ext>
            </a:extLst>
          </p:cNvPr>
          <p:cNvSpPr>
            <a:spLocks noGrp="1"/>
          </p:cNvSpPr>
          <p:nvPr>
            <p:ph type="body" sz="quarter" idx="11" hasCustomPrompt="1"/>
          </p:nvPr>
        </p:nvSpPr>
        <p:spPr>
          <a:xfrm>
            <a:off x="6084891" y="4064931"/>
            <a:ext cx="3724275" cy="2626389"/>
          </a:xfrm>
          <a:prstGeom prst="rect">
            <a:avLst/>
          </a:prstGeom>
          <a:solidFill>
            <a:srgbClr val="FFFFB7"/>
          </a:solidFill>
          <a:ln w="38100">
            <a:solidFill>
              <a:srgbClr val="FFFF99"/>
            </a:solidFill>
          </a:ln>
        </p:spPr>
        <p:txBody>
          <a:bodyPr anchor="ctr">
            <a:normAutofit/>
          </a:bodyPr>
          <a:lstStyle>
            <a:lvl1pPr>
              <a:defRPr sz="1800"/>
            </a:lvl1pPr>
          </a:lstStyle>
          <a:p>
            <a:pPr lvl="0"/>
            <a:r>
              <a:rPr lang="en-US"/>
              <a:t>Key Vocabulary: Click to edit</a:t>
            </a:r>
            <a:endParaRPr lang="en-GB"/>
          </a:p>
        </p:txBody>
      </p:sp>
      <p:sp>
        <p:nvSpPr>
          <p:cNvPr id="12" name="Text Placeholder 11">
            <a:extLst>
              <a:ext uri="{FF2B5EF4-FFF2-40B4-BE49-F238E27FC236}">
                <a16:creationId xmlns:a16="http://schemas.microsoft.com/office/drawing/2014/main" id="{98BE308C-4182-6377-52EA-B97EF3D0A73F}"/>
              </a:ext>
            </a:extLst>
          </p:cNvPr>
          <p:cNvSpPr>
            <a:spLocks noGrp="1"/>
          </p:cNvSpPr>
          <p:nvPr>
            <p:ph type="body" sz="quarter" idx="12" hasCustomPrompt="1"/>
          </p:nvPr>
        </p:nvSpPr>
        <p:spPr>
          <a:xfrm>
            <a:off x="168996" y="4067695"/>
            <a:ext cx="5641600" cy="737062"/>
          </a:xfrm>
          <a:prstGeom prst="rect">
            <a:avLst/>
          </a:prstGeom>
          <a:solidFill>
            <a:srgbClr val="FFFFB7"/>
          </a:solidFill>
          <a:ln w="38100">
            <a:solidFill>
              <a:srgbClr val="FFFF99"/>
            </a:solidFill>
          </a:ln>
        </p:spPr>
        <p:txBody>
          <a:bodyPr anchor="ctr">
            <a:normAutofit/>
          </a:bodyPr>
          <a:lstStyle>
            <a:lvl1pPr marL="0" indent="0">
              <a:buNone/>
              <a:defRPr sz="1800"/>
            </a:lvl1pPr>
          </a:lstStyle>
          <a:p>
            <a:pPr lvl="0"/>
            <a:r>
              <a:rPr lang="en-US"/>
              <a:t>Language </a:t>
            </a:r>
            <a:r>
              <a:rPr lang="en-US" err="1"/>
              <a:t>Frame</a:t>
            </a:r>
            <a:r>
              <a:rPr lang="en-US"/>
              <a:t>: Click to edit</a:t>
            </a:r>
            <a:endParaRPr lang="en-GB"/>
          </a:p>
        </p:txBody>
      </p:sp>
      <p:sp>
        <p:nvSpPr>
          <p:cNvPr id="13" name="Text Placeholder 11">
            <a:extLst>
              <a:ext uri="{FF2B5EF4-FFF2-40B4-BE49-F238E27FC236}">
                <a16:creationId xmlns:a16="http://schemas.microsoft.com/office/drawing/2014/main" id="{2D96B155-C0B3-C03F-7702-DDFC226B7F2B}"/>
              </a:ext>
            </a:extLst>
          </p:cNvPr>
          <p:cNvSpPr>
            <a:spLocks noGrp="1"/>
          </p:cNvSpPr>
          <p:nvPr>
            <p:ph type="body" sz="quarter" idx="13" hasCustomPrompt="1"/>
          </p:nvPr>
        </p:nvSpPr>
        <p:spPr>
          <a:xfrm>
            <a:off x="171769" y="4993179"/>
            <a:ext cx="5641600" cy="737062"/>
          </a:xfrm>
          <a:prstGeom prst="rect">
            <a:avLst/>
          </a:prstGeom>
          <a:solidFill>
            <a:srgbClr val="FFFFB7"/>
          </a:solidFill>
          <a:ln w="38100">
            <a:solidFill>
              <a:srgbClr val="FFFF99"/>
            </a:solidFill>
          </a:ln>
        </p:spPr>
        <p:txBody>
          <a:bodyPr anchor="ctr">
            <a:normAutofit/>
          </a:bodyPr>
          <a:lstStyle>
            <a:lvl1pPr marL="0" indent="0">
              <a:buNone/>
              <a:defRPr sz="1800"/>
            </a:lvl1pPr>
          </a:lstStyle>
          <a:p>
            <a:pPr lvl="0"/>
            <a:r>
              <a:rPr lang="en-US"/>
              <a:t>Language Frame: Click to edit</a:t>
            </a:r>
            <a:endParaRPr lang="en-GB"/>
          </a:p>
        </p:txBody>
      </p:sp>
      <p:sp>
        <p:nvSpPr>
          <p:cNvPr id="14" name="Text Placeholder 11">
            <a:extLst>
              <a:ext uri="{FF2B5EF4-FFF2-40B4-BE49-F238E27FC236}">
                <a16:creationId xmlns:a16="http://schemas.microsoft.com/office/drawing/2014/main" id="{20AF82EA-BB54-6422-F34D-BB5720ABF960}"/>
              </a:ext>
            </a:extLst>
          </p:cNvPr>
          <p:cNvSpPr>
            <a:spLocks noGrp="1"/>
          </p:cNvSpPr>
          <p:nvPr>
            <p:ph type="body" sz="quarter" idx="14" hasCustomPrompt="1"/>
          </p:nvPr>
        </p:nvSpPr>
        <p:spPr>
          <a:xfrm>
            <a:off x="180082" y="5915892"/>
            <a:ext cx="5641600" cy="737062"/>
          </a:xfrm>
          <a:prstGeom prst="rect">
            <a:avLst/>
          </a:prstGeom>
          <a:solidFill>
            <a:srgbClr val="FFFFB7"/>
          </a:solidFill>
          <a:ln w="38100">
            <a:solidFill>
              <a:srgbClr val="FFFF99"/>
            </a:solidFill>
          </a:ln>
        </p:spPr>
        <p:txBody>
          <a:bodyPr anchor="ctr">
            <a:normAutofit/>
          </a:bodyPr>
          <a:lstStyle>
            <a:lvl1pPr marL="0" indent="0">
              <a:buNone/>
              <a:defRPr sz="1800"/>
            </a:lvl1pPr>
          </a:lstStyle>
          <a:p>
            <a:pPr lvl="0"/>
            <a:r>
              <a:rPr lang="en-US"/>
              <a:t>Language Frame: Click to edit</a:t>
            </a:r>
            <a:endParaRPr lang="en-GB"/>
          </a:p>
        </p:txBody>
      </p:sp>
      <p:sp>
        <p:nvSpPr>
          <p:cNvPr id="15" name="Text Placeholder 19">
            <a:extLst>
              <a:ext uri="{FF2B5EF4-FFF2-40B4-BE49-F238E27FC236}">
                <a16:creationId xmlns:a16="http://schemas.microsoft.com/office/drawing/2014/main" id="{2B280FE4-9871-A946-B529-CDAF28B8D5DF}"/>
              </a:ext>
            </a:extLst>
          </p:cNvPr>
          <p:cNvSpPr>
            <a:spLocks noGrp="1"/>
          </p:cNvSpPr>
          <p:nvPr>
            <p:ph type="body" sz="quarter" idx="15" hasCustomPrompt="1"/>
          </p:nvPr>
        </p:nvSpPr>
        <p:spPr>
          <a:xfrm>
            <a:off x="169763" y="1042730"/>
            <a:ext cx="9551987" cy="905102"/>
          </a:xfrm>
          <a:prstGeom prst="rect">
            <a:avLst/>
          </a:prstGeom>
        </p:spPr>
        <p:txBody>
          <a:bodyPr>
            <a:normAutofit/>
          </a:bodyPr>
          <a:lstStyle>
            <a:lvl1pPr marL="0" indent="0">
              <a:buNone/>
              <a:defRPr sz="2400" b="1"/>
            </a:lvl1pPr>
            <a:lvl2pPr marL="342900" indent="0">
              <a:buNone/>
              <a:defRPr/>
            </a:lvl2pPr>
          </a:lstStyle>
          <a:p>
            <a:pPr lvl="0"/>
            <a:r>
              <a:rPr lang="en-GB"/>
              <a:t>Think about…</a:t>
            </a:r>
          </a:p>
        </p:txBody>
      </p:sp>
      <p:pic>
        <p:nvPicPr>
          <p:cNvPr id="2" name="Picture 1" descr="A red and black sign with white text&#10;&#10;Description automatically generated">
            <a:extLst>
              <a:ext uri="{FF2B5EF4-FFF2-40B4-BE49-F238E27FC236}">
                <a16:creationId xmlns:a16="http://schemas.microsoft.com/office/drawing/2014/main" id="{8CC243B4-40B8-EB3F-DF4F-8834D51B91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40216" y="0"/>
            <a:ext cx="3465785" cy="1237244"/>
          </a:xfrm>
          <a:prstGeom prst="rect">
            <a:avLst/>
          </a:prstGeom>
        </p:spPr>
      </p:pic>
    </p:spTree>
    <p:extLst>
      <p:ext uri="{BB962C8B-B14F-4D97-AF65-F5344CB8AC3E}">
        <p14:creationId xmlns:p14="http://schemas.microsoft.com/office/powerpoint/2010/main" val="1500372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E8417-A7AF-502C-9F50-1675D4E1770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1D7474C-1D36-21EF-A7F2-909054060E1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85242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E3007-C0DA-1BB8-866A-F93CD3B1BE90}"/>
              </a:ext>
            </a:extLst>
          </p:cNvPr>
          <p:cNvSpPr>
            <a:spLocks noGrp="1"/>
          </p:cNvSpPr>
          <p:nvPr>
            <p:ph type="title"/>
          </p:nvPr>
        </p:nvSpPr>
        <p:spPr>
          <a:xfrm>
            <a:off x="675879" y="1709743"/>
            <a:ext cx="8543925"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67FB597-F77F-3755-6F7C-55754EFEAF70}"/>
              </a:ext>
            </a:extLst>
          </p:cNvPr>
          <p:cNvSpPr>
            <a:spLocks noGrp="1"/>
          </p:cNvSpPr>
          <p:nvPr>
            <p:ph type="body" idx="1"/>
          </p:nvPr>
        </p:nvSpPr>
        <p:spPr>
          <a:xfrm>
            <a:off x="675879" y="4589468"/>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28282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F6B09-8D9E-D3A2-C255-F6D7D54175E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435EDD9-617D-4CA1-8706-2A4C5BCD19D4}"/>
              </a:ext>
            </a:extLst>
          </p:cNvPr>
          <p:cNvSpPr>
            <a:spLocks noGrp="1"/>
          </p:cNvSpPr>
          <p:nvPr>
            <p:ph sz="half" idx="1"/>
          </p:nvPr>
        </p:nvSpPr>
        <p:spPr>
          <a:xfrm>
            <a:off x="681037" y="1825625"/>
            <a:ext cx="418941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BB1A79F-6CC9-23AC-F829-8F6816910D77}"/>
              </a:ext>
            </a:extLst>
          </p:cNvPr>
          <p:cNvSpPr>
            <a:spLocks noGrp="1"/>
          </p:cNvSpPr>
          <p:nvPr>
            <p:ph sz="half" idx="2"/>
          </p:nvPr>
        </p:nvSpPr>
        <p:spPr>
          <a:xfrm>
            <a:off x="5035550" y="1825625"/>
            <a:ext cx="418941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03094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495B-1A99-8B6E-ED5E-5C3ADA209647}"/>
              </a:ext>
            </a:extLst>
          </p:cNvPr>
          <p:cNvSpPr>
            <a:spLocks noGrp="1"/>
          </p:cNvSpPr>
          <p:nvPr>
            <p:ph type="title"/>
          </p:nvPr>
        </p:nvSpPr>
        <p:spPr>
          <a:xfrm>
            <a:off x="682758" y="365129"/>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75E2788-F989-3193-E0AC-E8A45FC2A07A}"/>
              </a:ext>
            </a:extLst>
          </p:cNvPr>
          <p:cNvSpPr>
            <a:spLocks noGrp="1"/>
          </p:cNvSpPr>
          <p:nvPr>
            <p:ph type="body" idx="1"/>
          </p:nvPr>
        </p:nvSpPr>
        <p:spPr>
          <a:xfrm>
            <a:off x="682759"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5A9E0D3-A9F0-484C-3BC9-AD663392F758}"/>
              </a:ext>
            </a:extLst>
          </p:cNvPr>
          <p:cNvSpPr>
            <a:spLocks noGrp="1"/>
          </p:cNvSpPr>
          <p:nvPr>
            <p:ph sz="half" idx="2"/>
          </p:nvPr>
        </p:nvSpPr>
        <p:spPr>
          <a:xfrm>
            <a:off x="682759" y="2505075"/>
            <a:ext cx="419113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D72F1D7-A31D-8724-27A1-300D102D374F}"/>
              </a:ext>
            </a:extLst>
          </p:cNvPr>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5DC1503-699D-B98F-68AC-9DEC5E3D4717}"/>
              </a:ext>
            </a:extLst>
          </p:cNvPr>
          <p:cNvSpPr>
            <a:spLocks noGrp="1"/>
          </p:cNvSpPr>
          <p:nvPr>
            <p:ph sz="quarter" idx="4"/>
          </p:nvPr>
        </p:nvSpPr>
        <p:spPr>
          <a:xfrm>
            <a:off x="5014913" y="2505075"/>
            <a:ext cx="421177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199012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91538-DE9F-C028-DA34-18BA3945CE20}"/>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745044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 No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ABB0B-2DA7-6E46-DD0C-E1420AA95EAE}"/>
              </a:ext>
            </a:extLst>
          </p:cNvPr>
          <p:cNvSpPr>
            <a:spLocks noGrp="1"/>
          </p:cNvSpPr>
          <p:nvPr>
            <p:ph type="title"/>
          </p:nvPr>
        </p:nvSpPr>
        <p:spPr/>
        <p:txBody>
          <a:bodyPr/>
          <a:lstStyle/>
          <a:p>
            <a:r>
              <a:rPr lang="en-GB"/>
              <a:t>Click to edit Master title style</a:t>
            </a:r>
          </a:p>
        </p:txBody>
      </p:sp>
      <p:sp>
        <p:nvSpPr>
          <p:cNvPr id="3" name="Rectangle 2">
            <a:extLst>
              <a:ext uri="{FF2B5EF4-FFF2-40B4-BE49-F238E27FC236}">
                <a16:creationId xmlns:a16="http://schemas.microsoft.com/office/drawing/2014/main" id="{F4E1BB4C-8C6E-CB7F-FA55-F1579EBB07D7}"/>
              </a:ext>
            </a:extLst>
          </p:cNvPr>
          <p:cNvSpPr/>
          <p:nvPr/>
        </p:nvSpPr>
        <p:spPr>
          <a:xfrm>
            <a:off x="0" y="6159260"/>
            <a:ext cx="9906000" cy="698740"/>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372040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9B55120-A35E-4071-B548-3849DE202EB8}"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6BDA7E-C49C-4CDD-9145-EC866FD9386C}" type="slidenum">
              <a:rPr lang="en-GB" smtClean="0"/>
              <a:t>‹#›</a:t>
            </a:fld>
            <a:endParaRPr lang="en-GB"/>
          </a:p>
        </p:txBody>
      </p:sp>
    </p:spTree>
    <p:extLst>
      <p:ext uri="{BB962C8B-B14F-4D97-AF65-F5344CB8AC3E}">
        <p14:creationId xmlns:p14="http://schemas.microsoft.com/office/powerpoint/2010/main" val="208550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o Now Blank">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C0A0DC45-D732-865A-DD07-4AE233D1B189}"/>
              </a:ext>
            </a:extLst>
          </p:cNvPr>
          <p:cNvSpPr txBox="1"/>
          <p:nvPr/>
        </p:nvSpPr>
        <p:spPr>
          <a:xfrm>
            <a:off x="2907188" y="571433"/>
            <a:ext cx="3321768"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Do Now</a:t>
            </a:r>
          </a:p>
        </p:txBody>
      </p:sp>
      <p:sp>
        <p:nvSpPr>
          <p:cNvPr id="15" name="TextBox 14">
            <a:extLst>
              <a:ext uri="{FF2B5EF4-FFF2-40B4-BE49-F238E27FC236}">
                <a16:creationId xmlns:a16="http://schemas.microsoft.com/office/drawing/2014/main" id="{95E75ED7-FC36-6D01-1E61-B86BA48C22F7}"/>
              </a:ext>
            </a:extLst>
          </p:cNvPr>
          <p:cNvSpPr txBox="1"/>
          <p:nvPr/>
        </p:nvSpPr>
        <p:spPr>
          <a:xfrm>
            <a:off x="949434" y="1131704"/>
            <a:ext cx="1724866"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Pencil case</a:t>
            </a:r>
          </a:p>
        </p:txBody>
      </p:sp>
      <p:pic>
        <p:nvPicPr>
          <p:cNvPr id="16" name="Picture 15">
            <a:extLst>
              <a:ext uri="{FF2B5EF4-FFF2-40B4-BE49-F238E27FC236}">
                <a16:creationId xmlns:a16="http://schemas.microsoft.com/office/drawing/2014/main" id="{C6E311AA-434D-1DC3-5BAD-FCF20D57494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8875" b="75962" l="13007" r="80531">
                        <a14:foregroundMark x1="45912" y1="62270" x2="45912" y2="62270"/>
                        <a14:foregroundMark x1="52830" y1="36810" x2="52830" y2="36810"/>
                        <a14:foregroundMark x1="70440" y1="36196" x2="70440" y2="36196"/>
                        <a14:foregroundMark x1="28931" y1="38344" x2="28931" y2="38344"/>
                        <a14:foregroundMark x1="54088" y1="45092" x2="54088" y2="45092"/>
                        <a14:foregroundMark x1="67296" y1="55215" x2="67296" y2="55215"/>
                      </a14:backgroundRemoval>
                    </a14:imgEffect>
                  </a14:imgLayer>
                </a14:imgProps>
              </a:ext>
            </a:extLst>
          </a:blip>
          <a:srcRect l="4567" t="11739" r="11029" b="16903"/>
          <a:stretch/>
        </p:blipFill>
        <p:spPr>
          <a:xfrm>
            <a:off x="1182322" y="-121741"/>
            <a:ext cx="1226286" cy="1418192"/>
          </a:xfrm>
          <a:prstGeom prst="rect">
            <a:avLst/>
          </a:prstGeom>
          <a:ln>
            <a:noFill/>
          </a:ln>
        </p:spPr>
      </p:pic>
      <p:pic>
        <p:nvPicPr>
          <p:cNvPr id="17" name="Picture 16">
            <a:extLst>
              <a:ext uri="{FF2B5EF4-FFF2-40B4-BE49-F238E27FC236}">
                <a16:creationId xmlns:a16="http://schemas.microsoft.com/office/drawing/2014/main" id="{B9407D02-FB17-79A5-C980-705C6246B82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456" b="89908" l="14151" r="80189">
                        <a14:foregroundMark x1="50629" y1="13761" x2="50629" y2="13761"/>
                        <a14:foregroundMark x1="77044" y1="25076" x2="77044" y2="25076"/>
                        <a14:foregroundMark x1="22013" y1="89908" x2="22013" y2="89908"/>
                        <a14:backgroundMark x1="52516" y1="38838" x2="52516" y2="38838"/>
                        <a14:backgroundMark x1="36164" y1="32110" x2="36164" y2="32110"/>
                        <a14:backgroundMark x1="38365" y1="51988" x2="38365" y2="51988"/>
                        <a14:backgroundMark x1="38365" y1="72783" x2="38365" y2="72783"/>
                      </a14:backgroundRemoval>
                    </a14:imgEffect>
                  </a14:imgLayer>
                </a14:imgProps>
              </a:ext>
            </a:extLst>
          </a:blip>
          <a:srcRect l="6305" t="5183" r="11029" b="4498"/>
          <a:stretch/>
        </p:blipFill>
        <p:spPr>
          <a:xfrm>
            <a:off x="-114731" y="-95022"/>
            <a:ext cx="917391" cy="1247403"/>
          </a:xfrm>
          <a:prstGeom prst="rect">
            <a:avLst/>
          </a:prstGeom>
        </p:spPr>
      </p:pic>
      <p:sp>
        <p:nvSpPr>
          <p:cNvPr id="18" name="TextBox 17">
            <a:extLst>
              <a:ext uri="{FF2B5EF4-FFF2-40B4-BE49-F238E27FC236}">
                <a16:creationId xmlns:a16="http://schemas.microsoft.com/office/drawing/2014/main" id="{45BF4F8F-19E1-2EE9-5EB9-3E5C1F476574}"/>
              </a:ext>
            </a:extLst>
          </p:cNvPr>
          <p:cNvSpPr txBox="1"/>
          <p:nvPr/>
        </p:nvSpPr>
        <p:spPr>
          <a:xfrm>
            <a:off x="-372499" y="1131704"/>
            <a:ext cx="1724866"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Planner</a:t>
            </a:r>
          </a:p>
        </p:txBody>
      </p:sp>
      <p:sp>
        <p:nvSpPr>
          <p:cNvPr id="35" name="TextBox 34">
            <a:extLst>
              <a:ext uri="{FF2B5EF4-FFF2-40B4-BE49-F238E27FC236}">
                <a16:creationId xmlns:a16="http://schemas.microsoft.com/office/drawing/2014/main" id="{911D5A8D-9875-D593-6587-20E3FB82BCBA}"/>
              </a:ext>
            </a:extLst>
          </p:cNvPr>
          <p:cNvSpPr txBox="1"/>
          <p:nvPr/>
        </p:nvSpPr>
        <p:spPr>
          <a:xfrm>
            <a:off x="3769456" y="132095"/>
            <a:ext cx="1236236" cy="369332"/>
          </a:xfrm>
          <a:prstGeom prst="rect">
            <a:avLst/>
          </a:prstGeom>
          <a:noFill/>
        </p:spPr>
        <p:txBody>
          <a:bodyPr wrap="none" rtlCol="0">
            <a:spAutoFit/>
          </a:bodyPr>
          <a:lstStyle/>
          <a:p>
            <a:fld id="{DA895695-96D1-420A-9177-720319034165}" type="datetime1">
              <a:rPr lang="en-GB" sz="1800" u="sng" smtClean="0"/>
              <a:t>07/07/2026</a:t>
            </a:fld>
            <a:endParaRPr lang="en-GB" sz="1800" u="sng"/>
          </a:p>
        </p:txBody>
      </p:sp>
      <p:pic>
        <p:nvPicPr>
          <p:cNvPr id="36" name="Picture 35" descr="A red and black rectangular sign with white text&#10;&#10;Description automatically generated">
            <a:extLst>
              <a:ext uri="{FF2B5EF4-FFF2-40B4-BE49-F238E27FC236}">
                <a16:creationId xmlns:a16="http://schemas.microsoft.com/office/drawing/2014/main" id="{6297C7C8-5CC5-7F68-3E5D-8C8B057F40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0216" y="0"/>
            <a:ext cx="3465785" cy="1205404"/>
          </a:xfrm>
          <a:prstGeom prst="rect">
            <a:avLst/>
          </a:prstGeom>
        </p:spPr>
      </p:pic>
    </p:spTree>
    <p:extLst>
      <p:ext uri="{BB962C8B-B14F-4D97-AF65-F5344CB8AC3E}">
        <p14:creationId xmlns:p14="http://schemas.microsoft.com/office/powerpoint/2010/main" val="3965666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1"/>
            <a:ext cx="9906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0" lang="en-US" sz="1463"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814924" y="194784"/>
            <a:ext cx="7654706" cy="769493"/>
          </a:xfrm>
        </p:spPr>
        <p:txBody>
          <a:bodyPr anchor="ctr"/>
          <a:lstStyle>
            <a:lvl1pPr>
              <a:lnSpc>
                <a:spcPct val="100000"/>
              </a:lnSpc>
              <a:defRPr spc="-16"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757139" y="1695451"/>
            <a:ext cx="8391723" cy="4314825"/>
          </a:xfrm>
        </p:spPr>
        <p:txBody>
          <a:bodyPr/>
          <a:lstStyle>
            <a:lvl1pPr>
              <a:defRPr>
                <a:latin typeface="Montserrat" panose="00000500000000000000" pitchFamily="2" charset="0"/>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163449" y="6356351"/>
            <a:ext cx="3930206" cy="365125"/>
          </a:xfrm>
        </p:spPr>
        <p:txBody>
          <a:bodyPr/>
          <a:lstStyle>
            <a:lvl1pPr>
              <a:defRPr>
                <a:latin typeface="Montserrat" panose="00000500000000000000" pitchFamily="2" charset="0"/>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5698427" y="6355081"/>
            <a:ext cx="3536442" cy="365125"/>
          </a:xfrm>
        </p:spPr>
        <p:txBody>
          <a:bodyPr/>
          <a:lstStyle>
            <a:lvl1pPr>
              <a:defRPr>
                <a:latin typeface="Montserrat" panose="00000500000000000000" pitchFamily="2" charset="0"/>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9234868" y="6356351"/>
            <a:ext cx="512636" cy="365125"/>
          </a:xfrm>
        </p:spPr>
        <p:txBody>
          <a:bodyPr/>
          <a:lstStyle>
            <a:lvl1pPr>
              <a:defRPr>
                <a:latin typeface="Montserrat" panose="00000500000000000000" pitchFamily="2" charset="0"/>
              </a:defRPr>
            </a:lvl1pPr>
          </a:lstStyle>
          <a:p>
            <a:pPr>
              <a:defRPr/>
            </a:pPr>
            <a:fld id="{06B786C7-B8F9-4072-AAAA-17258464D730}"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54323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earning Inten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784478-776B-7DB0-6589-FD25BDD8AFD5}"/>
              </a:ext>
            </a:extLst>
          </p:cNvPr>
          <p:cNvSpPr txBox="1"/>
          <p:nvPr/>
        </p:nvSpPr>
        <p:spPr>
          <a:xfrm>
            <a:off x="897182" y="567854"/>
            <a:ext cx="8111636"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000000"/>
                </a:solidFill>
                <a:effectLst/>
                <a:uLnTx/>
                <a:uFillTx/>
                <a:latin typeface="+mj-lt"/>
                <a:ea typeface="+mn-ea"/>
                <a:cs typeface="+mn-cs"/>
              </a:rPr>
              <a:t>Learning Intent</a:t>
            </a:r>
          </a:p>
        </p:txBody>
      </p:sp>
      <p:sp>
        <p:nvSpPr>
          <p:cNvPr id="7" name="Text Placeholder 16">
            <a:extLst>
              <a:ext uri="{FF2B5EF4-FFF2-40B4-BE49-F238E27FC236}">
                <a16:creationId xmlns:a16="http://schemas.microsoft.com/office/drawing/2014/main" id="{C212F90B-FBBB-02BD-3170-F9A081463C4E}"/>
              </a:ext>
            </a:extLst>
          </p:cNvPr>
          <p:cNvSpPr>
            <a:spLocks noGrp="1"/>
          </p:cNvSpPr>
          <p:nvPr>
            <p:ph type="body" sz="quarter" idx="15" hasCustomPrompt="1"/>
          </p:nvPr>
        </p:nvSpPr>
        <p:spPr>
          <a:xfrm>
            <a:off x="199853" y="1932724"/>
            <a:ext cx="9584577" cy="2247899"/>
          </a:xfrm>
          <a:prstGeom prst="rect">
            <a:avLst/>
          </a:prstGeom>
        </p:spPr>
        <p:txBody>
          <a:bodyPr>
            <a:normAutofit/>
          </a:bodyPr>
          <a:lstStyle>
            <a:lvl1pPr marL="0" indent="0" algn="ctr">
              <a:buNone/>
              <a:defRPr sz="2400" b="0"/>
            </a:lvl1pPr>
          </a:lstStyle>
          <a:p>
            <a:pPr lvl="0"/>
            <a:r>
              <a:rPr lang="en-US"/>
              <a:t> Click to edit</a:t>
            </a:r>
          </a:p>
        </p:txBody>
      </p:sp>
      <p:pic>
        <p:nvPicPr>
          <p:cNvPr id="9" name="Picture 8" descr="A red and black sign with white text&#10;&#10;Description automatically generated">
            <a:extLst>
              <a:ext uri="{FF2B5EF4-FFF2-40B4-BE49-F238E27FC236}">
                <a16:creationId xmlns:a16="http://schemas.microsoft.com/office/drawing/2014/main" id="{993F74C2-C597-3EB0-5062-5D88F82789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216" y="0"/>
            <a:ext cx="3465785" cy="1275566"/>
          </a:xfrm>
          <a:prstGeom prst="rect">
            <a:avLst/>
          </a:prstGeom>
        </p:spPr>
      </p:pic>
    </p:spTree>
    <p:extLst>
      <p:ext uri="{BB962C8B-B14F-4D97-AF65-F5344CB8AC3E}">
        <p14:creationId xmlns:p14="http://schemas.microsoft.com/office/powerpoint/2010/main" val="3277495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uccess Criteria">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784478-776B-7DB0-6589-FD25BDD8AFD5}"/>
              </a:ext>
            </a:extLst>
          </p:cNvPr>
          <p:cNvSpPr txBox="1"/>
          <p:nvPr/>
        </p:nvSpPr>
        <p:spPr>
          <a:xfrm>
            <a:off x="897182" y="567854"/>
            <a:ext cx="8111636"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000000"/>
                </a:solidFill>
                <a:effectLst/>
                <a:uLnTx/>
                <a:uFillTx/>
                <a:latin typeface="+mj-lt"/>
                <a:ea typeface="+mn-ea"/>
                <a:cs typeface="+mn-cs"/>
              </a:rPr>
              <a:t>Success Criteria</a:t>
            </a:r>
          </a:p>
        </p:txBody>
      </p:sp>
      <p:sp>
        <p:nvSpPr>
          <p:cNvPr id="7" name="Text Placeholder 16">
            <a:extLst>
              <a:ext uri="{FF2B5EF4-FFF2-40B4-BE49-F238E27FC236}">
                <a16:creationId xmlns:a16="http://schemas.microsoft.com/office/drawing/2014/main" id="{C212F90B-FBBB-02BD-3170-F9A081463C4E}"/>
              </a:ext>
            </a:extLst>
          </p:cNvPr>
          <p:cNvSpPr>
            <a:spLocks noGrp="1"/>
          </p:cNvSpPr>
          <p:nvPr>
            <p:ph type="body" sz="quarter" idx="15" hasCustomPrompt="1"/>
          </p:nvPr>
        </p:nvSpPr>
        <p:spPr>
          <a:xfrm>
            <a:off x="199853" y="1932724"/>
            <a:ext cx="9584577" cy="2247899"/>
          </a:xfrm>
          <a:prstGeom prst="rect">
            <a:avLst/>
          </a:prstGeom>
        </p:spPr>
        <p:txBody>
          <a:bodyPr>
            <a:normAutofit/>
          </a:bodyPr>
          <a:lstStyle>
            <a:lvl1pPr marL="0" indent="0" algn="ctr">
              <a:buNone/>
              <a:defRPr sz="2400" b="0"/>
            </a:lvl1pPr>
          </a:lstStyle>
          <a:p>
            <a:pPr lvl="0"/>
            <a:r>
              <a:rPr lang="en-US"/>
              <a:t> Click to edit</a:t>
            </a:r>
          </a:p>
        </p:txBody>
      </p:sp>
      <p:pic>
        <p:nvPicPr>
          <p:cNvPr id="2" name="Picture 1" descr="A red and black sign with white text&#10;&#10;Description automatically generated">
            <a:extLst>
              <a:ext uri="{FF2B5EF4-FFF2-40B4-BE49-F238E27FC236}">
                <a16:creationId xmlns:a16="http://schemas.microsoft.com/office/drawing/2014/main" id="{73DDD6C6-D8F7-40B3-5EEA-704087CF9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216" y="0"/>
            <a:ext cx="3465785" cy="1275566"/>
          </a:xfrm>
          <a:prstGeom prst="rect">
            <a:avLst/>
          </a:prstGeom>
        </p:spPr>
      </p:pic>
    </p:spTree>
    <p:extLst>
      <p:ext uri="{BB962C8B-B14F-4D97-AF65-F5344CB8AC3E}">
        <p14:creationId xmlns:p14="http://schemas.microsoft.com/office/powerpoint/2010/main" val="2624748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ld Call">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070CC5-F08C-8E74-F2DD-6D626C2225DA}"/>
              </a:ext>
            </a:extLst>
          </p:cNvPr>
          <p:cNvSpPr/>
          <p:nvPr/>
        </p:nvSpPr>
        <p:spPr>
          <a:xfrm>
            <a:off x="18693" y="5294037"/>
            <a:ext cx="9905999" cy="926925"/>
          </a:xfrm>
          <a:prstGeom prst="rect">
            <a:avLst/>
          </a:prstGeom>
          <a:solidFill>
            <a:srgbClr val="FFFFC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entury Gothic" panose="020F0302020204030204"/>
              <a:ea typeface="+mn-ea"/>
              <a:cs typeface="+mn-cs"/>
            </a:endParaRPr>
          </a:p>
        </p:txBody>
      </p:sp>
      <p:sp>
        <p:nvSpPr>
          <p:cNvPr id="4" name="Title 1">
            <a:extLst>
              <a:ext uri="{FF2B5EF4-FFF2-40B4-BE49-F238E27FC236}">
                <a16:creationId xmlns:a16="http://schemas.microsoft.com/office/drawing/2014/main" id="{FE758147-3D22-1280-94C8-9B4BAA05C438}"/>
              </a:ext>
            </a:extLst>
          </p:cNvPr>
          <p:cNvSpPr txBox="1">
            <a:spLocks/>
          </p:cNvSpPr>
          <p:nvPr/>
        </p:nvSpPr>
        <p:spPr>
          <a:xfrm>
            <a:off x="209883" y="3037180"/>
            <a:ext cx="9626138" cy="78970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36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defTabSz="685800">
              <a:defRPr/>
            </a:pPr>
            <a:r>
              <a:rPr lang="en-GB" sz="2100" b="0">
                <a:solidFill>
                  <a:srgbClr val="000000"/>
                </a:solidFill>
                <a:latin typeface="Century Gothic" panose="020F0302020204030204"/>
              </a:rPr>
              <a:t>What to do if I don’t know or can’t answer…</a:t>
            </a:r>
            <a:endParaRPr lang="en-GB" sz="3600" b="0">
              <a:solidFill>
                <a:srgbClr val="000000"/>
              </a:solidFill>
              <a:latin typeface="Century Gothic" panose="020F0302020204030204"/>
            </a:endParaRPr>
          </a:p>
        </p:txBody>
      </p:sp>
      <p:grpSp>
        <p:nvGrpSpPr>
          <p:cNvPr id="5" name="Group 4">
            <a:extLst>
              <a:ext uri="{FF2B5EF4-FFF2-40B4-BE49-F238E27FC236}">
                <a16:creationId xmlns:a16="http://schemas.microsoft.com/office/drawing/2014/main" id="{7D801C14-842F-0FD7-D3D9-4A22608C20C5}"/>
              </a:ext>
            </a:extLst>
          </p:cNvPr>
          <p:cNvGrpSpPr/>
          <p:nvPr/>
        </p:nvGrpSpPr>
        <p:grpSpPr>
          <a:xfrm>
            <a:off x="7448438" y="4419577"/>
            <a:ext cx="2321086" cy="1682514"/>
            <a:chOff x="0" y="1970392"/>
            <a:chExt cx="1912826" cy="1682514"/>
          </a:xfrm>
          <a:solidFill>
            <a:srgbClr val="FFFFB7"/>
          </a:solidFill>
        </p:grpSpPr>
        <p:sp>
          <p:nvSpPr>
            <p:cNvPr id="6" name="Rectangle: Rounded Corners 5">
              <a:extLst>
                <a:ext uri="{FF2B5EF4-FFF2-40B4-BE49-F238E27FC236}">
                  <a16:creationId xmlns:a16="http://schemas.microsoft.com/office/drawing/2014/main" id="{6C1B8FF6-B4C3-1DBC-B568-13946BC458B4}"/>
                </a:ext>
              </a:extLst>
            </p:cNvPr>
            <p:cNvSpPr/>
            <p:nvPr/>
          </p:nvSpPr>
          <p:spPr>
            <a:xfrm>
              <a:off x="0" y="1970392"/>
              <a:ext cx="1912826" cy="1682514"/>
            </a:xfrm>
            <a:prstGeom prst="roundRect">
              <a:avLst>
                <a:gd name="adj" fmla="val 10000"/>
              </a:avLst>
            </a:prstGeom>
            <a:grpFill/>
            <a:ln w="12700" cap="flat" cmpd="sng" algn="ctr">
              <a:noFill/>
              <a:prstDash val="solid"/>
              <a:miter lim="800000"/>
            </a:ln>
            <a:effectLst/>
          </p:spPr>
        </p:sp>
        <p:sp>
          <p:nvSpPr>
            <p:cNvPr id="7" name="Rectangle: Rounded Corners 4">
              <a:extLst>
                <a:ext uri="{FF2B5EF4-FFF2-40B4-BE49-F238E27FC236}">
                  <a16:creationId xmlns:a16="http://schemas.microsoft.com/office/drawing/2014/main" id="{DAB5DE36-CF13-862D-167D-406FE4ADCC1E}"/>
                </a:ext>
              </a:extLst>
            </p:cNvPr>
            <p:cNvSpPr txBox="1"/>
            <p:nvPr/>
          </p:nvSpPr>
          <p:spPr>
            <a:xfrm>
              <a:off x="49279" y="2019671"/>
              <a:ext cx="1814268"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May I please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have some more information</a:t>
              </a: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a:t>
              </a:r>
            </a:p>
          </p:txBody>
        </p:sp>
      </p:grpSp>
      <p:grpSp>
        <p:nvGrpSpPr>
          <p:cNvPr id="8" name="Group 7">
            <a:extLst>
              <a:ext uri="{FF2B5EF4-FFF2-40B4-BE49-F238E27FC236}">
                <a16:creationId xmlns:a16="http://schemas.microsoft.com/office/drawing/2014/main" id="{45015CC8-5C84-332E-514F-07A275BCE553}"/>
              </a:ext>
            </a:extLst>
          </p:cNvPr>
          <p:cNvGrpSpPr/>
          <p:nvPr/>
        </p:nvGrpSpPr>
        <p:grpSpPr>
          <a:xfrm>
            <a:off x="4914891" y="4411266"/>
            <a:ext cx="2336972" cy="1682514"/>
            <a:chOff x="2090898" y="948189"/>
            <a:chExt cx="1759801" cy="1682514"/>
          </a:xfrm>
          <a:solidFill>
            <a:srgbClr val="FFFFB7"/>
          </a:solidFill>
        </p:grpSpPr>
        <p:sp>
          <p:nvSpPr>
            <p:cNvPr id="9" name="Rectangle: Rounded Corners 8">
              <a:extLst>
                <a:ext uri="{FF2B5EF4-FFF2-40B4-BE49-F238E27FC236}">
                  <a16:creationId xmlns:a16="http://schemas.microsoft.com/office/drawing/2014/main" id="{F18429E0-FAA3-02C9-F661-A75FF8774571}"/>
                </a:ext>
              </a:extLst>
            </p:cNvPr>
            <p:cNvSpPr/>
            <p:nvPr/>
          </p:nvSpPr>
          <p:spPr>
            <a:xfrm>
              <a:off x="2090898" y="948189"/>
              <a:ext cx="1759801" cy="1682514"/>
            </a:xfrm>
            <a:prstGeom prst="roundRect">
              <a:avLst>
                <a:gd name="adj" fmla="val 10000"/>
              </a:avLst>
            </a:prstGeom>
            <a:grpFill/>
            <a:ln w="12700" cap="flat" cmpd="sng" algn="ctr">
              <a:noFill/>
              <a:prstDash val="solid"/>
              <a:miter lim="800000"/>
            </a:ln>
            <a:effectLst/>
          </p:spPr>
        </p:sp>
        <p:sp>
          <p:nvSpPr>
            <p:cNvPr id="10" name="Rectangle: Rounded Corners 4">
              <a:extLst>
                <a:ext uri="{FF2B5EF4-FFF2-40B4-BE49-F238E27FC236}">
                  <a16:creationId xmlns:a16="http://schemas.microsoft.com/office/drawing/2014/main" id="{33296299-E4C0-7297-B0B5-50CAF5837C19}"/>
                </a:ext>
              </a:extLst>
            </p:cNvPr>
            <p:cNvSpPr txBox="1"/>
            <p:nvPr/>
          </p:nvSpPr>
          <p:spPr>
            <a:xfrm>
              <a:off x="2140177" y="997468"/>
              <a:ext cx="1661243"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Could you please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rephrase the question</a:t>
              </a: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a:t>
              </a:r>
            </a:p>
          </p:txBody>
        </p:sp>
      </p:grpSp>
      <p:grpSp>
        <p:nvGrpSpPr>
          <p:cNvPr id="11" name="Group 10">
            <a:extLst>
              <a:ext uri="{FF2B5EF4-FFF2-40B4-BE49-F238E27FC236}">
                <a16:creationId xmlns:a16="http://schemas.microsoft.com/office/drawing/2014/main" id="{6CCBAF70-1D40-FE53-D1CE-B4EDC86BFC79}"/>
              </a:ext>
            </a:extLst>
          </p:cNvPr>
          <p:cNvGrpSpPr/>
          <p:nvPr/>
        </p:nvGrpSpPr>
        <p:grpSpPr>
          <a:xfrm>
            <a:off x="168322" y="4402954"/>
            <a:ext cx="2135401" cy="1682514"/>
            <a:chOff x="4001588" y="956478"/>
            <a:chExt cx="1759801" cy="1682514"/>
          </a:xfrm>
          <a:solidFill>
            <a:srgbClr val="FFFFB7"/>
          </a:solidFill>
        </p:grpSpPr>
        <p:sp>
          <p:nvSpPr>
            <p:cNvPr id="12" name="Rectangle: Rounded Corners 11">
              <a:extLst>
                <a:ext uri="{FF2B5EF4-FFF2-40B4-BE49-F238E27FC236}">
                  <a16:creationId xmlns:a16="http://schemas.microsoft.com/office/drawing/2014/main" id="{73503674-E9E4-E6EC-2591-3B5D63B3C778}"/>
                </a:ext>
              </a:extLst>
            </p:cNvPr>
            <p:cNvSpPr/>
            <p:nvPr/>
          </p:nvSpPr>
          <p:spPr>
            <a:xfrm>
              <a:off x="4001588" y="956478"/>
              <a:ext cx="1759801" cy="1682514"/>
            </a:xfrm>
            <a:prstGeom prst="roundRect">
              <a:avLst>
                <a:gd name="adj" fmla="val 10000"/>
              </a:avLst>
            </a:prstGeom>
            <a:grpFill/>
            <a:ln w="12700" cap="flat" cmpd="sng" algn="ctr">
              <a:noFill/>
              <a:prstDash val="solid"/>
              <a:miter lim="800000"/>
            </a:ln>
            <a:effectLst/>
          </p:spPr>
        </p:sp>
        <p:sp>
          <p:nvSpPr>
            <p:cNvPr id="13" name="Rectangle: Rounded Corners 4">
              <a:extLst>
                <a:ext uri="{FF2B5EF4-FFF2-40B4-BE49-F238E27FC236}">
                  <a16:creationId xmlns:a16="http://schemas.microsoft.com/office/drawing/2014/main" id="{98795054-A1BB-C14B-A21A-1416DC0550EC}"/>
                </a:ext>
              </a:extLst>
            </p:cNvPr>
            <p:cNvSpPr txBox="1"/>
            <p:nvPr/>
          </p:nvSpPr>
          <p:spPr>
            <a:xfrm>
              <a:off x="4050867" y="1005757"/>
              <a:ext cx="1661243"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Could you please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repeat the question</a:t>
              </a:r>
            </a:p>
          </p:txBody>
        </p:sp>
      </p:grpSp>
      <p:grpSp>
        <p:nvGrpSpPr>
          <p:cNvPr id="14" name="Group 13">
            <a:extLst>
              <a:ext uri="{FF2B5EF4-FFF2-40B4-BE49-F238E27FC236}">
                <a16:creationId xmlns:a16="http://schemas.microsoft.com/office/drawing/2014/main" id="{14494FBC-3922-99CA-CEEE-DE2447254301}"/>
              </a:ext>
            </a:extLst>
          </p:cNvPr>
          <p:cNvGrpSpPr/>
          <p:nvPr/>
        </p:nvGrpSpPr>
        <p:grpSpPr>
          <a:xfrm>
            <a:off x="4881634" y="3685574"/>
            <a:ext cx="4547062" cy="562780"/>
            <a:chOff x="6146167" y="1004612"/>
            <a:chExt cx="1759801" cy="1682514"/>
          </a:xfrm>
          <a:solidFill>
            <a:srgbClr val="FFFFB7"/>
          </a:solidFill>
        </p:grpSpPr>
        <p:sp>
          <p:nvSpPr>
            <p:cNvPr id="15" name="Rectangle: Rounded Corners 14">
              <a:extLst>
                <a:ext uri="{FF2B5EF4-FFF2-40B4-BE49-F238E27FC236}">
                  <a16:creationId xmlns:a16="http://schemas.microsoft.com/office/drawing/2014/main" id="{9FE535DE-E7A6-7679-FC84-89D1841BD47D}"/>
                </a:ext>
              </a:extLst>
            </p:cNvPr>
            <p:cNvSpPr/>
            <p:nvPr/>
          </p:nvSpPr>
          <p:spPr>
            <a:xfrm>
              <a:off x="6146167" y="1004612"/>
              <a:ext cx="1759801" cy="1682514"/>
            </a:xfrm>
            <a:prstGeom prst="roundRect">
              <a:avLst>
                <a:gd name="adj" fmla="val 10000"/>
              </a:avLst>
            </a:prstGeom>
            <a:grpFill/>
            <a:ln w="12700" cap="flat" cmpd="sng" algn="ctr">
              <a:noFill/>
              <a:prstDash val="solid"/>
              <a:miter lim="800000"/>
            </a:ln>
            <a:effectLst/>
          </p:spPr>
        </p:sp>
        <p:sp>
          <p:nvSpPr>
            <p:cNvPr id="16" name="Rectangle: Rounded Corners 4">
              <a:extLst>
                <a:ext uri="{FF2B5EF4-FFF2-40B4-BE49-F238E27FC236}">
                  <a16:creationId xmlns:a16="http://schemas.microsoft.com/office/drawing/2014/main" id="{8327D189-8497-9139-C1A8-472620D15825}"/>
                </a:ext>
              </a:extLst>
            </p:cNvPr>
            <p:cNvSpPr txBox="1"/>
            <p:nvPr/>
          </p:nvSpPr>
          <p:spPr>
            <a:xfrm>
              <a:off x="6195446" y="1053891"/>
              <a:ext cx="1661243"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Look</a:t>
              </a: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 for the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answer</a:t>
              </a:r>
            </a:p>
          </p:txBody>
        </p:sp>
      </p:grpSp>
      <p:grpSp>
        <p:nvGrpSpPr>
          <p:cNvPr id="17" name="Group 16">
            <a:extLst>
              <a:ext uri="{FF2B5EF4-FFF2-40B4-BE49-F238E27FC236}">
                <a16:creationId xmlns:a16="http://schemas.microsoft.com/office/drawing/2014/main" id="{3BEC509B-5FAB-537E-7C9D-47EAC1787676}"/>
              </a:ext>
            </a:extLst>
          </p:cNvPr>
          <p:cNvGrpSpPr/>
          <p:nvPr/>
        </p:nvGrpSpPr>
        <p:grpSpPr>
          <a:xfrm>
            <a:off x="2531774" y="4405724"/>
            <a:ext cx="2135401" cy="1682514"/>
            <a:chOff x="8049948" y="996321"/>
            <a:chExt cx="1759801" cy="1682514"/>
          </a:xfrm>
          <a:solidFill>
            <a:srgbClr val="FFFFB7"/>
          </a:solidFill>
        </p:grpSpPr>
        <p:sp>
          <p:nvSpPr>
            <p:cNvPr id="18" name="Rectangle: Rounded Corners 17">
              <a:extLst>
                <a:ext uri="{FF2B5EF4-FFF2-40B4-BE49-F238E27FC236}">
                  <a16:creationId xmlns:a16="http://schemas.microsoft.com/office/drawing/2014/main" id="{32F339C5-3158-F880-D20B-5CA2F6C12123}"/>
                </a:ext>
              </a:extLst>
            </p:cNvPr>
            <p:cNvSpPr/>
            <p:nvPr/>
          </p:nvSpPr>
          <p:spPr>
            <a:xfrm>
              <a:off x="8049948" y="996321"/>
              <a:ext cx="1759801" cy="1682514"/>
            </a:xfrm>
            <a:prstGeom prst="roundRect">
              <a:avLst>
                <a:gd name="adj" fmla="val 10000"/>
              </a:avLst>
            </a:prstGeom>
            <a:grpFill/>
            <a:ln w="12700" cap="flat" cmpd="sng" algn="ctr">
              <a:noFill/>
              <a:prstDash val="solid"/>
              <a:miter lim="800000"/>
            </a:ln>
            <a:effectLst/>
          </p:spPr>
        </p:sp>
        <p:sp>
          <p:nvSpPr>
            <p:cNvPr id="19" name="Rectangle: Rounded Corners 4">
              <a:extLst>
                <a:ext uri="{FF2B5EF4-FFF2-40B4-BE49-F238E27FC236}">
                  <a16:creationId xmlns:a16="http://schemas.microsoft.com/office/drawing/2014/main" id="{29297E55-D0C5-877B-B399-4A5B4DEA7A48}"/>
                </a:ext>
              </a:extLst>
            </p:cNvPr>
            <p:cNvSpPr txBox="1"/>
            <p:nvPr/>
          </p:nvSpPr>
          <p:spPr>
            <a:xfrm>
              <a:off x="8099227" y="1045600"/>
              <a:ext cx="1661243"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Could I please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ask a friend</a:t>
              </a: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a:t>
              </a:r>
            </a:p>
          </p:txBody>
        </p:sp>
      </p:grpSp>
      <p:grpSp>
        <p:nvGrpSpPr>
          <p:cNvPr id="20" name="Group 19">
            <a:extLst>
              <a:ext uri="{FF2B5EF4-FFF2-40B4-BE49-F238E27FC236}">
                <a16:creationId xmlns:a16="http://schemas.microsoft.com/office/drawing/2014/main" id="{21D74A47-2535-03FC-DFE5-260CC2A73CF2}"/>
              </a:ext>
            </a:extLst>
          </p:cNvPr>
          <p:cNvGrpSpPr/>
          <p:nvPr/>
        </p:nvGrpSpPr>
        <p:grpSpPr>
          <a:xfrm>
            <a:off x="520225" y="3696658"/>
            <a:ext cx="4161907" cy="562780"/>
            <a:chOff x="6146167" y="1004612"/>
            <a:chExt cx="1759801" cy="1682514"/>
          </a:xfrm>
          <a:solidFill>
            <a:srgbClr val="FFFFB7"/>
          </a:solidFill>
        </p:grpSpPr>
        <p:sp>
          <p:nvSpPr>
            <p:cNvPr id="21" name="Rectangle: Rounded Corners 20">
              <a:extLst>
                <a:ext uri="{FF2B5EF4-FFF2-40B4-BE49-F238E27FC236}">
                  <a16:creationId xmlns:a16="http://schemas.microsoft.com/office/drawing/2014/main" id="{6ECAEF77-69EB-4981-713A-B3D1EC41A042}"/>
                </a:ext>
              </a:extLst>
            </p:cNvPr>
            <p:cNvSpPr/>
            <p:nvPr/>
          </p:nvSpPr>
          <p:spPr>
            <a:xfrm>
              <a:off x="6146167" y="1004612"/>
              <a:ext cx="1759801" cy="1682514"/>
            </a:xfrm>
            <a:prstGeom prst="roundRect">
              <a:avLst>
                <a:gd name="adj" fmla="val 10000"/>
              </a:avLst>
            </a:prstGeom>
            <a:grpFill/>
            <a:ln w="12700" cap="flat" cmpd="sng" algn="ctr">
              <a:noFill/>
              <a:prstDash val="solid"/>
              <a:miter lim="800000"/>
            </a:ln>
            <a:effectLst/>
          </p:spPr>
        </p:sp>
        <p:sp>
          <p:nvSpPr>
            <p:cNvPr id="22" name="Rectangle: Rounded Corners 4">
              <a:extLst>
                <a:ext uri="{FF2B5EF4-FFF2-40B4-BE49-F238E27FC236}">
                  <a16:creationId xmlns:a16="http://schemas.microsoft.com/office/drawing/2014/main" id="{2D4FF8B9-58BB-4A5C-E88A-00DCDA09B4D7}"/>
                </a:ext>
              </a:extLst>
            </p:cNvPr>
            <p:cNvSpPr txBox="1"/>
            <p:nvPr/>
          </p:nvSpPr>
          <p:spPr>
            <a:xfrm>
              <a:off x="6195446" y="1053891"/>
              <a:ext cx="1661243" cy="1583956"/>
            </a:xfrm>
            <a:prstGeom prst="rect">
              <a:avLst/>
            </a:prstGeom>
            <a:grpFill/>
            <a:ln>
              <a:noFill/>
            </a:ln>
            <a:effectLst/>
          </p:spPr>
          <p:txBody>
            <a:bodyPr spcFirstLastPara="0" vert="horz" wrap="square" lIns="91440" tIns="91440" rIns="91440" bIns="9144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Take </a:t>
              </a:r>
              <a:r>
                <a:rPr kumimoji="0" lang="en-GB" sz="1800" b="0" i="0" u="none" strike="noStrike" kern="0" cap="none" spc="0" normalizeH="0" baseline="0" noProof="0">
                  <a:ln>
                    <a:noFill/>
                  </a:ln>
                  <a:solidFill>
                    <a:srgbClr val="000000"/>
                  </a:solidFill>
                  <a:effectLst/>
                  <a:uLnTx/>
                  <a:uFillTx/>
                  <a:latin typeface="Century Gothic" panose="020F0302020204030204"/>
                  <a:ea typeface="+mn-ea"/>
                  <a:cs typeface="+mn-cs"/>
                </a:rPr>
                <a:t>some </a:t>
              </a:r>
              <a:r>
                <a:rPr kumimoji="0" lang="en-GB" sz="1800" b="1" i="0" u="none" strike="noStrike" kern="0" cap="none" spc="0" normalizeH="0" baseline="0" noProof="0">
                  <a:ln>
                    <a:noFill/>
                  </a:ln>
                  <a:solidFill>
                    <a:srgbClr val="000000"/>
                  </a:solidFill>
                  <a:effectLst/>
                  <a:uLnTx/>
                  <a:uFillTx/>
                  <a:latin typeface="Century Gothic" panose="020F0302020204030204"/>
                  <a:ea typeface="+mn-ea"/>
                  <a:cs typeface="+mn-cs"/>
                </a:rPr>
                <a:t>time to think</a:t>
              </a:r>
            </a:p>
          </p:txBody>
        </p:sp>
      </p:grpSp>
      <p:pic>
        <p:nvPicPr>
          <p:cNvPr id="23" name="Picture 22">
            <a:extLst>
              <a:ext uri="{FF2B5EF4-FFF2-40B4-BE49-F238E27FC236}">
                <a16:creationId xmlns:a16="http://schemas.microsoft.com/office/drawing/2014/main" id="{B6922865-EFEE-2D22-EFBC-64772FB52C25}"/>
              </a:ext>
            </a:extLst>
          </p:cNvPr>
          <p:cNvPicPr>
            <a:picLocks noChangeAspect="1"/>
          </p:cNvPicPr>
          <p:nvPr/>
        </p:nvPicPr>
        <p:blipFill>
          <a:blip r:embed="rId2"/>
          <a:stretch>
            <a:fillRect/>
          </a:stretch>
        </p:blipFill>
        <p:spPr>
          <a:xfrm>
            <a:off x="4368254" y="1886113"/>
            <a:ext cx="860032" cy="1090761"/>
          </a:xfrm>
          <a:prstGeom prst="rect">
            <a:avLst/>
          </a:prstGeom>
        </p:spPr>
      </p:pic>
      <p:pic>
        <p:nvPicPr>
          <p:cNvPr id="24" name="Picture 23">
            <a:extLst>
              <a:ext uri="{FF2B5EF4-FFF2-40B4-BE49-F238E27FC236}">
                <a16:creationId xmlns:a16="http://schemas.microsoft.com/office/drawing/2014/main" id="{3107AE99-8392-64BE-9086-910D8985D686}"/>
              </a:ext>
            </a:extLst>
          </p:cNvPr>
          <p:cNvPicPr>
            <a:picLocks noChangeAspect="1"/>
          </p:cNvPicPr>
          <p:nvPr/>
        </p:nvPicPr>
        <p:blipFill>
          <a:blip r:embed="rId3">
            <a:duotone>
              <a:prstClr val="black"/>
              <a:srgbClr val="5B5C5E">
                <a:tint val="45000"/>
                <a:satMod val="400000"/>
              </a:srgbClr>
            </a:duotone>
          </a:blip>
          <a:stretch>
            <a:fillRect/>
          </a:stretch>
        </p:blipFill>
        <p:spPr>
          <a:xfrm>
            <a:off x="4210144" y="1716664"/>
            <a:ext cx="1176252" cy="1429657"/>
          </a:xfrm>
          <a:prstGeom prst="rect">
            <a:avLst/>
          </a:prstGeom>
          <a:ln>
            <a:noFill/>
          </a:ln>
        </p:spPr>
      </p:pic>
      <p:sp>
        <p:nvSpPr>
          <p:cNvPr id="25" name="Text Placeholder 16">
            <a:extLst>
              <a:ext uri="{FF2B5EF4-FFF2-40B4-BE49-F238E27FC236}">
                <a16:creationId xmlns:a16="http://schemas.microsoft.com/office/drawing/2014/main" id="{634A83ED-6512-B062-5A37-2252588BA438}"/>
              </a:ext>
            </a:extLst>
          </p:cNvPr>
          <p:cNvSpPr txBox="1">
            <a:spLocks/>
          </p:cNvSpPr>
          <p:nvPr/>
        </p:nvSpPr>
        <p:spPr>
          <a:xfrm>
            <a:off x="166256" y="1181101"/>
            <a:ext cx="9609946" cy="105700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0000"/>
                </a:solidFill>
                <a:effectLst/>
                <a:uLnTx/>
                <a:uFillTx/>
                <a:latin typeface="Century Gothic" panose="020F0302020204030204"/>
                <a:ea typeface="+mn-ea"/>
                <a:cs typeface="+mn-cs"/>
              </a:rPr>
              <a:t>Question: Click to edit</a:t>
            </a:r>
          </a:p>
        </p:txBody>
      </p:sp>
      <p:pic>
        <p:nvPicPr>
          <p:cNvPr id="29" name="Picture 28" descr="A red and black sign with white text&#10;&#10;Description automatically generated">
            <a:extLst>
              <a:ext uri="{FF2B5EF4-FFF2-40B4-BE49-F238E27FC236}">
                <a16:creationId xmlns:a16="http://schemas.microsoft.com/office/drawing/2014/main" id="{A29A6AB8-D6D1-2309-4F03-2D4E107A2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0216" y="0"/>
            <a:ext cx="3465785" cy="1275566"/>
          </a:xfrm>
          <a:prstGeom prst="rect">
            <a:avLst/>
          </a:prstGeom>
        </p:spPr>
      </p:pic>
    </p:spTree>
    <p:extLst>
      <p:ext uri="{BB962C8B-B14F-4D97-AF65-F5344CB8AC3E}">
        <p14:creationId xmlns:p14="http://schemas.microsoft.com/office/powerpoint/2010/main" val="2578282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ilent Independ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FFBA89-1B89-C48B-8643-59FD5E1C4345}"/>
              </a:ext>
            </a:extLst>
          </p:cNvPr>
          <p:cNvSpPr/>
          <p:nvPr/>
        </p:nvSpPr>
        <p:spPr>
          <a:xfrm>
            <a:off x="4" y="5931081"/>
            <a:ext cx="9905999" cy="926925"/>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Title 1">
            <a:extLst>
              <a:ext uri="{FF2B5EF4-FFF2-40B4-BE49-F238E27FC236}">
                <a16:creationId xmlns:a16="http://schemas.microsoft.com/office/drawing/2014/main" id="{81E4911B-C974-8F8E-CFC6-06433EB82FDA}"/>
              </a:ext>
            </a:extLst>
          </p:cNvPr>
          <p:cNvSpPr txBox="1">
            <a:spLocks/>
          </p:cNvSpPr>
          <p:nvPr/>
        </p:nvSpPr>
        <p:spPr>
          <a:xfrm>
            <a:off x="279862" y="5062457"/>
            <a:ext cx="9626138" cy="78970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36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21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What to do if I am stuck or can’t answer…</a:t>
            </a:r>
            <a:endParaRPr kumimoji="0" lang="en-GB" sz="36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endParaRPr>
          </a:p>
        </p:txBody>
      </p:sp>
      <p:grpSp>
        <p:nvGrpSpPr>
          <p:cNvPr id="23" name="Group 22">
            <a:extLst>
              <a:ext uri="{FF2B5EF4-FFF2-40B4-BE49-F238E27FC236}">
                <a16:creationId xmlns:a16="http://schemas.microsoft.com/office/drawing/2014/main" id="{D7AFCE83-F3F8-7966-94C4-CF881B93634F}"/>
              </a:ext>
            </a:extLst>
          </p:cNvPr>
          <p:cNvGrpSpPr/>
          <p:nvPr/>
        </p:nvGrpSpPr>
        <p:grpSpPr>
          <a:xfrm>
            <a:off x="3833557" y="5789822"/>
            <a:ext cx="2518755" cy="865911"/>
            <a:chOff x="6146167" y="1004612"/>
            <a:chExt cx="1759801" cy="1682514"/>
          </a:xfrm>
          <a:solidFill>
            <a:srgbClr val="FFFFB7"/>
          </a:solidFill>
        </p:grpSpPr>
        <p:sp>
          <p:nvSpPr>
            <p:cNvPr id="24" name="Rectangle: Rounded Corners 23">
              <a:extLst>
                <a:ext uri="{FF2B5EF4-FFF2-40B4-BE49-F238E27FC236}">
                  <a16:creationId xmlns:a16="http://schemas.microsoft.com/office/drawing/2014/main" id="{D92E0AC5-8763-6D8F-98B4-756AFFE746FC}"/>
                </a:ext>
              </a:extLst>
            </p:cNvPr>
            <p:cNvSpPr/>
            <p:nvPr/>
          </p:nvSpPr>
          <p:spPr>
            <a:xfrm>
              <a:off x="6146167" y="1004612"/>
              <a:ext cx="1759801" cy="1682514"/>
            </a:xfrm>
            <a:prstGeom prst="roundRect">
              <a:avLst>
                <a:gd name="adj" fmla="val 10000"/>
              </a:avLst>
            </a:prstGeom>
            <a:grpFill/>
            <a:ln>
              <a:noFill/>
            </a:ln>
          </p:spPr>
          <p:style>
            <a:lnRef idx="2">
              <a:schemeClr val="lt1">
                <a:hueOff val="0"/>
                <a:satOff val="0"/>
                <a:lumOff val="0"/>
                <a:alphaOff val="0"/>
              </a:schemeClr>
            </a:lnRef>
            <a:fillRef idx="1">
              <a:schemeClr val="accent1">
                <a:alpha val="90000"/>
                <a:hueOff val="0"/>
                <a:satOff val="0"/>
                <a:lumOff val="0"/>
                <a:alphaOff val="-30000"/>
              </a:schemeClr>
            </a:fillRef>
            <a:effectRef idx="0">
              <a:schemeClr val="accent1">
                <a:alpha val="90000"/>
                <a:hueOff val="0"/>
                <a:satOff val="0"/>
                <a:lumOff val="0"/>
                <a:alphaOff val="-30000"/>
              </a:schemeClr>
            </a:effectRef>
            <a:fontRef idx="minor">
              <a:schemeClr val="lt1"/>
            </a:fontRef>
          </p:style>
        </p:sp>
        <p:sp>
          <p:nvSpPr>
            <p:cNvPr id="25" name="Rectangle: Rounded Corners 4">
              <a:extLst>
                <a:ext uri="{FF2B5EF4-FFF2-40B4-BE49-F238E27FC236}">
                  <a16:creationId xmlns:a16="http://schemas.microsoft.com/office/drawing/2014/main" id="{F885FA45-8055-EF96-0C51-5D3EFBF95AD7}"/>
                </a:ext>
              </a:extLst>
            </p:cNvPr>
            <p:cNvSpPr txBox="1"/>
            <p:nvPr/>
          </p:nvSpPr>
          <p:spPr>
            <a:xfrm>
              <a:off x="6195446" y="1053891"/>
              <a:ext cx="1661243" cy="158395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srgbClr val="000000"/>
                  </a:solidFill>
                  <a:effectLst/>
                  <a:uLnTx/>
                  <a:uFillTx/>
                  <a:latin typeface="+mj-lt"/>
                  <a:ea typeface="+mn-ea"/>
                  <a:cs typeface="+mn-cs"/>
                </a:rPr>
                <a:t>Look</a:t>
              </a:r>
              <a:r>
                <a:rPr kumimoji="0" lang="en-GB" sz="1800" b="0" i="0" u="none" strike="noStrike" kern="1200" cap="none" spc="0" normalizeH="0" baseline="0" noProof="0">
                  <a:ln>
                    <a:noFill/>
                  </a:ln>
                  <a:solidFill>
                    <a:srgbClr val="000000"/>
                  </a:solidFill>
                  <a:effectLst/>
                  <a:uLnTx/>
                  <a:uFillTx/>
                  <a:latin typeface="+mj-lt"/>
                  <a:ea typeface="+mn-ea"/>
                  <a:cs typeface="+mn-cs"/>
                </a:rPr>
                <a:t> for the </a:t>
              </a:r>
              <a:r>
                <a:rPr kumimoji="0" lang="en-GB" sz="1800" b="1" i="0" u="none" strike="noStrike" kern="1200" cap="none" spc="0" normalizeH="0" baseline="0" noProof="0">
                  <a:ln>
                    <a:noFill/>
                  </a:ln>
                  <a:solidFill>
                    <a:srgbClr val="000000"/>
                  </a:solidFill>
                  <a:effectLst/>
                  <a:uLnTx/>
                  <a:uFillTx/>
                  <a:latin typeface="+mj-lt"/>
                  <a:ea typeface="+mn-ea"/>
                  <a:cs typeface="+mn-cs"/>
                </a:rPr>
                <a:t>answer</a:t>
              </a:r>
            </a:p>
          </p:txBody>
        </p:sp>
      </p:grpSp>
      <p:grpSp>
        <p:nvGrpSpPr>
          <p:cNvPr id="34" name="Group 33">
            <a:extLst>
              <a:ext uri="{FF2B5EF4-FFF2-40B4-BE49-F238E27FC236}">
                <a16:creationId xmlns:a16="http://schemas.microsoft.com/office/drawing/2014/main" id="{41322434-3C76-23DD-011B-F2632CC38ABA}"/>
              </a:ext>
            </a:extLst>
          </p:cNvPr>
          <p:cNvGrpSpPr/>
          <p:nvPr/>
        </p:nvGrpSpPr>
        <p:grpSpPr>
          <a:xfrm>
            <a:off x="508338" y="5802502"/>
            <a:ext cx="2518755" cy="840549"/>
            <a:chOff x="6146167" y="1004612"/>
            <a:chExt cx="1759801" cy="1682514"/>
          </a:xfrm>
          <a:solidFill>
            <a:srgbClr val="FFFFB7"/>
          </a:solidFill>
        </p:grpSpPr>
        <p:sp>
          <p:nvSpPr>
            <p:cNvPr id="35" name="Rectangle: Rounded Corners 34">
              <a:extLst>
                <a:ext uri="{FF2B5EF4-FFF2-40B4-BE49-F238E27FC236}">
                  <a16:creationId xmlns:a16="http://schemas.microsoft.com/office/drawing/2014/main" id="{C389A61A-0C33-47F7-0E80-469E3EA225F2}"/>
                </a:ext>
              </a:extLst>
            </p:cNvPr>
            <p:cNvSpPr/>
            <p:nvPr/>
          </p:nvSpPr>
          <p:spPr>
            <a:xfrm>
              <a:off x="6146167" y="1004612"/>
              <a:ext cx="1759801" cy="1682514"/>
            </a:xfrm>
            <a:prstGeom prst="roundRect">
              <a:avLst>
                <a:gd name="adj" fmla="val 10000"/>
              </a:avLst>
            </a:prstGeom>
            <a:grpFill/>
            <a:ln>
              <a:noFill/>
            </a:ln>
          </p:spPr>
          <p:style>
            <a:lnRef idx="2">
              <a:schemeClr val="lt1">
                <a:hueOff val="0"/>
                <a:satOff val="0"/>
                <a:lumOff val="0"/>
                <a:alphaOff val="0"/>
              </a:schemeClr>
            </a:lnRef>
            <a:fillRef idx="1">
              <a:schemeClr val="accent1">
                <a:alpha val="90000"/>
                <a:hueOff val="0"/>
                <a:satOff val="0"/>
                <a:lumOff val="0"/>
                <a:alphaOff val="-30000"/>
              </a:schemeClr>
            </a:fillRef>
            <a:effectRef idx="0">
              <a:schemeClr val="accent1">
                <a:alpha val="90000"/>
                <a:hueOff val="0"/>
                <a:satOff val="0"/>
                <a:lumOff val="0"/>
                <a:alphaOff val="-30000"/>
              </a:schemeClr>
            </a:effectRef>
            <a:fontRef idx="minor">
              <a:schemeClr val="lt1"/>
            </a:fontRef>
          </p:style>
        </p:sp>
        <p:sp>
          <p:nvSpPr>
            <p:cNvPr id="36" name="Rectangle: Rounded Corners 4">
              <a:extLst>
                <a:ext uri="{FF2B5EF4-FFF2-40B4-BE49-F238E27FC236}">
                  <a16:creationId xmlns:a16="http://schemas.microsoft.com/office/drawing/2014/main" id="{7544DF00-556E-9EB4-3ED9-C8D799800DBE}"/>
                </a:ext>
              </a:extLst>
            </p:cNvPr>
            <p:cNvSpPr txBox="1"/>
            <p:nvPr/>
          </p:nvSpPr>
          <p:spPr>
            <a:xfrm>
              <a:off x="6195446" y="1053891"/>
              <a:ext cx="1661243" cy="158395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srgbClr val="000000"/>
                  </a:solidFill>
                  <a:effectLst/>
                  <a:uLnTx/>
                  <a:uFillTx/>
                  <a:latin typeface="+mj-lt"/>
                  <a:ea typeface="+mn-ea"/>
                  <a:cs typeface="+mn-cs"/>
                </a:rPr>
                <a:t>Take </a:t>
              </a:r>
              <a:r>
                <a:rPr kumimoji="0" lang="en-GB" sz="1800" b="0" i="0" u="none" strike="noStrike" kern="1200" cap="none" spc="0" normalizeH="0" baseline="0" noProof="0">
                  <a:ln>
                    <a:noFill/>
                  </a:ln>
                  <a:solidFill>
                    <a:srgbClr val="000000"/>
                  </a:solidFill>
                  <a:effectLst/>
                  <a:uLnTx/>
                  <a:uFillTx/>
                  <a:latin typeface="+mj-lt"/>
                  <a:ea typeface="+mn-ea"/>
                  <a:cs typeface="+mn-cs"/>
                </a:rPr>
                <a:t>some </a:t>
              </a:r>
              <a:r>
                <a:rPr kumimoji="0" lang="en-GB" sz="1800" b="1" i="0" u="none" strike="noStrike" kern="1200" cap="none" spc="0" normalizeH="0" baseline="0" noProof="0">
                  <a:ln>
                    <a:noFill/>
                  </a:ln>
                  <a:solidFill>
                    <a:srgbClr val="000000"/>
                  </a:solidFill>
                  <a:effectLst/>
                  <a:uLnTx/>
                  <a:uFillTx/>
                  <a:latin typeface="+mj-lt"/>
                  <a:ea typeface="+mn-ea"/>
                  <a:cs typeface="+mn-cs"/>
                </a:rPr>
                <a:t>time to think</a:t>
              </a:r>
            </a:p>
          </p:txBody>
        </p:sp>
      </p:grpSp>
      <p:sp>
        <p:nvSpPr>
          <p:cNvPr id="3" name="Text Placeholder 16">
            <a:extLst>
              <a:ext uri="{FF2B5EF4-FFF2-40B4-BE49-F238E27FC236}">
                <a16:creationId xmlns:a16="http://schemas.microsoft.com/office/drawing/2014/main" id="{038010B8-9D84-DDCB-0059-C05168AC6FDD}"/>
              </a:ext>
            </a:extLst>
          </p:cNvPr>
          <p:cNvSpPr>
            <a:spLocks noGrp="1"/>
          </p:cNvSpPr>
          <p:nvPr>
            <p:ph type="body" sz="quarter" idx="15" hasCustomPrompt="1"/>
          </p:nvPr>
        </p:nvSpPr>
        <p:spPr>
          <a:xfrm>
            <a:off x="170626" y="2863451"/>
            <a:ext cx="9584577" cy="2247899"/>
          </a:xfrm>
          <a:prstGeom prst="rect">
            <a:avLst/>
          </a:prstGeom>
        </p:spPr>
        <p:txBody>
          <a:bodyPr>
            <a:normAutofit/>
          </a:bodyPr>
          <a:lstStyle>
            <a:lvl1pPr marL="0" indent="0">
              <a:buNone/>
              <a:defRPr sz="2400" b="0"/>
            </a:lvl1pPr>
          </a:lstStyle>
          <a:p>
            <a:pPr lvl="0"/>
            <a:r>
              <a:rPr lang="en-US"/>
              <a:t>Task: Click to edit</a:t>
            </a:r>
          </a:p>
        </p:txBody>
      </p:sp>
      <p:grpSp>
        <p:nvGrpSpPr>
          <p:cNvPr id="4" name="Group 3">
            <a:extLst>
              <a:ext uri="{FF2B5EF4-FFF2-40B4-BE49-F238E27FC236}">
                <a16:creationId xmlns:a16="http://schemas.microsoft.com/office/drawing/2014/main" id="{A0636929-C14C-220F-6C20-92EBE37ACCB9}"/>
              </a:ext>
            </a:extLst>
          </p:cNvPr>
          <p:cNvGrpSpPr/>
          <p:nvPr/>
        </p:nvGrpSpPr>
        <p:grpSpPr>
          <a:xfrm>
            <a:off x="6949445" y="5808313"/>
            <a:ext cx="2518755" cy="865911"/>
            <a:chOff x="6146167" y="1004612"/>
            <a:chExt cx="1759801" cy="1682514"/>
          </a:xfrm>
          <a:solidFill>
            <a:srgbClr val="FFFFB7"/>
          </a:solidFill>
        </p:grpSpPr>
        <p:sp>
          <p:nvSpPr>
            <p:cNvPr id="5" name="Rectangle: Rounded Corners 4">
              <a:extLst>
                <a:ext uri="{FF2B5EF4-FFF2-40B4-BE49-F238E27FC236}">
                  <a16:creationId xmlns:a16="http://schemas.microsoft.com/office/drawing/2014/main" id="{E0C4C4A1-AD3A-BF9E-D551-9C8C29901704}"/>
                </a:ext>
              </a:extLst>
            </p:cNvPr>
            <p:cNvSpPr/>
            <p:nvPr/>
          </p:nvSpPr>
          <p:spPr>
            <a:xfrm>
              <a:off x="6146167" y="1004612"/>
              <a:ext cx="1759801" cy="1682514"/>
            </a:xfrm>
            <a:prstGeom prst="roundRect">
              <a:avLst>
                <a:gd name="adj" fmla="val 10000"/>
              </a:avLst>
            </a:prstGeom>
            <a:grpFill/>
            <a:ln>
              <a:noFill/>
            </a:ln>
          </p:spPr>
          <p:style>
            <a:lnRef idx="2">
              <a:schemeClr val="lt1">
                <a:hueOff val="0"/>
                <a:satOff val="0"/>
                <a:lumOff val="0"/>
                <a:alphaOff val="0"/>
              </a:schemeClr>
            </a:lnRef>
            <a:fillRef idx="1">
              <a:schemeClr val="accent1">
                <a:alpha val="90000"/>
                <a:hueOff val="0"/>
                <a:satOff val="0"/>
                <a:lumOff val="0"/>
                <a:alphaOff val="-30000"/>
              </a:schemeClr>
            </a:fillRef>
            <a:effectRef idx="0">
              <a:schemeClr val="accent1">
                <a:alpha val="90000"/>
                <a:hueOff val="0"/>
                <a:satOff val="0"/>
                <a:lumOff val="0"/>
                <a:alphaOff val="-30000"/>
              </a:schemeClr>
            </a:effectRef>
            <a:fontRef idx="minor">
              <a:schemeClr val="lt1"/>
            </a:fontRef>
          </p:style>
        </p:sp>
        <p:sp>
          <p:nvSpPr>
            <p:cNvPr id="6" name="Rectangle: Rounded Corners 4">
              <a:extLst>
                <a:ext uri="{FF2B5EF4-FFF2-40B4-BE49-F238E27FC236}">
                  <a16:creationId xmlns:a16="http://schemas.microsoft.com/office/drawing/2014/main" id="{9E20C124-0ABB-F521-CB01-A8F257E0B70B}"/>
                </a:ext>
              </a:extLst>
            </p:cNvPr>
            <p:cNvSpPr txBox="1"/>
            <p:nvPr/>
          </p:nvSpPr>
          <p:spPr>
            <a:xfrm>
              <a:off x="6195446" y="1053891"/>
              <a:ext cx="1661243" cy="158395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srgbClr val="000000"/>
                  </a:solidFill>
                  <a:effectLst/>
                  <a:uLnTx/>
                  <a:uFillTx/>
                  <a:latin typeface="+mj-lt"/>
                  <a:ea typeface="+mn-ea"/>
                  <a:cs typeface="+mn-cs"/>
                </a:rPr>
                <a:t>Raise my hand</a:t>
              </a:r>
            </a:p>
          </p:txBody>
        </p:sp>
      </p:grpSp>
      <p:sp>
        <p:nvSpPr>
          <p:cNvPr id="7" name="Title 1">
            <a:extLst>
              <a:ext uri="{FF2B5EF4-FFF2-40B4-BE49-F238E27FC236}">
                <a16:creationId xmlns:a16="http://schemas.microsoft.com/office/drawing/2014/main" id="{8425A302-B094-1337-80A7-3E0B87B789BA}"/>
              </a:ext>
            </a:extLst>
          </p:cNvPr>
          <p:cNvSpPr>
            <a:spLocks noGrp="1"/>
          </p:cNvSpPr>
          <p:nvPr>
            <p:ph type="title" hasCustomPrompt="1"/>
          </p:nvPr>
        </p:nvSpPr>
        <p:spPr>
          <a:xfrm>
            <a:off x="736372" y="147602"/>
            <a:ext cx="5615938" cy="789709"/>
          </a:xfrm>
        </p:spPr>
        <p:txBody>
          <a:bodyPr>
            <a:noAutofit/>
          </a:bodyPr>
          <a:lstStyle>
            <a:lvl1pPr>
              <a:defRPr sz="3000" b="1"/>
            </a:lvl1pPr>
          </a:lstStyle>
          <a:p>
            <a:r>
              <a:rPr lang="en-US"/>
              <a:t>Silent independent work </a:t>
            </a:r>
            <a:br>
              <a:rPr lang="en-US"/>
            </a:br>
            <a:r>
              <a:rPr lang="en-US"/>
              <a:t> </a:t>
            </a:r>
            <a:endParaRPr lang="en-GB"/>
          </a:p>
        </p:txBody>
      </p:sp>
      <p:pic>
        <p:nvPicPr>
          <p:cNvPr id="28" name="Picture 27" descr="A red and black rectangular sign with white text&#10;&#10;Description automatically generated">
            <a:extLst>
              <a:ext uri="{FF2B5EF4-FFF2-40B4-BE49-F238E27FC236}">
                <a16:creationId xmlns:a16="http://schemas.microsoft.com/office/drawing/2014/main" id="{82789CEE-3DD5-3828-AEC2-9EE15F60B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216" y="0"/>
            <a:ext cx="3465785" cy="1205404"/>
          </a:xfrm>
          <a:prstGeom prst="rect">
            <a:avLst/>
          </a:prstGeom>
        </p:spPr>
      </p:pic>
    </p:spTree>
    <p:extLst>
      <p:ext uri="{BB962C8B-B14F-4D97-AF65-F5344CB8AC3E}">
        <p14:creationId xmlns:p14="http://schemas.microsoft.com/office/powerpoint/2010/main" val="284207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ultiple Choic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E7F057-55F5-C6E4-8BBF-46CB2A470060}"/>
              </a:ext>
            </a:extLst>
          </p:cNvPr>
          <p:cNvSpPr/>
          <p:nvPr/>
        </p:nvSpPr>
        <p:spPr>
          <a:xfrm>
            <a:off x="4" y="5931081"/>
            <a:ext cx="9905999" cy="926925"/>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Text Placeholder 16">
            <a:extLst>
              <a:ext uri="{FF2B5EF4-FFF2-40B4-BE49-F238E27FC236}">
                <a16:creationId xmlns:a16="http://schemas.microsoft.com/office/drawing/2014/main" id="{DD95F1CA-64E8-6DF2-541D-DDFF03093256}"/>
              </a:ext>
            </a:extLst>
          </p:cNvPr>
          <p:cNvSpPr>
            <a:spLocks noGrp="1"/>
          </p:cNvSpPr>
          <p:nvPr>
            <p:ph type="body" sz="quarter" idx="15" hasCustomPrompt="1"/>
          </p:nvPr>
        </p:nvSpPr>
        <p:spPr>
          <a:xfrm>
            <a:off x="1970550" y="1110253"/>
            <a:ext cx="7797339" cy="1578725"/>
          </a:xfrm>
          <a:prstGeom prst="rect">
            <a:avLst/>
          </a:prstGeom>
        </p:spPr>
        <p:txBody>
          <a:bodyPr>
            <a:normAutofit/>
          </a:bodyPr>
          <a:lstStyle>
            <a:lvl1pPr marL="0" indent="0">
              <a:buNone/>
              <a:defRPr sz="2400" b="1"/>
            </a:lvl1pPr>
          </a:lstStyle>
          <a:p>
            <a:pPr lvl="0"/>
            <a:r>
              <a:rPr lang="en-US"/>
              <a:t>Question: Click to edit</a:t>
            </a:r>
          </a:p>
        </p:txBody>
      </p:sp>
      <p:sp>
        <p:nvSpPr>
          <p:cNvPr id="5" name="Text Placeholder 16">
            <a:extLst>
              <a:ext uri="{FF2B5EF4-FFF2-40B4-BE49-F238E27FC236}">
                <a16:creationId xmlns:a16="http://schemas.microsoft.com/office/drawing/2014/main" id="{9A9BAC7F-A236-9EB6-9B0C-132AA9EE04BD}"/>
              </a:ext>
            </a:extLst>
          </p:cNvPr>
          <p:cNvSpPr>
            <a:spLocks noGrp="1"/>
          </p:cNvSpPr>
          <p:nvPr>
            <p:ph type="body" sz="quarter" idx="16" hasCustomPrompt="1"/>
          </p:nvPr>
        </p:nvSpPr>
        <p:spPr>
          <a:xfrm>
            <a:off x="221144" y="3076058"/>
            <a:ext cx="2784765" cy="1578725"/>
          </a:xfrm>
          <a:prstGeom prst="rect">
            <a:avLst/>
          </a:prstGeom>
          <a:solidFill>
            <a:srgbClr val="FFFFB7"/>
          </a:solidFill>
        </p:spPr>
        <p:txBody>
          <a:bodyPr>
            <a:normAutofit/>
          </a:bodyPr>
          <a:lstStyle>
            <a:lvl1pPr marL="0" indent="0">
              <a:buNone/>
              <a:defRPr sz="1800"/>
            </a:lvl1pPr>
          </a:lstStyle>
          <a:p>
            <a:pPr lvl="0"/>
            <a:r>
              <a:rPr lang="en-US"/>
              <a:t>A: Click to edit</a:t>
            </a:r>
          </a:p>
        </p:txBody>
      </p:sp>
      <p:sp>
        <p:nvSpPr>
          <p:cNvPr id="6" name="Text Placeholder 16">
            <a:extLst>
              <a:ext uri="{FF2B5EF4-FFF2-40B4-BE49-F238E27FC236}">
                <a16:creationId xmlns:a16="http://schemas.microsoft.com/office/drawing/2014/main" id="{9855FF0B-7F18-9EC0-4B07-C4F1B257710A}"/>
              </a:ext>
            </a:extLst>
          </p:cNvPr>
          <p:cNvSpPr>
            <a:spLocks noGrp="1"/>
          </p:cNvSpPr>
          <p:nvPr>
            <p:ph type="body" sz="quarter" idx="17" hasCustomPrompt="1"/>
          </p:nvPr>
        </p:nvSpPr>
        <p:spPr>
          <a:xfrm>
            <a:off x="221144" y="4887544"/>
            <a:ext cx="2784765" cy="1578725"/>
          </a:xfrm>
          <a:prstGeom prst="rect">
            <a:avLst/>
          </a:prstGeom>
          <a:solidFill>
            <a:srgbClr val="FFFFB7"/>
          </a:solidFill>
        </p:spPr>
        <p:txBody>
          <a:bodyPr>
            <a:normAutofit/>
          </a:bodyPr>
          <a:lstStyle>
            <a:lvl1pPr marL="0" indent="0">
              <a:buNone/>
              <a:defRPr sz="1800"/>
            </a:lvl1pPr>
          </a:lstStyle>
          <a:p>
            <a:pPr lvl="0"/>
            <a:r>
              <a:rPr lang="en-US"/>
              <a:t>C: Click to edit</a:t>
            </a:r>
          </a:p>
        </p:txBody>
      </p:sp>
      <p:sp>
        <p:nvSpPr>
          <p:cNvPr id="7" name="Text Placeholder 16">
            <a:extLst>
              <a:ext uri="{FF2B5EF4-FFF2-40B4-BE49-F238E27FC236}">
                <a16:creationId xmlns:a16="http://schemas.microsoft.com/office/drawing/2014/main" id="{CA78F348-618C-BC5E-4739-CBFC79C40BC5}"/>
              </a:ext>
            </a:extLst>
          </p:cNvPr>
          <p:cNvSpPr>
            <a:spLocks noGrp="1"/>
          </p:cNvSpPr>
          <p:nvPr>
            <p:ph type="body" sz="quarter" idx="18" hasCustomPrompt="1"/>
          </p:nvPr>
        </p:nvSpPr>
        <p:spPr>
          <a:xfrm>
            <a:off x="6887089" y="3135980"/>
            <a:ext cx="2797238" cy="1578725"/>
          </a:xfrm>
          <a:prstGeom prst="rect">
            <a:avLst/>
          </a:prstGeom>
          <a:solidFill>
            <a:srgbClr val="FFFFB7"/>
          </a:solidFill>
        </p:spPr>
        <p:txBody>
          <a:bodyPr>
            <a:normAutofit/>
          </a:bodyPr>
          <a:lstStyle>
            <a:lvl1pPr marL="0" indent="0">
              <a:buNone/>
              <a:defRPr sz="1800"/>
            </a:lvl1pPr>
          </a:lstStyle>
          <a:p>
            <a:pPr lvl="0"/>
            <a:r>
              <a:rPr lang="en-US"/>
              <a:t>B: Click to edit</a:t>
            </a:r>
          </a:p>
        </p:txBody>
      </p:sp>
      <p:sp>
        <p:nvSpPr>
          <p:cNvPr id="8" name="Text Placeholder 16">
            <a:extLst>
              <a:ext uri="{FF2B5EF4-FFF2-40B4-BE49-F238E27FC236}">
                <a16:creationId xmlns:a16="http://schemas.microsoft.com/office/drawing/2014/main" id="{FE7DFE81-6698-6EA9-BCC7-E851F08CFA2D}"/>
              </a:ext>
            </a:extLst>
          </p:cNvPr>
          <p:cNvSpPr>
            <a:spLocks noGrp="1"/>
          </p:cNvSpPr>
          <p:nvPr>
            <p:ph type="body" sz="quarter" idx="19" hasCustomPrompt="1"/>
          </p:nvPr>
        </p:nvSpPr>
        <p:spPr>
          <a:xfrm>
            <a:off x="6899562" y="4887544"/>
            <a:ext cx="2784765" cy="1578725"/>
          </a:xfrm>
          <a:prstGeom prst="rect">
            <a:avLst/>
          </a:prstGeom>
          <a:solidFill>
            <a:srgbClr val="FFFFB7"/>
          </a:solidFill>
        </p:spPr>
        <p:txBody>
          <a:bodyPr>
            <a:normAutofit/>
          </a:bodyPr>
          <a:lstStyle>
            <a:lvl1pPr marL="0" indent="0">
              <a:buNone/>
              <a:defRPr sz="1800"/>
            </a:lvl1pPr>
          </a:lstStyle>
          <a:p>
            <a:pPr lvl="0"/>
            <a:r>
              <a:rPr lang="en-US"/>
              <a:t>D: Click to edit</a:t>
            </a:r>
          </a:p>
        </p:txBody>
      </p:sp>
      <p:sp>
        <p:nvSpPr>
          <p:cNvPr id="9" name="Dodecagon 8">
            <a:extLst>
              <a:ext uri="{FF2B5EF4-FFF2-40B4-BE49-F238E27FC236}">
                <a16:creationId xmlns:a16="http://schemas.microsoft.com/office/drawing/2014/main" id="{D97675B8-265C-216F-6CEC-E02B5B710C97}"/>
              </a:ext>
            </a:extLst>
          </p:cNvPr>
          <p:cNvSpPr/>
          <p:nvPr/>
        </p:nvSpPr>
        <p:spPr>
          <a:xfrm>
            <a:off x="3301362" y="3121429"/>
            <a:ext cx="1265263" cy="1533352"/>
          </a:xfrm>
          <a:prstGeom prst="dodecagon">
            <a:avLst/>
          </a:prstGeom>
          <a:solidFill>
            <a:srgbClr val="FFFFCC"/>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srgbClr val="000000"/>
                </a:solidFill>
                <a:effectLst/>
                <a:uLnTx/>
                <a:uFillTx/>
                <a:latin typeface="+mj-lt"/>
                <a:ea typeface="+mn-ea"/>
                <a:cs typeface="+mn-cs"/>
              </a:rPr>
              <a:t>A</a:t>
            </a:r>
          </a:p>
        </p:txBody>
      </p:sp>
      <p:sp>
        <p:nvSpPr>
          <p:cNvPr id="10" name="Dodecagon 9">
            <a:extLst>
              <a:ext uri="{FF2B5EF4-FFF2-40B4-BE49-F238E27FC236}">
                <a16:creationId xmlns:a16="http://schemas.microsoft.com/office/drawing/2014/main" id="{78ABA725-ADCC-AF07-7127-6850FB221B8F}"/>
              </a:ext>
            </a:extLst>
          </p:cNvPr>
          <p:cNvSpPr/>
          <p:nvPr/>
        </p:nvSpPr>
        <p:spPr>
          <a:xfrm>
            <a:off x="5338849" y="3135974"/>
            <a:ext cx="1265263" cy="1533352"/>
          </a:xfrm>
          <a:prstGeom prst="dodecagon">
            <a:avLst/>
          </a:prstGeom>
          <a:solidFill>
            <a:srgbClr val="FFFFCC"/>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srgbClr val="000000"/>
                </a:solidFill>
                <a:effectLst/>
                <a:uLnTx/>
                <a:uFillTx/>
                <a:latin typeface="+mj-lt"/>
                <a:ea typeface="+mn-ea"/>
                <a:cs typeface="+mn-cs"/>
              </a:rPr>
              <a:t>B</a:t>
            </a:r>
          </a:p>
        </p:txBody>
      </p:sp>
      <p:sp>
        <p:nvSpPr>
          <p:cNvPr id="11" name="Dodecagon 10">
            <a:extLst>
              <a:ext uri="{FF2B5EF4-FFF2-40B4-BE49-F238E27FC236}">
                <a16:creationId xmlns:a16="http://schemas.microsoft.com/office/drawing/2014/main" id="{85C9EE47-F8C3-3BE9-FA77-D295CB5566A4}"/>
              </a:ext>
            </a:extLst>
          </p:cNvPr>
          <p:cNvSpPr/>
          <p:nvPr/>
        </p:nvSpPr>
        <p:spPr>
          <a:xfrm>
            <a:off x="3301362" y="4918366"/>
            <a:ext cx="1265263" cy="1533352"/>
          </a:xfrm>
          <a:prstGeom prst="dodecagon">
            <a:avLst/>
          </a:prstGeom>
          <a:solidFill>
            <a:srgbClr val="FFFFCC"/>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srgbClr val="000000"/>
                </a:solidFill>
                <a:effectLst/>
                <a:uLnTx/>
                <a:uFillTx/>
                <a:latin typeface="+mj-lt"/>
                <a:ea typeface="+mn-ea"/>
                <a:cs typeface="+mn-cs"/>
              </a:rPr>
              <a:t>C</a:t>
            </a:r>
          </a:p>
        </p:txBody>
      </p:sp>
      <p:sp>
        <p:nvSpPr>
          <p:cNvPr id="12" name="Dodecagon 11">
            <a:extLst>
              <a:ext uri="{FF2B5EF4-FFF2-40B4-BE49-F238E27FC236}">
                <a16:creationId xmlns:a16="http://schemas.microsoft.com/office/drawing/2014/main" id="{240330D5-5A06-A125-27E8-20676A7C30E2}"/>
              </a:ext>
            </a:extLst>
          </p:cNvPr>
          <p:cNvSpPr/>
          <p:nvPr/>
        </p:nvSpPr>
        <p:spPr>
          <a:xfrm>
            <a:off x="5338849" y="4932911"/>
            <a:ext cx="1265263" cy="1533352"/>
          </a:xfrm>
          <a:prstGeom prst="dodecagon">
            <a:avLst/>
          </a:prstGeom>
          <a:solidFill>
            <a:srgbClr val="FFFFCC"/>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srgbClr val="000000"/>
                </a:solidFill>
                <a:effectLst/>
                <a:uLnTx/>
                <a:uFillTx/>
                <a:latin typeface="+mj-lt"/>
                <a:ea typeface="+mn-ea"/>
                <a:cs typeface="+mn-cs"/>
              </a:rPr>
              <a:t>D</a:t>
            </a:r>
          </a:p>
        </p:txBody>
      </p:sp>
      <p:pic>
        <p:nvPicPr>
          <p:cNvPr id="13" name="Picture 12">
            <a:extLst>
              <a:ext uri="{FF2B5EF4-FFF2-40B4-BE49-F238E27FC236}">
                <a16:creationId xmlns:a16="http://schemas.microsoft.com/office/drawing/2014/main" id="{31D5327F-027A-4DF7-27B5-0F87A7535BE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456" b="89908" l="14151" r="80189">
                        <a14:foregroundMark x1="50629" y1="13761" x2="50629" y2="13761"/>
                        <a14:foregroundMark x1="77044" y1="25076" x2="77044" y2="25076"/>
                        <a14:foregroundMark x1="22013" y1="89908" x2="22013" y2="89908"/>
                        <a14:backgroundMark x1="52516" y1="38838" x2="52516" y2="38838"/>
                        <a14:backgroundMark x1="36164" y1="32110" x2="36164" y2="32110"/>
                        <a14:backgroundMark x1="38365" y1="51988" x2="38365" y2="51988"/>
                        <a14:backgroundMark x1="38365" y1="72783" x2="38365" y2="72783"/>
                      </a14:backgroundRemoval>
                    </a14:imgEffect>
                  </a14:imgLayer>
                </a14:imgProps>
              </a:ext>
            </a:extLst>
          </a:blip>
          <a:srcRect l="6305" t="5183" r="11029" b="4498"/>
          <a:stretch/>
        </p:blipFill>
        <p:spPr>
          <a:xfrm>
            <a:off x="3" y="958698"/>
            <a:ext cx="1139195" cy="1548997"/>
          </a:xfrm>
          <a:prstGeom prst="rect">
            <a:avLst/>
          </a:prstGeom>
        </p:spPr>
      </p:pic>
      <p:sp>
        <p:nvSpPr>
          <p:cNvPr id="14" name="Title 1">
            <a:extLst>
              <a:ext uri="{FF2B5EF4-FFF2-40B4-BE49-F238E27FC236}">
                <a16:creationId xmlns:a16="http://schemas.microsoft.com/office/drawing/2014/main" id="{92DE51A6-BA33-3A33-4C9C-066B376CF37A}"/>
              </a:ext>
            </a:extLst>
          </p:cNvPr>
          <p:cNvSpPr txBox="1">
            <a:spLocks/>
          </p:cNvSpPr>
          <p:nvPr/>
        </p:nvSpPr>
        <p:spPr>
          <a:xfrm>
            <a:off x="157946" y="191199"/>
            <a:ext cx="9609946" cy="78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sz="3000"/>
              <a:t>Multiple Choice Question - TITLE: Click to edit</a:t>
            </a:r>
            <a:endParaRPr lang="en-GB" sz="3000"/>
          </a:p>
        </p:txBody>
      </p:sp>
      <p:sp>
        <p:nvSpPr>
          <p:cNvPr id="15" name="TextBox 14">
            <a:extLst>
              <a:ext uri="{FF2B5EF4-FFF2-40B4-BE49-F238E27FC236}">
                <a16:creationId xmlns:a16="http://schemas.microsoft.com/office/drawing/2014/main" id="{953D9B33-77F2-4264-8E68-2B0E8A317B18}"/>
              </a:ext>
            </a:extLst>
          </p:cNvPr>
          <p:cNvSpPr txBox="1"/>
          <p:nvPr/>
        </p:nvSpPr>
        <p:spPr>
          <a:xfrm>
            <a:off x="-169993" y="2436772"/>
            <a:ext cx="1724866"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entury Gothic" panose="020B0502020202020204" pitchFamily="34" charset="0"/>
                <a:ea typeface="Tahoma" panose="020B0604030504040204" pitchFamily="34" charset="0"/>
                <a:cs typeface="Tahoma" panose="020B0604030504040204" pitchFamily="34" charset="0"/>
              </a:rPr>
              <a:t>Planner</a:t>
            </a:r>
          </a:p>
        </p:txBody>
      </p:sp>
    </p:spTree>
    <p:extLst>
      <p:ext uri="{BB962C8B-B14F-4D97-AF65-F5344CB8AC3E}">
        <p14:creationId xmlns:p14="http://schemas.microsoft.com/office/powerpoint/2010/main" val="970309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A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8D7C54-98D5-D757-5789-5B2884B97EC3}"/>
              </a:ext>
            </a:extLst>
          </p:cNvPr>
          <p:cNvSpPr/>
          <p:nvPr/>
        </p:nvSpPr>
        <p:spPr>
          <a:xfrm>
            <a:off x="4" y="5931081"/>
            <a:ext cx="9905999" cy="926925"/>
          </a:xfrm>
          <a:prstGeom prst="rect">
            <a:avLst/>
          </a:prstGeom>
          <a:solidFill>
            <a:srgbClr val="FFFFC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entury Gothic" panose="020F0302020204030204"/>
              <a:ea typeface="+mn-ea"/>
              <a:cs typeface="+mn-cs"/>
            </a:endParaRPr>
          </a:p>
        </p:txBody>
      </p:sp>
      <p:sp>
        <p:nvSpPr>
          <p:cNvPr id="14" name="Text Placeholder 16">
            <a:extLst>
              <a:ext uri="{FF2B5EF4-FFF2-40B4-BE49-F238E27FC236}">
                <a16:creationId xmlns:a16="http://schemas.microsoft.com/office/drawing/2014/main" id="{D9B5EF39-711F-5C16-B603-7DBDB964BFA0}"/>
              </a:ext>
            </a:extLst>
          </p:cNvPr>
          <p:cNvSpPr txBox="1">
            <a:spLocks/>
          </p:cNvSpPr>
          <p:nvPr/>
        </p:nvSpPr>
        <p:spPr>
          <a:xfrm>
            <a:off x="166257" y="1181102"/>
            <a:ext cx="7797339" cy="15787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entury Gothic" panose="020F0302020204030204"/>
                <a:ea typeface="+mn-ea"/>
                <a:cs typeface="+mn-cs"/>
              </a:rPr>
              <a:t>Question: Click to edit</a:t>
            </a:r>
          </a:p>
        </p:txBody>
      </p:sp>
      <p:sp>
        <p:nvSpPr>
          <p:cNvPr id="15" name="Text Placeholder 16">
            <a:extLst>
              <a:ext uri="{FF2B5EF4-FFF2-40B4-BE49-F238E27FC236}">
                <a16:creationId xmlns:a16="http://schemas.microsoft.com/office/drawing/2014/main" id="{75A93E44-07F7-A976-86F6-59144B7AC887}"/>
              </a:ext>
            </a:extLst>
          </p:cNvPr>
          <p:cNvSpPr txBox="1">
            <a:spLocks/>
          </p:cNvSpPr>
          <p:nvPr/>
        </p:nvSpPr>
        <p:spPr>
          <a:xfrm>
            <a:off x="4215706" y="2900507"/>
            <a:ext cx="4526017" cy="824048"/>
          </a:xfrm>
          <a:prstGeom prst="rect">
            <a:avLst/>
          </a:prstGeom>
          <a:solidFill>
            <a:srgbClr val="FFFFB7"/>
          </a:solidFill>
          <a:ln w="12700">
            <a:solidFill>
              <a:schemeClr val="tx1"/>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Century Gothic" panose="020F0302020204030204"/>
                <a:ea typeface="+mn-ea"/>
                <a:cs typeface="+mn-cs"/>
              </a:rPr>
              <a:t>A: Click to edit</a:t>
            </a:r>
          </a:p>
        </p:txBody>
      </p:sp>
      <p:sp>
        <p:nvSpPr>
          <p:cNvPr id="16" name="Text Placeholder 16">
            <a:extLst>
              <a:ext uri="{FF2B5EF4-FFF2-40B4-BE49-F238E27FC236}">
                <a16:creationId xmlns:a16="http://schemas.microsoft.com/office/drawing/2014/main" id="{D087C46B-6916-ADD8-4610-E63305516C3E}"/>
              </a:ext>
            </a:extLst>
          </p:cNvPr>
          <p:cNvSpPr txBox="1">
            <a:spLocks/>
          </p:cNvSpPr>
          <p:nvPr/>
        </p:nvSpPr>
        <p:spPr>
          <a:xfrm>
            <a:off x="4215706" y="4235445"/>
            <a:ext cx="4526017" cy="824046"/>
          </a:xfrm>
          <a:prstGeom prst="rect">
            <a:avLst/>
          </a:prstGeom>
          <a:solidFill>
            <a:srgbClr val="FFFFB7"/>
          </a:solidFill>
          <a:ln w="12700">
            <a:solidFill>
              <a:schemeClr val="tx1"/>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Century Gothic" panose="020F0302020204030204"/>
                <a:ea typeface="+mn-ea"/>
                <a:cs typeface="+mn-cs"/>
              </a:rPr>
              <a:t>B: Click to edit</a:t>
            </a:r>
          </a:p>
        </p:txBody>
      </p:sp>
      <p:sp>
        <p:nvSpPr>
          <p:cNvPr id="17" name="Text Placeholder 16">
            <a:extLst>
              <a:ext uri="{FF2B5EF4-FFF2-40B4-BE49-F238E27FC236}">
                <a16:creationId xmlns:a16="http://schemas.microsoft.com/office/drawing/2014/main" id="{467F8EE9-C100-5916-8DC1-0E658294D7F5}"/>
              </a:ext>
            </a:extLst>
          </p:cNvPr>
          <p:cNvSpPr txBox="1">
            <a:spLocks/>
          </p:cNvSpPr>
          <p:nvPr/>
        </p:nvSpPr>
        <p:spPr>
          <a:xfrm>
            <a:off x="4219121" y="5499959"/>
            <a:ext cx="4522603" cy="824046"/>
          </a:xfrm>
          <a:prstGeom prst="rect">
            <a:avLst/>
          </a:prstGeom>
          <a:solidFill>
            <a:srgbClr val="FFFFB7"/>
          </a:solidFill>
          <a:ln w="12700">
            <a:solidFill>
              <a:schemeClr val="tx1"/>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Century Gothic" panose="020F0302020204030204"/>
                <a:ea typeface="+mn-ea"/>
                <a:cs typeface="+mn-cs"/>
              </a:rPr>
              <a:t>C: Click to edit</a:t>
            </a:r>
          </a:p>
        </p:txBody>
      </p:sp>
      <p:pic>
        <p:nvPicPr>
          <p:cNvPr id="18" name="Picture 17">
            <a:extLst>
              <a:ext uri="{FF2B5EF4-FFF2-40B4-BE49-F238E27FC236}">
                <a16:creationId xmlns:a16="http://schemas.microsoft.com/office/drawing/2014/main" id="{4797C722-C589-DB8A-BCE8-C4AA3DB9793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456" b="89908" l="14151" r="80189">
                        <a14:foregroundMark x1="50629" y1="13761" x2="50629" y2="13761"/>
                        <a14:foregroundMark x1="77044" y1="25076" x2="77044" y2="25076"/>
                        <a14:foregroundMark x1="22013" y1="89908" x2="22013" y2="89908"/>
                        <a14:backgroundMark x1="52516" y1="38838" x2="52516" y2="38838"/>
                        <a14:backgroundMark x1="36164" y1="32110" x2="36164" y2="32110"/>
                        <a14:backgroundMark x1="38365" y1="51988" x2="38365" y2="51988"/>
                        <a14:backgroundMark x1="38365" y1="72783" x2="38365" y2="72783"/>
                      </a14:backgroundRemoval>
                    </a14:imgEffect>
                  </a14:imgLayer>
                </a14:imgProps>
              </a:ext>
            </a:extLst>
          </a:blip>
          <a:srcRect l="6305" t="5183" r="11029" b="4498"/>
          <a:stretch/>
        </p:blipFill>
        <p:spPr>
          <a:xfrm>
            <a:off x="8291946" y="1181103"/>
            <a:ext cx="1139195" cy="1548997"/>
          </a:xfrm>
          <a:prstGeom prst="rect">
            <a:avLst/>
          </a:prstGeom>
        </p:spPr>
      </p:pic>
      <p:sp>
        <p:nvSpPr>
          <p:cNvPr id="19" name="Title 1">
            <a:extLst>
              <a:ext uri="{FF2B5EF4-FFF2-40B4-BE49-F238E27FC236}">
                <a16:creationId xmlns:a16="http://schemas.microsoft.com/office/drawing/2014/main" id="{100AFB4B-C757-C3ED-0A7F-FEB426FBC656}"/>
              </a:ext>
            </a:extLst>
          </p:cNvPr>
          <p:cNvSpPr txBox="1">
            <a:spLocks/>
          </p:cNvSpPr>
          <p:nvPr/>
        </p:nvSpPr>
        <p:spPr>
          <a:xfrm>
            <a:off x="157946" y="191199"/>
            <a:ext cx="9609946" cy="789709"/>
          </a:xfrm>
          <a:prstGeom prst="rect">
            <a:avLst/>
          </a:prstGeom>
        </p:spPr>
        <p:txBody>
          <a:bodyPr vert="horz" lIns="91440" tIns="45720" rIns="91440" bIns="45720" rtlCol="0" anchor="b">
            <a:noAutofit/>
          </a:bodyPr>
          <a:lstStyle>
            <a:lvl1pPr algn="ctr" defTabSz="557213" rtl="0" eaLnBrk="1" latinLnBrk="0" hangingPunct="1">
              <a:lnSpc>
                <a:spcPct val="90000"/>
              </a:lnSpc>
              <a:spcBef>
                <a:spcPct val="0"/>
              </a:spcBef>
              <a:buNone/>
              <a:defRPr sz="3000" b="1" kern="1200" spc="-25" baseline="0">
                <a:solidFill>
                  <a:schemeClr val="tx1"/>
                </a:solidFill>
                <a:latin typeface="+mj-lt"/>
                <a:ea typeface="+mj-ea"/>
                <a:cs typeface="+mj-cs"/>
              </a:defRPr>
            </a:lvl1pPr>
          </a:lstStyle>
          <a:p>
            <a:pPr marL="0" marR="0" lvl="0" indent="0" algn="ctr" defTabSz="557213"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25" normalizeH="0" baseline="0" noProof="0">
                <a:ln>
                  <a:noFill/>
                </a:ln>
                <a:solidFill>
                  <a:srgbClr val="000000"/>
                </a:solidFill>
                <a:effectLst/>
                <a:uLnTx/>
                <a:uFillTx/>
                <a:latin typeface="Century Gothic" panose="020F0302020204030204"/>
                <a:ea typeface="+mj-ea"/>
                <a:cs typeface="+mj-cs"/>
              </a:rPr>
              <a:t>Multiple Choice Question - TITLE: Click to edit</a:t>
            </a:r>
            <a:endParaRPr kumimoji="0" lang="en-GB" sz="3000" b="1" i="0" u="none" strike="noStrike" kern="1200" cap="none" spc="-25" normalizeH="0" baseline="0" noProof="0">
              <a:ln>
                <a:noFill/>
              </a:ln>
              <a:solidFill>
                <a:srgbClr val="000000"/>
              </a:solidFill>
              <a:effectLst/>
              <a:uLnTx/>
              <a:uFillTx/>
              <a:latin typeface="Century Gothic" panose="020F0302020204030204"/>
              <a:ea typeface="+mj-ea"/>
              <a:cs typeface="+mj-cs"/>
            </a:endParaRPr>
          </a:p>
        </p:txBody>
      </p:sp>
      <p:sp>
        <p:nvSpPr>
          <p:cNvPr id="20" name="Rectangle 19">
            <a:extLst>
              <a:ext uri="{FF2B5EF4-FFF2-40B4-BE49-F238E27FC236}">
                <a16:creationId xmlns:a16="http://schemas.microsoft.com/office/drawing/2014/main" id="{AA5185B0-ACD4-9506-F235-59CDA48E1B1C}"/>
              </a:ext>
            </a:extLst>
          </p:cNvPr>
          <p:cNvSpPr/>
          <p:nvPr/>
        </p:nvSpPr>
        <p:spPr>
          <a:xfrm>
            <a:off x="1386835" y="2900967"/>
            <a:ext cx="2826293" cy="824046"/>
          </a:xfrm>
          <a:prstGeom prst="rect">
            <a:avLst/>
          </a:prstGeom>
          <a:solidFill>
            <a:srgbClr val="C00000"/>
          </a:solidFill>
          <a:ln w="12700" cap="flat" cmpd="sng" algn="ctr">
            <a:solidFill>
              <a:srgbClr val="C00000">
                <a:shade val="15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54EA89B1-7FF6-6F19-1763-6B804000BB01}"/>
              </a:ext>
            </a:extLst>
          </p:cNvPr>
          <p:cNvSpPr/>
          <p:nvPr/>
        </p:nvSpPr>
        <p:spPr>
          <a:xfrm>
            <a:off x="1389413" y="4236149"/>
            <a:ext cx="2826293" cy="824046"/>
          </a:xfrm>
          <a:prstGeom prst="rect">
            <a:avLst/>
          </a:prstGeom>
          <a:solidFill>
            <a:srgbClr val="FFC000"/>
          </a:solidFill>
          <a:ln w="12700" cap="flat" cmpd="sng" algn="ctr">
            <a:solidFill>
              <a:srgbClr val="C00000">
                <a:shade val="15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6BDF733E-6A4A-3372-15CE-ACE7D7F89B7D}"/>
              </a:ext>
            </a:extLst>
          </p:cNvPr>
          <p:cNvSpPr/>
          <p:nvPr/>
        </p:nvSpPr>
        <p:spPr>
          <a:xfrm>
            <a:off x="1389413" y="5499960"/>
            <a:ext cx="2826293" cy="824046"/>
          </a:xfrm>
          <a:prstGeom prst="rect">
            <a:avLst/>
          </a:prstGeom>
          <a:solidFill>
            <a:srgbClr val="92D050"/>
          </a:solidFill>
          <a:ln w="12700" cap="flat" cmpd="sng" algn="ctr">
            <a:solidFill>
              <a:srgbClr val="C00000">
                <a:shade val="15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86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Mini Whiteboa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10E8DA-5CDF-0B9D-4FFB-D57194CB11BB}"/>
              </a:ext>
            </a:extLst>
          </p:cNvPr>
          <p:cNvSpPr/>
          <p:nvPr/>
        </p:nvSpPr>
        <p:spPr>
          <a:xfrm>
            <a:off x="4" y="5931081"/>
            <a:ext cx="9905999" cy="926925"/>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Text Placeholder 16">
            <a:extLst>
              <a:ext uri="{FF2B5EF4-FFF2-40B4-BE49-F238E27FC236}">
                <a16:creationId xmlns:a16="http://schemas.microsoft.com/office/drawing/2014/main" id="{00D0EDF4-9541-30F6-1CB3-17AE906693F5}"/>
              </a:ext>
            </a:extLst>
          </p:cNvPr>
          <p:cNvSpPr>
            <a:spLocks noGrp="1"/>
          </p:cNvSpPr>
          <p:nvPr>
            <p:ph type="body" sz="quarter" idx="15" hasCustomPrompt="1"/>
          </p:nvPr>
        </p:nvSpPr>
        <p:spPr>
          <a:xfrm>
            <a:off x="157946" y="1530241"/>
            <a:ext cx="9609946" cy="2076607"/>
          </a:xfrm>
          <a:prstGeom prst="rect">
            <a:avLst/>
          </a:prstGeom>
        </p:spPr>
        <p:txBody>
          <a:bodyPr>
            <a:normAutofit/>
          </a:bodyPr>
          <a:lstStyle>
            <a:lvl1pPr marL="0" indent="0">
              <a:buNone/>
              <a:defRPr sz="2400" b="1"/>
            </a:lvl1pPr>
          </a:lstStyle>
          <a:p>
            <a:pPr lvl="0"/>
            <a:r>
              <a:rPr lang="en-US"/>
              <a:t>Question: Click to edit</a:t>
            </a:r>
          </a:p>
        </p:txBody>
      </p:sp>
      <p:pic>
        <p:nvPicPr>
          <p:cNvPr id="3" name="Picture 2">
            <a:extLst>
              <a:ext uri="{FF2B5EF4-FFF2-40B4-BE49-F238E27FC236}">
                <a16:creationId xmlns:a16="http://schemas.microsoft.com/office/drawing/2014/main" id="{88E8CF32-5950-D695-DF4A-C7070DD5C088}"/>
              </a:ext>
            </a:extLst>
          </p:cNvPr>
          <p:cNvPicPr>
            <a:picLocks noChangeAspect="1"/>
          </p:cNvPicPr>
          <p:nvPr/>
        </p:nvPicPr>
        <p:blipFill>
          <a:blip r:embed="rId2"/>
          <a:stretch>
            <a:fillRect/>
          </a:stretch>
        </p:blipFill>
        <p:spPr>
          <a:xfrm>
            <a:off x="772054" y="4192418"/>
            <a:ext cx="1392233" cy="1668718"/>
          </a:xfrm>
          <a:prstGeom prst="rect">
            <a:avLst/>
          </a:prstGeom>
        </p:spPr>
      </p:pic>
      <p:pic>
        <p:nvPicPr>
          <p:cNvPr id="4" name="Picture 3">
            <a:extLst>
              <a:ext uri="{FF2B5EF4-FFF2-40B4-BE49-F238E27FC236}">
                <a16:creationId xmlns:a16="http://schemas.microsoft.com/office/drawing/2014/main" id="{18C588CB-01BD-7803-ECE6-8596FF29DA3F}"/>
              </a:ext>
            </a:extLst>
          </p:cNvPr>
          <p:cNvPicPr>
            <a:picLocks noChangeAspect="1"/>
          </p:cNvPicPr>
          <p:nvPr/>
        </p:nvPicPr>
        <p:blipFill>
          <a:blip r:embed="rId3"/>
          <a:stretch>
            <a:fillRect/>
          </a:stretch>
        </p:blipFill>
        <p:spPr>
          <a:xfrm>
            <a:off x="2970838" y="4032053"/>
            <a:ext cx="1392233" cy="1692093"/>
          </a:xfrm>
          <a:prstGeom prst="rect">
            <a:avLst/>
          </a:prstGeom>
        </p:spPr>
      </p:pic>
      <p:pic>
        <p:nvPicPr>
          <p:cNvPr id="8" name="Picture 7">
            <a:extLst>
              <a:ext uri="{FF2B5EF4-FFF2-40B4-BE49-F238E27FC236}">
                <a16:creationId xmlns:a16="http://schemas.microsoft.com/office/drawing/2014/main" id="{599B5C74-D497-5E33-BFD3-17CDB0EC2B2A}"/>
              </a:ext>
            </a:extLst>
          </p:cNvPr>
          <p:cNvPicPr>
            <a:picLocks noChangeAspect="1"/>
          </p:cNvPicPr>
          <p:nvPr/>
        </p:nvPicPr>
        <p:blipFill>
          <a:blip r:embed="rId4"/>
          <a:stretch>
            <a:fillRect/>
          </a:stretch>
        </p:blipFill>
        <p:spPr>
          <a:xfrm>
            <a:off x="7494897" y="3773985"/>
            <a:ext cx="1523661" cy="1999211"/>
          </a:xfrm>
          <a:prstGeom prst="rect">
            <a:avLst/>
          </a:prstGeom>
        </p:spPr>
      </p:pic>
      <p:pic>
        <p:nvPicPr>
          <p:cNvPr id="16" name="Picture 15">
            <a:extLst>
              <a:ext uri="{FF2B5EF4-FFF2-40B4-BE49-F238E27FC236}">
                <a16:creationId xmlns:a16="http://schemas.microsoft.com/office/drawing/2014/main" id="{B30540C2-F766-FFB4-3E4B-297C39453D2F}"/>
              </a:ext>
            </a:extLst>
          </p:cNvPr>
          <p:cNvPicPr>
            <a:picLocks noChangeAspect="1"/>
          </p:cNvPicPr>
          <p:nvPr/>
        </p:nvPicPr>
        <p:blipFill>
          <a:blip r:embed="rId5"/>
          <a:stretch>
            <a:fillRect/>
          </a:stretch>
        </p:blipFill>
        <p:spPr>
          <a:xfrm>
            <a:off x="8363561" y="3871449"/>
            <a:ext cx="545086" cy="641951"/>
          </a:xfrm>
          <a:prstGeom prst="rect">
            <a:avLst/>
          </a:prstGeom>
        </p:spPr>
      </p:pic>
      <p:sp>
        <p:nvSpPr>
          <p:cNvPr id="2" name="Title 1">
            <a:extLst>
              <a:ext uri="{FF2B5EF4-FFF2-40B4-BE49-F238E27FC236}">
                <a16:creationId xmlns:a16="http://schemas.microsoft.com/office/drawing/2014/main" id="{56C0C1B8-3CA7-D954-4945-53B2B8EC9158}"/>
              </a:ext>
            </a:extLst>
          </p:cNvPr>
          <p:cNvSpPr txBox="1">
            <a:spLocks/>
          </p:cNvSpPr>
          <p:nvPr/>
        </p:nvSpPr>
        <p:spPr>
          <a:xfrm>
            <a:off x="81745" y="5724140"/>
            <a:ext cx="9302123" cy="669904"/>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36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21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rPr>
              <a:t>Write		        	  Hide                       	Hover			Share</a:t>
            </a:r>
            <a:endParaRPr kumimoji="0" lang="en-GB" sz="3600" b="0" i="0" u="none" strike="noStrike" kern="1200" cap="none" spc="0" normalizeH="0" baseline="0" noProof="0">
              <a:ln>
                <a:noFill/>
              </a:ln>
              <a:solidFill>
                <a:srgbClr val="000000"/>
              </a:solidFill>
              <a:effectLst/>
              <a:uLnTx/>
              <a:uFillTx/>
              <a:latin typeface="+mj-lt"/>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8AB01AD9-E7E0-C121-F605-6214C35770D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2602" b="67641" l="10000" r="90000">
                        <a14:foregroundMark x1="20306" y1="40918" x2="20306" y2="40918"/>
                      </a14:backgroundRemoval>
                    </a14:imgEffect>
                    <a14:imgEffect>
                      <a14:saturation sat="0"/>
                    </a14:imgEffect>
                  </a14:imgLayer>
                </a14:imgProps>
              </a:ext>
            </a:extLst>
          </a:blip>
          <a:srcRect t="28222" b="27979"/>
          <a:stretch/>
        </p:blipFill>
        <p:spPr>
          <a:xfrm>
            <a:off x="4993710" y="4384493"/>
            <a:ext cx="1870549" cy="1147572"/>
          </a:xfrm>
          <a:prstGeom prst="rect">
            <a:avLst/>
          </a:prstGeom>
        </p:spPr>
      </p:pic>
      <p:sp>
        <p:nvSpPr>
          <p:cNvPr id="7" name="Title 1">
            <a:extLst>
              <a:ext uri="{FF2B5EF4-FFF2-40B4-BE49-F238E27FC236}">
                <a16:creationId xmlns:a16="http://schemas.microsoft.com/office/drawing/2014/main" id="{4843A551-452E-E936-06B7-2AA45E3F93FA}"/>
              </a:ext>
            </a:extLst>
          </p:cNvPr>
          <p:cNvSpPr>
            <a:spLocks noGrp="1"/>
          </p:cNvSpPr>
          <p:nvPr>
            <p:ph type="title" hasCustomPrompt="1"/>
          </p:nvPr>
        </p:nvSpPr>
        <p:spPr>
          <a:xfrm>
            <a:off x="157946" y="191199"/>
            <a:ext cx="9609946" cy="789709"/>
          </a:xfrm>
        </p:spPr>
        <p:txBody>
          <a:bodyPr>
            <a:noAutofit/>
          </a:bodyPr>
          <a:lstStyle>
            <a:lvl1pPr>
              <a:defRPr sz="3000" b="1"/>
            </a:lvl1pPr>
          </a:lstStyle>
          <a:p>
            <a:r>
              <a:rPr lang="en-US"/>
              <a:t>Mini whiteboards - TITLE: Click to edit</a:t>
            </a:r>
            <a:endParaRPr lang="en-GB"/>
          </a:p>
        </p:txBody>
      </p:sp>
    </p:spTree>
    <p:extLst>
      <p:ext uri="{BB962C8B-B14F-4D97-AF65-F5344CB8AC3E}">
        <p14:creationId xmlns:p14="http://schemas.microsoft.com/office/powerpoint/2010/main" val="215889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9A4785-71CB-CA16-D02A-D6B4F71BAAF8}"/>
              </a:ext>
            </a:extLst>
          </p:cNvPr>
          <p:cNvSpPr>
            <a:spLocks noGrp="1"/>
          </p:cNvSpPr>
          <p:nvPr>
            <p:ph type="title"/>
          </p:nvPr>
        </p:nvSpPr>
        <p:spPr>
          <a:xfrm>
            <a:off x="681038" y="365129"/>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E50BBE5-05D9-DDF4-654F-6EAE332D0CFA}"/>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grpSp>
        <p:nvGrpSpPr>
          <p:cNvPr id="7" name="Group 6">
            <a:extLst>
              <a:ext uri="{FF2B5EF4-FFF2-40B4-BE49-F238E27FC236}">
                <a16:creationId xmlns:a16="http://schemas.microsoft.com/office/drawing/2014/main" id="{73BEFEFE-0F32-2424-991C-610078FF1E2B}"/>
              </a:ext>
            </a:extLst>
          </p:cNvPr>
          <p:cNvGrpSpPr/>
          <p:nvPr/>
        </p:nvGrpSpPr>
        <p:grpSpPr>
          <a:xfrm>
            <a:off x="67543" y="6226068"/>
            <a:ext cx="9757231" cy="615713"/>
            <a:chOff x="62345" y="6226063"/>
            <a:chExt cx="9006675" cy="615713"/>
          </a:xfrm>
        </p:grpSpPr>
        <p:sp>
          <p:nvSpPr>
            <p:cNvPr id="8" name="TextBox 7">
              <a:extLst>
                <a:ext uri="{FF2B5EF4-FFF2-40B4-BE49-F238E27FC236}">
                  <a16:creationId xmlns:a16="http://schemas.microsoft.com/office/drawing/2014/main" id="{0982B8D6-90F4-C090-D830-D3E7B74F04B5}"/>
                </a:ext>
              </a:extLst>
            </p:cNvPr>
            <p:cNvSpPr txBox="1"/>
            <p:nvPr/>
          </p:nvSpPr>
          <p:spPr>
            <a:xfrm>
              <a:off x="1240145" y="6246412"/>
              <a:ext cx="2339989" cy="5078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0000"/>
                  </a:solidFill>
                  <a:effectLst/>
                  <a:uLnTx/>
                  <a:uFillTx/>
                  <a:latin typeface="+mj-lt"/>
                </a:rPr>
                <a:t>Be Positive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0000"/>
                  </a:solidFill>
                  <a:effectLst/>
                  <a:uLnTx/>
                  <a:uFillTx/>
                  <a:latin typeface="+mj-lt"/>
                </a:rPr>
                <a:t>Be Kind </a:t>
              </a:r>
              <a:endParaRPr kumimoji="0" lang="en-GB" sz="825" b="1" i="0" u="none" strike="noStrike" kern="1200" cap="none" spc="0" normalizeH="0" baseline="0" noProof="0">
                <a:ln>
                  <a:noFill/>
                </a:ln>
                <a:solidFill>
                  <a:srgbClr val="000000"/>
                </a:solidFill>
                <a:effectLst/>
                <a:uLnTx/>
                <a:uFillTx/>
                <a:latin typeface="+mj-lt"/>
              </a:endParaRPr>
            </a:p>
          </p:txBody>
        </p:sp>
        <p:pic>
          <p:nvPicPr>
            <p:cNvPr id="9" name="Picture 4" descr="A close-up of a white background&#10;&#10;Description automatically generated">
              <a:extLst>
                <a:ext uri="{FF2B5EF4-FFF2-40B4-BE49-F238E27FC236}">
                  <a16:creationId xmlns:a16="http://schemas.microsoft.com/office/drawing/2014/main" id="{25CB05B0-DC65-1547-236C-55309A42F066}"/>
                </a:ext>
              </a:extLst>
            </p:cNvPr>
            <p:cNvPicPr>
              <a:picLocks noChangeAspect="1" noChangeArrowheads="1"/>
            </p:cNvPicPr>
            <p:nvPr/>
          </p:nvPicPr>
          <p:blipFill>
            <a:blip r:embed="rId22">
              <a:clrChange>
                <a:clrFrom>
                  <a:srgbClr val="FBFFFF"/>
                </a:clrFrom>
                <a:clrTo>
                  <a:srgbClr val="FBFFFF">
                    <a:alpha val="0"/>
                  </a:srgbClr>
                </a:clrTo>
              </a:clrChange>
              <a:extLst>
                <a:ext uri="{BEBA8EAE-BF5A-486C-A8C5-ECC9F3942E4B}">
                  <a14:imgProps xmlns:a14="http://schemas.microsoft.com/office/drawing/2010/main">
                    <a14:imgLayer r:embed="rId23">
                      <a14:imgEffect>
                        <a14:colorTemperature colorTemp="6100"/>
                      </a14:imgEffect>
                    </a14:imgLayer>
                  </a14:imgProps>
                </a:ext>
                <a:ext uri="{28A0092B-C50C-407E-A947-70E740481C1C}">
                  <a14:useLocalDpi xmlns:a14="http://schemas.microsoft.com/office/drawing/2010/main" val="0"/>
                </a:ext>
              </a:extLst>
            </a:blip>
            <a:srcRect/>
            <a:stretch>
              <a:fillRect/>
            </a:stretch>
          </p:blipFill>
          <p:spPr bwMode="auto">
            <a:xfrm>
              <a:off x="184478" y="6297378"/>
              <a:ext cx="566017" cy="544398"/>
            </a:xfrm>
            <a:prstGeom prst="rect">
              <a:avLst/>
            </a:prstGeom>
            <a:noFill/>
          </p:spPr>
        </p:pic>
        <p:sp>
          <p:nvSpPr>
            <p:cNvPr id="10" name="TextBox 9">
              <a:extLst>
                <a:ext uri="{FF2B5EF4-FFF2-40B4-BE49-F238E27FC236}">
                  <a16:creationId xmlns:a16="http://schemas.microsoft.com/office/drawing/2014/main" id="{A50C0743-8D72-D7B1-AEEE-ACBEB30527D6}"/>
                </a:ext>
              </a:extLst>
            </p:cNvPr>
            <p:cNvSpPr txBox="1"/>
            <p:nvPr/>
          </p:nvSpPr>
          <p:spPr>
            <a:xfrm>
              <a:off x="2206423" y="6288884"/>
              <a:ext cx="4575131" cy="415498"/>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100" b="1" i="0" u="none" strike="noStrike" kern="1200" cap="none" spc="0" normalizeH="0" baseline="0" noProof="0">
                  <a:ln>
                    <a:noFill/>
                  </a:ln>
                  <a:solidFill>
                    <a:srgbClr val="000000"/>
                  </a:solidFill>
                  <a:effectLst/>
                  <a:uLnTx/>
                  <a:uFillTx/>
                  <a:latin typeface="+mj-lt"/>
                </a:rPr>
                <a:t>PROUD</a:t>
              </a:r>
              <a:endParaRPr kumimoji="0" lang="en-GB" sz="1200" b="1" i="0" u="none" strike="noStrike" kern="1200" cap="none" spc="0" normalizeH="0" baseline="0" noProof="0">
                <a:ln>
                  <a:noFill/>
                </a:ln>
                <a:solidFill>
                  <a:srgbClr val="000000"/>
                </a:solidFill>
                <a:effectLst/>
                <a:uLnTx/>
                <a:uFillTx/>
                <a:latin typeface="+mj-lt"/>
              </a:endParaRPr>
            </a:p>
          </p:txBody>
        </p:sp>
        <p:sp>
          <p:nvSpPr>
            <p:cNvPr id="11" name="TextBox 10">
              <a:extLst>
                <a:ext uri="{FF2B5EF4-FFF2-40B4-BE49-F238E27FC236}">
                  <a16:creationId xmlns:a16="http://schemas.microsoft.com/office/drawing/2014/main" id="{18CE6A2D-6B20-A88B-FD85-C99A1CDFAB44}"/>
                </a:ext>
              </a:extLst>
            </p:cNvPr>
            <p:cNvSpPr txBox="1"/>
            <p:nvPr/>
          </p:nvSpPr>
          <p:spPr>
            <a:xfrm>
              <a:off x="5440721" y="6226064"/>
              <a:ext cx="2339989" cy="5078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0000"/>
                  </a:solidFill>
                  <a:effectLst/>
                  <a:uLnTx/>
                  <a:uFillTx/>
                  <a:latin typeface="+mj-lt"/>
                </a:rPr>
                <a:t>Be Confident</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rgbClr val="000000"/>
                  </a:solidFill>
                  <a:effectLst/>
                  <a:uLnTx/>
                  <a:uFillTx/>
                  <a:latin typeface="+mj-lt"/>
                </a:rPr>
                <a:t>Be Reflective</a:t>
              </a:r>
              <a:endParaRPr kumimoji="0" lang="en-GB" sz="825" b="1" i="0" u="none" strike="noStrike" kern="1200" cap="none" spc="0" normalizeH="0" baseline="0" noProof="0">
                <a:ln>
                  <a:noFill/>
                </a:ln>
                <a:solidFill>
                  <a:srgbClr val="000000"/>
                </a:solidFill>
                <a:effectLst/>
                <a:uLnTx/>
                <a:uFillTx/>
                <a:latin typeface="+mj-lt"/>
              </a:endParaRPr>
            </a:p>
          </p:txBody>
        </p:sp>
        <p:pic>
          <p:nvPicPr>
            <p:cNvPr id="12" name="Picture 4" descr="A close-up of a white background&#10;&#10;Description automatically generated">
              <a:extLst>
                <a:ext uri="{FF2B5EF4-FFF2-40B4-BE49-F238E27FC236}">
                  <a16:creationId xmlns:a16="http://schemas.microsoft.com/office/drawing/2014/main" id="{80BBC752-E85C-A05F-0A53-4A440B13F9CC}"/>
                </a:ext>
              </a:extLst>
            </p:cNvPr>
            <p:cNvPicPr>
              <a:picLocks noChangeAspect="1" noChangeArrowheads="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3003" y="6263560"/>
              <a:ext cx="566017" cy="54439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D23175DC-433B-6EA8-9FA5-B2F7AC4E0E15}"/>
                </a:ext>
              </a:extLst>
            </p:cNvPr>
            <p:cNvCxnSpPr>
              <a:cxnSpLocks/>
            </p:cNvCxnSpPr>
            <p:nvPr/>
          </p:nvCxnSpPr>
          <p:spPr>
            <a:xfrm>
              <a:off x="62345" y="6226063"/>
              <a:ext cx="9002684" cy="0"/>
            </a:xfrm>
            <a:prstGeom prst="line">
              <a:avLst/>
            </a:prstGeom>
            <a:ln/>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1814564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image" Target="../media/image31.png"/><Relationship Id="rId5" Type="http://schemas.openxmlformats.org/officeDocument/2006/relationships/diagramQuickStyle" Target="../diagrams/quickStyle1.xml"/><Relationship Id="rId10" Type="http://schemas.openxmlformats.org/officeDocument/2006/relationships/image" Target="../media/image30.png"/><Relationship Id="rId4" Type="http://schemas.openxmlformats.org/officeDocument/2006/relationships/diagramLayout" Target="../diagrams/layout1.xml"/><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C458B-C19F-5ADC-E017-58D2B7C5DCF9}"/>
              </a:ext>
            </a:extLst>
          </p:cNvPr>
          <p:cNvSpPr>
            <a:spLocks noGrp="1"/>
          </p:cNvSpPr>
          <p:nvPr>
            <p:ph type="ctrTitle"/>
          </p:nvPr>
        </p:nvSpPr>
        <p:spPr/>
        <p:txBody>
          <a:bodyPr/>
          <a:lstStyle/>
          <a:p>
            <a:r>
              <a:rPr lang="en-GB"/>
              <a:t>Y6 TRANSITION</a:t>
            </a:r>
            <a:br>
              <a:rPr lang="en-GB"/>
            </a:br>
            <a:r>
              <a:rPr lang="en-GB"/>
              <a:t>WELCOME EVENING</a:t>
            </a:r>
          </a:p>
        </p:txBody>
      </p:sp>
      <p:sp>
        <p:nvSpPr>
          <p:cNvPr id="3" name="Subtitle 2">
            <a:extLst>
              <a:ext uri="{FF2B5EF4-FFF2-40B4-BE49-F238E27FC236}">
                <a16:creationId xmlns:a16="http://schemas.microsoft.com/office/drawing/2014/main" id="{904AC3A7-71F9-CE85-DD85-B3FD5A6A4A16}"/>
              </a:ext>
            </a:extLst>
          </p:cNvPr>
          <p:cNvSpPr>
            <a:spLocks noGrp="1"/>
          </p:cNvSpPr>
          <p:nvPr>
            <p:ph type="subTitle" idx="1"/>
          </p:nvPr>
        </p:nvSpPr>
        <p:spPr>
          <a:xfrm>
            <a:off x="1238250" y="4350183"/>
            <a:ext cx="7429500" cy="907617"/>
          </a:xfrm>
        </p:spPr>
        <p:txBody>
          <a:bodyPr vert="horz" lIns="91440" tIns="45720" rIns="91440" bIns="45720" rtlCol="0" anchor="t">
            <a:normAutofit/>
          </a:bodyPr>
          <a:lstStyle/>
          <a:p>
            <a:r>
              <a:rPr lang="en-GB"/>
              <a:t>MONDAY 6TH JULY</a:t>
            </a:r>
          </a:p>
        </p:txBody>
      </p:sp>
    </p:spTree>
    <p:extLst>
      <p:ext uri="{BB962C8B-B14F-4D97-AF65-F5344CB8AC3E}">
        <p14:creationId xmlns:p14="http://schemas.microsoft.com/office/powerpoint/2010/main" val="2182399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3161-0B7E-A001-BBC0-84DF05C396A0}"/>
              </a:ext>
            </a:extLst>
          </p:cNvPr>
          <p:cNvSpPr>
            <a:spLocks noGrp="1"/>
          </p:cNvSpPr>
          <p:nvPr>
            <p:ph type="title"/>
          </p:nvPr>
        </p:nvSpPr>
        <p:spPr/>
        <p:txBody>
          <a:bodyPr>
            <a:noAutofit/>
          </a:bodyPr>
          <a:lstStyle/>
          <a:p>
            <a:r>
              <a:rPr lang="en-GB" sz="3600">
                <a:solidFill>
                  <a:srgbClr val="990033"/>
                </a:solidFill>
              </a:rPr>
              <a:t>EQUIPMENT</a:t>
            </a:r>
          </a:p>
        </p:txBody>
      </p:sp>
      <p:sp>
        <p:nvSpPr>
          <p:cNvPr id="6" name="Content Placeholder 1">
            <a:extLst>
              <a:ext uri="{FF2B5EF4-FFF2-40B4-BE49-F238E27FC236}">
                <a16:creationId xmlns:a16="http://schemas.microsoft.com/office/drawing/2014/main" id="{29CC78A1-23BA-0D23-D165-C62B34B6DD4F}"/>
              </a:ext>
            </a:extLst>
          </p:cNvPr>
          <p:cNvSpPr>
            <a:spLocks noGrp="1"/>
          </p:cNvSpPr>
          <p:nvPr/>
        </p:nvSpPr>
        <p:spPr>
          <a:xfrm>
            <a:off x="330180" y="2110947"/>
            <a:ext cx="3315053" cy="349090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Pencil case</a:t>
            </a:r>
          </a:p>
          <a:p>
            <a:r>
              <a:rPr lang="en-GB" sz="2400"/>
              <a:t>Black pen</a:t>
            </a:r>
          </a:p>
          <a:p>
            <a:r>
              <a:rPr lang="en-GB" sz="2400"/>
              <a:t>Green Pen</a:t>
            </a:r>
            <a:endParaRPr lang="en-GB" sz="2400" dirty="0"/>
          </a:p>
          <a:p>
            <a:r>
              <a:rPr lang="en-GB" sz="2400"/>
              <a:t>Blue Pen</a:t>
            </a:r>
            <a:endParaRPr lang="en-GB" sz="2400" dirty="0"/>
          </a:p>
          <a:p>
            <a:r>
              <a:rPr lang="en-GB" sz="2400"/>
              <a:t>Pencil</a:t>
            </a:r>
          </a:p>
          <a:p>
            <a:r>
              <a:rPr lang="en-GB" sz="2400"/>
              <a:t>Rubber</a:t>
            </a:r>
          </a:p>
          <a:p>
            <a:r>
              <a:rPr lang="en-GB" sz="2400"/>
              <a:t>Ruler</a:t>
            </a:r>
          </a:p>
          <a:p>
            <a:r>
              <a:rPr lang="en-GB" sz="2400"/>
              <a:t>Sharpener</a:t>
            </a:r>
          </a:p>
        </p:txBody>
      </p:sp>
      <p:sp>
        <p:nvSpPr>
          <p:cNvPr id="7" name="Content Placeholder 1">
            <a:extLst>
              <a:ext uri="{FF2B5EF4-FFF2-40B4-BE49-F238E27FC236}">
                <a16:creationId xmlns:a16="http://schemas.microsoft.com/office/drawing/2014/main" id="{9A0D60D2-B39F-178E-45FF-A87E4D31676A}"/>
              </a:ext>
            </a:extLst>
          </p:cNvPr>
          <p:cNvSpPr txBox="1">
            <a:spLocks/>
          </p:cNvSpPr>
          <p:nvPr/>
        </p:nvSpPr>
        <p:spPr>
          <a:xfrm>
            <a:off x="3645233" y="1738889"/>
            <a:ext cx="3430629" cy="4235023"/>
          </a:xfrm>
          <a:prstGeom prst="rect">
            <a:avLst/>
          </a:prstGeom>
        </p:spPr>
        <p:txBody>
          <a:bodyPr vert="horz" lIns="91440" tIns="45720" rIns="91440" bIns="45720" rtlCol="0">
            <a:no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Highlighter</a:t>
            </a:r>
          </a:p>
          <a:p>
            <a:r>
              <a:rPr lang="en-GB" sz="2400"/>
              <a:t>Mini-whiteboard pen</a:t>
            </a:r>
          </a:p>
          <a:p>
            <a:r>
              <a:rPr lang="en-GB" sz="2400"/>
              <a:t>Glue stick</a:t>
            </a:r>
          </a:p>
          <a:p>
            <a:r>
              <a:rPr lang="en-GB" sz="2400"/>
              <a:t>Scientific calculator</a:t>
            </a:r>
          </a:p>
          <a:p>
            <a:r>
              <a:rPr lang="en-GB" sz="2400"/>
              <a:t>Protractor</a:t>
            </a:r>
          </a:p>
          <a:p>
            <a:r>
              <a:rPr lang="en-GB" sz="2400"/>
              <a:t>Reading book</a:t>
            </a:r>
          </a:p>
          <a:p>
            <a:r>
              <a:rPr lang="en-GB" sz="2400"/>
              <a:t>A3 rucksack</a:t>
            </a:r>
          </a:p>
          <a:p>
            <a:r>
              <a:rPr lang="en-GB" sz="2400"/>
              <a:t>Planner – supplied by school</a:t>
            </a:r>
          </a:p>
        </p:txBody>
      </p:sp>
      <p:pic>
        <p:nvPicPr>
          <p:cNvPr id="4098" name="Picture 2">
            <a:extLst>
              <a:ext uri="{FF2B5EF4-FFF2-40B4-BE49-F238E27FC236}">
                <a16:creationId xmlns:a16="http://schemas.microsoft.com/office/drawing/2014/main" id="{64CCC3E0-8C9B-C99B-1FF1-711642626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152" y="127797"/>
            <a:ext cx="1800225" cy="18002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68DFFD63-231A-62A4-E1DB-32D79DC8D697}"/>
              </a:ext>
            </a:extLst>
          </p:cNvPr>
          <p:cNvSpPr txBox="1">
            <a:spLocks/>
          </p:cNvSpPr>
          <p:nvPr/>
        </p:nvSpPr>
        <p:spPr>
          <a:xfrm>
            <a:off x="6658590" y="3429000"/>
            <a:ext cx="3430629" cy="1661358"/>
          </a:xfrm>
          <a:prstGeom prst="rect">
            <a:avLst/>
          </a:prstGeom>
        </p:spPr>
        <p:txBody>
          <a:bodyPr vert="horz" lIns="91440" tIns="45720" rIns="91440" bIns="45720" rtlCol="0">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Also useful are:</a:t>
            </a:r>
          </a:p>
          <a:p>
            <a:r>
              <a:rPr lang="en-GB" sz="2400"/>
              <a:t>Colouring pens/pencils</a:t>
            </a:r>
          </a:p>
          <a:p>
            <a:r>
              <a:rPr lang="en-GB" sz="2400"/>
              <a:t>Water bottle</a:t>
            </a:r>
          </a:p>
          <a:p>
            <a:pPr marL="0" indent="0">
              <a:buNone/>
            </a:pPr>
            <a:endParaRPr lang="en-GB"/>
          </a:p>
        </p:txBody>
      </p:sp>
      <p:pic>
        <p:nvPicPr>
          <p:cNvPr id="4" name="Picture 3" descr="A close-up of a pen&#10;&#10;AI-generated content may be incorrect.">
            <a:extLst>
              <a:ext uri="{FF2B5EF4-FFF2-40B4-BE49-F238E27FC236}">
                <a16:creationId xmlns:a16="http://schemas.microsoft.com/office/drawing/2014/main" id="{36CA39CB-9307-3365-B2D5-F7F3C531060A}"/>
              </a:ext>
            </a:extLst>
          </p:cNvPr>
          <p:cNvPicPr>
            <a:picLocks noChangeAspect="1"/>
          </p:cNvPicPr>
          <p:nvPr/>
        </p:nvPicPr>
        <p:blipFill>
          <a:blip r:embed="rId4"/>
          <a:stretch>
            <a:fillRect/>
          </a:stretch>
        </p:blipFill>
        <p:spPr>
          <a:xfrm>
            <a:off x="6603092" y="366032"/>
            <a:ext cx="1322614" cy="2990850"/>
          </a:xfrm>
          <a:prstGeom prst="rect">
            <a:avLst/>
          </a:prstGeom>
        </p:spPr>
      </p:pic>
    </p:spTree>
    <p:extLst>
      <p:ext uri="{BB962C8B-B14F-4D97-AF65-F5344CB8AC3E}">
        <p14:creationId xmlns:p14="http://schemas.microsoft.com/office/powerpoint/2010/main" val="265896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0865D-6CDA-E697-9B13-5CD7A1E08EFB}"/>
              </a:ext>
            </a:extLst>
          </p:cNvPr>
          <p:cNvSpPr>
            <a:spLocks noGrp="1"/>
          </p:cNvSpPr>
          <p:nvPr>
            <p:ph type="title"/>
          </p:nvPr>
        </p:nvSpPr>
        <p:spPr>
          <a:xfrm>
            <a:off x="1218440" y="1177593"/>
            <a:ext cx="6966085" cy="488534"/>
          </a:xfrm>
        </p:spPr>
        <p:txBody>
          <a:bodyPr>
            <a:normAutofit fontScale="90000"/>
          </a:bodyPr>
          <a:lstStyle/>
          <a:p>
            <a:r>
              <a:rPr lang="en-US"/>
              <a:t>Positive Climate </a:t>
            </a:r>
          </a:p>
        </p:txBody>
      </p:sp>
      <p:pic>
        <p:nvPicPr>
          <p:cNvPr id="6" name="Picture 5" descr="A red and black sign with white text&#10;&#10;Description automatically generated">
            <a:extLst>
              <a:ext uri="{FF2B5EF4-FFF2-40B4-BE49-F238E27FC236}">
                <a16:creationId xmlns:a16="http://schemas.microsoft.com/office/drawing/2014/main" id="{DC586A70-A7F8-AD55-16A6-84E3F791F1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9372" y="4059630"/>
            <a:ext cx="2642739" cy="1003235"/>
          </a:xfrm>
          <a:prstGeom prst="rect">
            <a:avLst/>
          </a:prstGeom>
        </p:spPr>
      </p:pic>
      <p:pic>
        <p:nvPicPr>
          <p:cNvPr id="8" name="Picture 7" descr="A red and black sign with white text&#10;&#10;Description automatically generated">
            <a:extLst>
              <a:ext uri="{FF2B5EF4-FFF2-40B4-BE49-F238E27FC236}">
                <a16:creationId xmlns:a16="http://schemas.microsoft.com/office/drawing/2014/main" id="{31B41778-0E7E-9CFE-B720-83FBF4F452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9372" y="2927384"/>
            <a:ext cx="2642739" cy="1003235"/>
          </a:xfrm>
          <a:prstGeom prst="rect">
            <a:avLst/>
          </a:prstGeom>
        </p:spPr>
      </p:pic>
      <p:pic>
        <p:nvPicPr>
          <p:cNvPr id="10" name="Picture 9" descr="A red and black rectangular sign with white text&#10;&#10;Description automatically generated">
            <a:extLst>
              <a:ext uri="{FF2B5EF4-FFF2-40B4-BE49-F238E27FC236}">
                <a16:creationId xmlns:a16="http://schemas.microsoft.com/office/drawing/2014/main" id="{A751B86C-A7DA-27D8-4087-30188720FE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9372" y="1795139"/>
            <a:ext cx="2642739" cy="1003235"/>
          </a:xfrm>
          <a:prstGeom prst="rect">
            <a:avLst/>
          </a:prstGeom>
        </p:spPr>
      </p:pic>
    </p:spTree>
    <p:extLst>
      <p:ext uri="{BB962C8B-B14F-4D97-AF65-F5344CB8AC3E}">
        <p14:creationId xmlns:p14="http://schemas.microsoft.com/office/powerpoint/2010/main" val="490050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4213" y="1300980"/>
            <a:ext cx="6058843" cy="1263015"/>
          </a:xfrm>
        </p:spPr>
        <p:txBody>
          <a:bodyPr vert="horz" lIns="74295" tIns="37148" rIns="74295" bIns="37148" rtlCol="0" anchor="ctr">
            <a:normAutofit/>
          </a:bodyPr>
          <a:lstStyle/>
          <a:p>
            <a:r>
              <a:rPr lang="en-US" sz="5850"/>
              <a:t>Positive climate</a:t>
            </a:r>
          </a:p>
        </p:txBody>
      </p:sp>
      <p:graphicFrame>
        <p:nvGraphicFramePr>
          <p:cNvPr id="5" name="Table 4">
            <a:extLst>
              <a:ext uri="{FF2B5EF4-FFF2-40B4-BE49-F238E27FC236}">
                <a16:creationId xmlns:a16="http://schemas.microsoft.com/office/drawing/2014/main" id="{74979748-56F8-0645-D352-4493A03D3030}"/>
              </a:ext>
            </a:extLst>
          </p:cNvPr>
          <p:cNvGraphicFramePr>
            <a:graphicFrameLocks noGrp="1"/>
          </p:cNvGraphicFramePr>
          <p:nvPr/>
        </p:nvGraphicFramePr>
        <p:xfrm>
          <a:off x="1292337" y="2429198"/>
          <a:ext cx="6984878" cy="2983232"/>
        </p:xfrm>
        <a:graphic>
          <a:graphicData uri="http://schemas.openxmlformats.org/drawingml/2006/table">
            <a:tbl>
              <a:tblPr firstRow="1" bandRow="1">
                <a:tableStyleId>{5940675A-B579-460E-94D1-54222C63F5DA}</a:tableStyleId>
              </a:tblPr>
              <a:tblGrid>
                <a:gridCol w="2328293">
                  <a:extLst>
                    <a:ext uri="{9D8B030D-6E8A-4147-A177-3AD203B41FA5}">
                      <a16:colId xmlns:a16="http://schemas.microsoft.com/office/drawing/2014/main" val="229466061"/>
                    </a:ext>
                  </a:extLst>
                </a:gridCol>
                <a:gridCol w="2358339">
                  <a:extLst>
                    <a:ext uri="{9D8B030D-6E8A-4147-A177-3AD203B41FA5}">
                      <a16:colId xmlns:a16="http://schemas.microsoft.com/office/drawing/2014/main" val="2568968568"/>
                    </a:ext>
                  </a:extLst>
                </a:gridCol>
                <a:gridCol w="2298246">
                  <a:extLst>
                    <a:ext uri="{9D8B030D-6E8A-4147-A177-3AD203B41FA5}">
                      <a16:colId xmlns:a16="http://schemas.microsoft.com/office/drawing/2014/main" val="436177995"/>
                    </a:ext>
                  </a:extLst>
                </a:gridCol>
              </a:tblGrid>
              <a:tr h="1510665">
                <a:tc>
                  <a:txBody>
                    <a:bodyPr/>
                    <a:lstStyle/>
                    <a:p>
                      <a:pPr algn="ctr"/>
                      <a:r>
                        <a:rPr lang="en-US" sz="3300" b="1" dirty="0"/>
                        <a:t>PC1 </a:t>
                      </a:r>
                    </a:p>
                    <a:p>
                      <a:pPr lvl="0" algn="ctr">
                        <a:buNone/>
                      </a:pPr>
                      <a:r>
                        <a:rPr lang="en-US" sz="1500" b="1" dirty="0"/>
                        <a:t>Silent and independent</a:t>
                      </a:r>
                    </a:p>
                  </a:txBody>
                  <a:tcPr marL="74295" marR="74295" marT="37148" marB="37148">
                    <a:solidFill>
                      <a:schemeClr val="accent4">
                        <a:lumMod val="20000"/>
                        <a:lumOff val="80000"/>
                      </a:schemeClr>
                    </a:solidFill>
                  </a:tcPr>
                </a:tc>
                <a:tc>
                  <a:txBody>
                    <a:bodyPr/>
                    <a:lstStyle/>
                    <a:p>
                      <a:pPr algn="ctr"/>
                      <a:r>
                        <a:rPr lang="en-US" sz="3300" b="1" dirty="0"/>
                        <a:t>PC2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mn-lt"/>
                          <a:ea typeface="+mn-ea"/>
                          <a:cs typeface="+mn-cs"/>
                        </a:rPr>
                        <a:t>One voice, everyone listens.</a:t>
                      </a:r>
                    </a:p>
                    <a:p>
                      <a:pPr algn="ctr"/>
                      <a:endParaRPr lang="en-US" sz="3300" b="1" dirty="0"/>
                    </a:p>
                  </a:txBody>
                  <a:tcPr marL="74295" marR="74295" marT="37148" marB="37148">
                    <a:solidFill>
                      <a:schemeClr val="accent4">
                        <a:lumMod val="20000"/>
                        <a:lumOff val="80000"/>
                      </a:schemeClr>
                    </a:solidFill>
                  </a:tcPr>
                </a:tc>
                <a:tc>
                  <a:txBody>
                    <a:bodyPr/>
                    <a:lstStyle/>
                    <a:p>
                      <a:pPr algn="ctr"/>
                      <a:r>
                        <a:rPr lang="en-US" sz="3300" b="1" dirty="0"/>
                        <a:t>PC3</a:t>
                      </a:r>
                    </a:p>
                    <a:p>
                      <a:pPr lvl="0" algn="ctr">
                        <a:buNone/>
                      </a:pPr>
                      <a:r>
                        <a:rPr lang="en-US" sz="1500" b="1" dirty="0"/>
                        <a:t>Pairs and groups</a:t>
                      </a:r>
                    </a:p>
                  </a:txBody>
                  <a:tcPr marL="74295" marR="74295" marT="37148" marB="37148">
                    <a:solidFill>
                      <a:schemeClr val="accent4">
                        <a:lumMod val="20000"/>
                        <a:lumOff val="80000"/>
                      </a:schemeClr>
                    </a:solidFill>
                  </a:tcPr>
                </a:tc>
                <a:extLst>
                  <a:ext uri="{0D108BD9-81ED-4DB2-BD59-A6C34878D82A}">
                    <a16:rowId xmlns:a16="http://schemas.microsoft.com/office/drawing/2014/main" val="3092891771"/>
                  </a:ext>
                </a:extLst>
              </a:tr>
              <a:tr h="1411605">
                <a:tc>
                  <a:txBody>
                    <a:bodyPr/>
                    <a:lstStyle/>
                    <a:p>
                      <a:pPr lvl="0" algn="ctr">
                        <a:buNone/>
                      </a:pPr>
                      <a:r>
                        <a:rPr lang="en-US" sz="1500" b="0" i="0" u="none" strike="noStrike" baseline="0" noProof="0" dirty="0">
                          <a:solidFill>
                            <a:srgbClr val="000000"/>
                          </a:solidFill>
                          <a:latin typeface="Calibri"/>
                        </a:rPr>
                        <a:t>100% of students are expected to work in silence and remain focused on their task.  </a:t>
                      </a:r>
                    </a:p>
                  </a:txBody>
                  <a:tcPr marL="74295" marR="74295" marT="37148" marB="37148"/>
                </a:tc>
                <a:tc>
                  <a:txBody>
                    <a:bodyPr/>
                    <a:lstStyle/>
                    <a:p>
                      <a:pPr marL="0" marR="0" lvl="0" indent="0" algn="ctr" rtl="0" eaLnBrk="1" fontAlgn="auto" latinLnBrk="0" hangingPunct="1">
                        <a:lnSpc>
                          <a:spcPct val="100000"/>
                        </a:lnSpc>
                        <a:spcBef>
                          <a:spcPts val="0"/>
                        </a:spcBef>
                        <a:spcAft>
                          <a:spcPts val="0"/>
                        </a:spcAft>
                        <a:buClrTx/>
                        <a:buSzTx/>
                        <a:buFontTx/>
                        <a:buNone/>
                      </a:pPr>
                      <a:r>
                        <a:rPr lang="en-US" sz="1500" b="0" i="0" u="none" strike="noStrike" baseline="0" noProof="0" dirty="0">
                          <a:solidFill>
                            <a:srgbClr val="000000"/>
                          </a:solidFill>
                          <a:latin typeface="Calibri"/>
                        </a:rPr>
                        <a:t>100% of students must be Silent, Sit Up, Tracking the Teacher, </a:t>
                      </a:r>
                      <a:r>
                        <a:rPr lang="en-US" sz="1500" b="1" i="0" u="none" strike="noStrike" baseline="0" noProof="0" dirty="0">
                          <a:solidFill>
                            <a:srgbClr val="000000"/>
                          </a:solidFill>
                          <a:latin typeface="Calibri"/>
                        </a:rPr>
                        <a:t>nothing in hands</a:t>
                      </a:r>
                      <a:r>
                        <a:rPr lang="en-US" sz="1500" b="0" i="0" u="none" strike="noStrike" baseline="0" noProof="0" dirty="0">
                          <a:solidFill>
                            <a:srgbClr val="000000"/>
                          </a:solidFill>
                          <a:latin typeface="Calibri"/>
                        </a:rPr>
                        <a:t> with No shouting out when the teacher is talking.  </a:t>
                      </a:r>
                      <a:endParaRPr lang="en-US" sz="1500" dirty="0"/>
                    </a:p>
                    <a:p>
                      <a:pPr lvl="0" algn="ctr">
                        <a:buNone/>
                      </a:pPr>
                      <a:r>
                        <a:rPr lang="en-US" sz="1500" b="0" i="0" u="none" strike="noStrike" baseline="0" noProof="0" dirty="0">
                          <a:solidFill>
                            <a:srgbClr val="000000"/>
                          </a:solidFill>
                          <a:latin typeface="Calibri"/>
                        </a:rPr>
                        <a:t>.</a:t>
                      </a:r>
                    </a:p>
                  </a:txBody>
                  <a:tcPr marL="74295" marR="74295" marT="37148" marB="37148"/>
                </a:tc>
                <a:tc>
                  <a:txBody>
                    <a:bodyPr/>
                    <a:lstStyle/>
                    <a:p>
                      <a:pPr marL="0" marR="0" lvl="0" indent="0" algn="ctr" rtl="0" eaLnBrk="1" fontAlgn="auto" latinLnBrk="0" hangingPunct="1">
                        <a:lnSpc>
                          <a:spcPct val="100000"/>
                        </a:lnSpc>
                        <a:spcBef>
                          <a:spcPts val="0"/>
                        </a:spcBef>
                        <a:spcAft>
                          <a:spcPts val="0"/>
                        </a:spcAft>
                        <a:buClrTx/>
                        <a:buSzTx/>
                        <a:buFontTx/>
                        <a:buNone/>
                      </a:pPr>
                      <a:r>
                        <a:rPr lang="en-US" sz="1500" b="0" i="0" u="none" strike="noStrike" baseline="0" noProof="0" dirty="0">
                          <a:solidFill>
                            <a:srgbClr val="000000"/>
                          </a:solidFill>
                          <a:latin typeface="Calibri"/>
                        </a:rPr>
                        <a:t>Students are expected to talk ONLY about things related to the learning taking place, with the person sat next to them.</a:t>
                      </a:r>
                    </a:p>
                    <a:p>
                      <a:pPr lvl="0" algn="ctr">
                        <a:buNone/>
                      </a:pPr>
                      <a:endParaRPr lang="en-US" sz="1500" dirty="0"/>
                    </a:p>
                  </a:txBody>
                  <a:tcPr marL="74295" marR="74295" marT="37148" marB="37148"/>
                </a:tc>
                <a:extLst>
                  <a:ext uri="{0D108BD9-81ED-4DB2-BD59-A6C34878D82A}">
                    <a16:rowId xmlns:a16="http://schemas.microsoft.com/office/drawing/2014/main" val="1851304136"/>
                  </a:ext>
                </a:extLst>
              </a:tr>
            </a:tbl>
          </a:graphicData>
        </a:graphic>
      </p:graphicFrame>
    </p:spTree>
    <p:extLst>
      <p:ext uri="{BB962C8B-B14F-4D97-AF65-F5344CB8AC3E}">
        <p14:creationId xmlns:p14="http://schemas.microsoft.com/office/powerpoint/2010/main" val="794393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81DC-D85E-48E4-8962-4764F8D7D507}"/>
              </a:ext>
            </a:extLst>
          </p:cNvPr>
          <p:cNvSpPr>
            <a:spLocks noGrp="1"/>
          </p:cNvSpPr>
          <p:nvPr>
            <p:ph type="title"/>
          </p:nvPr>
        </p:nvSpPr>
        <p:spPr>
          <a:xfrm>
            <a:off x="245246" y="939602"/>
            <a:ext cx="9499661" cy="1077020"/>
          </a:xfrm>
          <a:ln w="38100">
            <a:solidFill>
              <a:schemeClr val="accent1">
                <a:lumMod val="50000"/>
              </a:schemeClr>
            </a:solidFill>
          </a:ln>
        </p:spPr>
        <p:txBody>
          <a:bodyPr/>
          <a:lstStyle/>
          <a:p>
            <a:r>
              <a:rPr lang="en-GB" b="1" dirty="0">
                <a:solidFill>
                  <a:schemeClr val="accent1">
                    <a:lumMod val="50000"/>
                  </a:schemeClr>
                </a:solidFill>
                <a:latin typeface="Barlow" panose="00000500000000000000" pitchFamily="50" charset="0"/>
              </a:rPr>
              <a:t>Attendance. Why Does it MATTER?  </a:t>
            </a:r>
          </a:p>
        </p:txBody>
      </p:sp>
      <p:graphicFrame>
        <p:nvGraphicFramePr>
          <p:cNvPr id="8" name="Table 7">
            <a:extLst>
              <a:ext uri="{FF2B5EF4-FFF2-40B4-BE49-F238E27FC236}">
                <a16:creationId xmlns:a16="http://schemas.microsoft.com/office/drawing/2014/main" id="{F78E34D8-E8D9-4CF0-890C-1A9A8FF6D098}"/>
              </a:ext>
            </a:extLst>
          </p:cNvPr>
          <p:cNvGraphicFramePr>
            <a:graphicFrameLocks noGrp="1"/>
          </p:cNvGraphicFramePr>
          <p:nvPr/>
        </p:nvGraphicFramePr>
        <p:xfrm>
          <a:off x="245246" y="2114412"/>
          <a:ext cx="9441958" cy="4372166"/>
        </p:xfrm>
        <a:graphic>
          <a:graphicData uri="http://schemas.openxmlformats.org/drawingml/2006/table">
            <a:tbl>
              <a:tblPr/>
              <a:tblGrid>
                <a:gridCol w="1781637">
                  <a:extLst>
                    <a:ext uri="{9D8B030D-6E8A-4147-A177-3AD203B41FA5}">
                      <a16:colId xmlns:a16="http://schemas.microsoft.com/office/drawing/2014/main" val="3799024819"/>
                    </a:ext>
                  </a:extLst>
                </a:gridCol>
                <a:gridCol w="4731799">
                  <a:extLst>
                    <a:ext uri="{9D8B030D-6E8A-4147-A177-3AD203B41FA5}">
                      <a16:colId xmlns:a16="http://schemas.microsoft.com/office/drawing/2014/main" val="2922888710"/>
                    </a:ext>
                  </a:extLst>
                </a:gridCol>
                <a:gridCol w="1381798">
                  <a:extLst>
                    <a:ext uri="{9D8B030D-6E8A-4147-A177-3AD203B41FA5}">
                      <a16:colId xmlns:a16="http://schemas.microsoft.com/office/drawing/2014/main" val="1184383970"/>
                    </a:ext>
                  </a:extLst>
                </a:gridCol>
                <a:gridCol w="1546724">
                  <a:extLst>
                    <a:ext uri="{9D8B030D-6E8A-4147-A177-3AD203B41FA5}">
                      <a16:colId xmlns:a16="http://schemas.microsoft.com/office/drawing/2014/main" val="1817402768"/>
                    </a:ext>
                  </a:extLst>
                </a:gridCol>
              </a:tblGrid>
              <a:tr h="466122">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Attendance</a:t>
                      </a:r>
                      <a:endParaRPr lang="en-GB" sz="1300" kern="1400" dirty="0">
                        <a:ln>
                          <a:noFill/>
                        </a:ln>
                        <a:solidFill>
                          <a:srgbClr val="000000"/>
                        </a:solidFill>
                        <a:effectLst/>
                        <a:latin typeface="Georgia" panose="02040502050405020303" pitchFamily="18" charset="0"/>
                      </a:endParaRPr>
                    </a:p>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a:t>
                      </a:r>
                      <a:endParaRPr lang="en-GB" sz="1300" kern="1400" dirty="0">
                        <a:ln>
                          <a:noFill/>
                        </a:ln>
                        <a:solidFill>
                          <a:srgbClr val="000000"/>
                        </a:solidFill>
                        <a:effectLst/>
                        <a:latin typeface="Georgia" panose="02040502050405020303" pitchFamily="18" charset="0"/>
                      </a:endParaRPr>
                    </a:p>
                  </a:txBody>
                  <a:tcPr marL="55721" marR="55721" marT="0" marB="0">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E0E2E7"/>
                    </a:solidFill>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Number of days &amp; Learning Missed </a:t>
                      </a:r>
                      <a:endParaRPr lang="en-GB" sz="1300" kern="1400" dirty="0">
                        <a:ln>
                          <a:noFill/>
                        </a:ln>
                        <a:solidFill>
                          <a:srgbClr val="000000"/>
                        </a:solidFill>
                        <a:effectLst/>
                        <a:latin typeface="Georgia" panose="02040502050405020303" pitchFamily="18" charset="0"/>
                      </a:endParaRPr>
                    </a:p>
                  </a:txBody>
                  <a:tcPr marL="55721" marR="55721" marT="0" marB="0">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E0E2E7"/>
                    </a:solidFill>
                  </a:tcPr>
                </a:tc>
                <a:tc>
                  <a:txBody>
                    <a:bodyPr/>
                    <a:lstStyle/>
                    <a:p>
                      <a:pPr marR="0" indent="0" algn="l" rtl="0">
                        <a:lnSpc>
                          <a:spcPct val="119000"/>
                        </a:lnSpc>
                        <a:spcBef>
                          <a:spcPts val="0"/>
                        </a:spcBef>
                        <a:spcAft>
                          <a:spcPts val="0"/>
                        </a:spcAft>
                      </a:pPr>
                      <a:r>
                        <a:rPr lang="en-GB" sz="1300" b="1" kern="1400">
                          <a:ln>
                            <a:noFill/>
                          </a:ln>
                          <a:solidFill>
                            <a:srgbClr val="000000"/>
                          </a:solidFill>
                          <a:effectLst/>
                          <a:latin typeface="Barlow" panose="00000500000000000000" pitchFamily="50" charset="0"/>
                        </a:rPr>
                        <a:t>Number of Lessons Missed </a:t>
                      </a:r>
                      <a:endParaRPr lang="en-GB" sz="1300" kern="1400">
                        <a:ln>
                          <a:noFill/>
                        </a:ln>
                        <a:solidFill>
                          <a:srgbClr val="000000"/>
                        </a:solidFill>
                        <a:effectLst/>
                        <a:latin typeface="Georgia" panose="02040502050405020303" pitchFamily="18" charset="0"/>
                      </a:endParaRPr>
                    </a:p>
                  </a:txBody>
                  <a:tcPr marL="55721" marR="55721" marT="0" marB="0">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E0E2E7"/>
                    </a:solidFill>
                  </a:tcPr>
                </a:tc>
                <a:tc>
                  <a:txBody>
                    <a:bodyPr/>
                    <a:lstStyle/>
                    <a:p>
                      <a:pPr marR="0" indent="0" algn="l" rtl="0">
                        <a:lnSpc>
                          <a:spcPct val="119000"/>
                        </a:lnSpc>
                        <a:spcBef>
                          <a:spcPts val="0"/>
                        </a:spcBef>
                        <a:spcAft>
                          <a:spcPts val="0"/>
                        </a:spcAft>
                      </a:pPr>
                      <a:r>
                        <a:rPr lang="en-GB" sz="1300" b="1" kern="1400">
                          <a:ln>
                            <a:noFill/>
                          </a:ln>
                          <a:solidFill>
                            <a:srgbClr val="000000"/>
                          </a:solidFill>
                          <a:effectLst/>
                          <a:latin typeface="Barlow" panose="00000500000000000000" pitchFamily="50" charset="0"/>
                        </a:rPr>
                        <a:t>DfE ‘Category’</a:t>
                      </a:r>
                      <a:endParaRPr lang="en-GB" sz="1300" kern="1400">
                        <a:ln>
                          <a:noFill/>
                        </a:ln>
                        <a:solidFill>
                          <a:srgbClr val="000000"/>
                        </a:solidFill>
                        <a:effectLst/>
                        <a:latin typeface="Georgia" panose="02040502050405020303" pitchFamily="18" charset="0"/>
                      </a:endParaRPr>
                    </a:p>
                  </a:txBody>
                  <a:tcPr marL="55721" marR="55721" marT="0" marB="0">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E0E2E7"/>
                    </a:solidFill>
                  </a:tcPr>
                </a:tc>
                <a:extLst>
                  <a:ext uri="{0D108BD9-81ED-4DB2-BD59-A6C34878D82A}">
                    <a16:rowId xmlns:a16="http://schemas.microsoft.com/office/drawing/2014/main" val="3690184792"/>
                  </a:ext>
                </a:extLst>
              </a:tr>
              <a:tr h="501594">
                <a:tc>
                  <a:txBody>
                    <a:bodyPr/>
                    <a:lstStyle/>
                    <a:p>
                      <a:pPr marR="0" indent="0" algn="l" rtl="0">
                        <a:lnSpc>
                          <a:spcPct val="75000"/>
                        </a:lnSpc>
                        <a:spcBef>
                          <a:spcPts val="0"/>
                        </a:spcBef>
                        <a:spcAft>
                          <a:spcPts val="0"/>
                        </a:spcAft>
                      </a:pPr>
                      <a:endParaRPr lang="en-GB" sz="1500" kern="1400" dirty="0">
                        <a:ln>
                          <a:noFill/>
                        </a:ln>
                        <a:solidFill>
                          <a:srgbClr val="000000"/>
                        </a:solidFill>
                        <a:effectLst/>
                        <a:latin typeface="Barlow" panose="00000500000000000000" pitchFamily="50" charset="0"/>
                      </a:endParaRPr>
                    </a:p>
                    <a:p>
                      <a:pPr marR="0" indent="0" algn="l" rtl="0">
                        <a:lnSpc>
                          <a:spcPct val="75000"/>
                        </a:lnSpc>
                        <a:spcBef>
                          <a:spcPts val="0"/>
                        </a:spcBef>
                        <a:spcAft>
                          <a:spcPts val="0"/>
                        </a:spcAft>
                      </a:pPr>
                      <a:r>
                        <a:rPr lang="en-GB" sz="1500" kern="1400" dirty="0">
                          <a:ln>
                            <a:noFill/>
                          </a:ln>
                          <a:solidFill>
                            <a:srgbClr val="000000"/>
                          </a:solidFill>
                          <a:effectLst/>
                          <a:latin typeface="Barlow" panose="00000500000000000000" pitchFamily="50" charset="0"/>
                        </a:rPr>
                        <a:t>100% Attendance </a:t>
                      </a:r>
                      <a:endParaRPr lang="en-GB" sz="1500" kern="1400" dirty="0">
                        <a:ln>
                          <a:noFill/>
                        </a:ln>
                        <a:solidFill>
                          <a:srgbClr val="000000"/>
                        </a:solidFill>
                        <a:effectLst/>
                        <a:latin typeface="Georgia" panose="02040502050405020303" pitchFamily="18" charset="0"/>
                      </a:endParaRPr>
                    </a:p>
                    <a:p>
                      <a:pPr marR="0" indent="0" algn="l" rtl="0">
                        <a:lnSpc>
                          <a:spcPct val="75000"/>
                        </a:lnSpc>
                        <a:spcBef>
                          <a:spcPts val="0"/>
                        </a:spcBef>
                        <a:spcAft>
                          <a:spcPts val="0"/>
                        </a:spcAft>
                      </a:pPr>
                      <a:r>
                        <a:rPr lang="en-GB" sz="1500" kern="1400" dirty="0">
                          <a:ln>
                            <a:noFill/>
                          </a:ln>
                          <a:solidFill>
                            <a:srgbClr val="000000"/>
                          </a:solidFill>
                          <a:effectLst/>
                          <a:latin typeface="Barlow" panose="00000500000000000000" pitchFamily="50" charset="0"/>
                        </a:rPr>
                        <a:t>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75000"/>
                        </a:lnSpc>
                        <a:spcBef>
                          <a:spcPts val="0"/>
                        </a:spcBef>
                        <a:spcAft>
                          <a:spcPts val="0"/>
                        </a:spcAft>
                      </a:pPr>
                      <a:r>
                        <a:rPr lang="en-GB" sz="1500" kern="1400" dirty="0">
                          <a:ln>
                            <a:noFill/>
                          </a:ln>
                          <a:solidFill>
                            <a:srgbClr val="000000"/>
                          </a:solidFill>
                          <a:effectLst/>
                          <a:latin typeface="Barlow" panose="00000500000000000000" pitchFamily="50" charset="0"/>
                        </a:rPr>
                        <a:t>0 Days Missed</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75000"/>
                        </a:lnSpc>
                        <a:spcBef>
                          <a:spcPts val="0"/>
                        </a:spcBef>
                        <a:spcAft>
                          <a:spcPts val="0"/>
                        </a:spcAft>
                      </a:pPr>
                      <a:r>
                        <a:rPr lang="en-GB" sz="1500" kern="1400">
                          <a:ln>
                            <a:noFill/>
                          </a:ln>
                          <a:solidFill>
                            <a:srgbClr val="000000"/>
                          </a:solidFill>
                          <a:effectLst/>
                          <a:latin typeface="Barlow" panose="00000500000000000000" pitchFamily="50" charset="0"/>
                        </a:rPr>
                        <a:t>0 lessons missed</a:t>
                      </a:r>
                      <a:endParaRPr lang="en-GB" sz="1500" kern="140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75000"/>
                        </a:lnSpc>
                        <a:spcBef>
                          <a:spcPts val="0"/>
                        </a:spcBef>
                        <a:spcAft>
                          <a:spcPts val="0"/>
                        </a:spcAft>
                      </a:pPr>
                      <a:r>
                        <a:rPr lang="en-GB" sz="1300" b="1" kern="1400" dirty="0">
                          <a:ln>
                            <a:noFill/>
                          </a:ln>
                          <a:solidFill>
                            <a:srgbClr val="000000"/>
                          </a:solidFill>
                          <a:effectLst/>
                          <a:latin typeface="Barlow" panose="00000500000000000000" pitchFamily="50" charset="0"/>
                        </a:rPr>
                        <a:t>Excellent</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009900"/>
                    </a:solidFill>
                  </a:tcPr>
                </a:tc>
                <a:extLst>
                  <a:ext uri="{0D108BD9-81ED-4DB2-BD59-A6C34878D82A}">
                    <a16:rowId xmlns:a16="http://schemas.microsoft.com/office/drawing/2014/main" val="4134599644"/>
                  </a:ext>
                </a:extLst>
              </a:tr>
              <a:tr h="506084">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95% Attendance</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10 Days of Absence. 2 Weeks of Learning Missed</a:t>
                      </a:r>
                      <a:endParaRPr lang="en-GB" sz="1500" kern="1400" dirty="0">
                        <a:ln>
                          <a:noFill/>
                        </a:ln>
                        <a:solidFill>
                          <a:srgbClr val="000000"/>
                        </a:solidFill>
                        <a:effectLst/>
                        <a:latin typeface="Georgia" panose="02040502050405020303" pitchFamily="18" charset="0"/>
                      </a:endParaRPr>
                    </a:p>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60 lessons missed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Good </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33CC33"/>
                    </a:solidFill>
                  </a:tcPr>
                </a:tc>
                <a:extLst>
                  <a:ext uri="{0D108BD9-81ED-4DB2-BD59-A6C34878D82A}">
                    <a16:rowId xmlns:a16="http://schemas.microsoft.com/office/drawing/2014/main" val="939429537"/>
                  </a:ext>
                </a:extLst>
              </a:tr>
              <a:tr h="506084">
                <a:tc>
                  <a:txBody>
                    <a:bodyPr/>
                    <a:lstStyle/>
                    <a:p>
                      <a:pPr marR="0" indent="0" algn="l" rtl="0">
                        <a:lnSpc>
                          <a:spcPct val="119000"/>
                        </a:lnSpc>
                        <a:spcBef>
                          <a:spcPts val="0"/>
                        </a:spcBef>
                        <a:spcAft>
                          <a:spcPts val="0"/>
                        </a:spcAft>
                      </a:pPr>
                      <a:r>
                        <a:rPr lang="en-GB" sz="1500" kern="1400">
                          <a:ln>
                            <a:noFill/>
                          </a:ln>
                          <a:solidFill>
                            <a:srgbClr val="000000"/>
                          </a:solidFill>
                          <a:effectLst/>
                          <a:latin typeface="Barlow" panose="00000500000000000000" pitchFamily="50" charset="0"/>
                        </a:rPr>
                        <a:t>90% Attendance</a:t>
                      </a:r>
                      <a:endParaRPr lang="en-GB" sz="1500" kern="140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19 Days of Absence. 3 Weeks and 4 Days of Learning Missed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114 lessons missed</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Worrying </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FD8C2F"/>
                    </a:solidFill>
                  </a:tcPr>
                </a:tc>
                <a:extLst>
                  <a:ext uri="{0D108BD9-81ED-4DB2-BD59-A6C34878D82A}">
                    <a16:rowId xmlns:a16="http://schemas.microsoft.com/office/drawing/2014/main" val="4232767092"/>
                  </a:ext>
                </a:extLst>
              </a:tr>
              <a:tr h="506084">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85% Attendance</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29 Days of Absence. 5 Weeks and 4 Days of Learning Missed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174 lessons missed</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Serious Concern</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EB4003"/>
                    </a:solidFill>
                  </a:tcPr>
                </a:tc>
                <a:extLst>
                  <a:ext uri="{0D108BD9-81ED-4DB2-BD59-A6C34878D82A}">
                    <a16:rowId xmlns:a16="http://schemas.microsoft.com/office/drawing/2014/main" val="272172993"/>
                  </a:ext>
                </a:extLst>
              </a:tr>
              <a:tr h="506084">
                <a:tc>
                  <a:txBody>
                    <a:bodyPr/>
                    <a:lstStyle/>
                    <a:p>
                      <a:pPr marR="0" indent="0" algn="l" rtl="0">
                        <a:lnSpc>
                          <a:spcPct val="119000"/>
                        </a:lnSpc>
                        <a:spcBef>
                          <a:spcPts val="0"/>
                        </a:spcBef>
                        <a:spcAft>
                          <a:spcPts val="0"/>
                        </a:spcAft>
                      </a:pPr>
                      <a:r>
                        <a:rPr lang="en-GB" sz="1500" kern="1400">
                          <a:ln>
                            <a:noFill/>
                          </a:ln>
                          <a:solidFill>
                            <a:srgbClr val="000000"/>
                          </a:solidFill>
                          <a:effectLst/>
                          <a:latin typeface="Barlow" panose="00000500000000000000" pitchFamily="50" charset="0"/>
                        </a:rPr>
                        <a:t>80% Attendance</a:t>
                      </a:r>
                      <a:endParaRPr lang="en-GB" sz="1500" kern="140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38 Days of Absence. 7 Weeks and 3 Days of Learning Missed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228 lessons missed</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Serious Concern</a:t>
                      </a:r>
                      <a:endParaRPr lang="en-GB" sz="1300" kern="1400" dirty="0">
                        <a:ln>
                          <a:noFill/>
                        </a:ln>
                        <a:solidFill>
                          <a:srgbClr val="000000"/>
                        </a:solidFill>
                        <a:effectLst/>
                        <a:latin typeface="Georgia" panose="02040502050405020303" pitchFamily="18" charset="0"/>
                      </a:endParaRPr>
                    </a:p>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C61E02"/>
                    </a:solidFill>
                  </a:tcPr>
                </a:tc>
                <a:extLst>
                  <a:ext uri="{0D108BD9-81ED-4DB2-BD59-A6C34878D82A}">
                    <a16:rowId xmlns:a16="http://schemas.microsoft.com/office/drawing/2014/main" val="973790877"/>
                  </a:ext>
                </a:extLst>
              </a:tr>
              <a:tr h="506084">
                <a:tc>
                  <a:txBody>
                    <a:bodyPr/>
                    <a:lstStyle/>
                    <a:p>
                      <a:pPr marR="0" indent="0" algn="l" rtl="0">
                        <a:lnSpc>
                          <a:spcPct val="119000"/>
                        </a:lnSpc>
                        <a:spcBef>
                          <a:spcPts val="0"/>
                        </a:spcBef>
                        <a:spcAft>
                          <a:spcPts val="0"/>
                        </a:spcAft>
                      </a:pPr>
                      <a:r>
                        <a:rPr lang="en-GB" sz="1500" kern="1400">
                          <a:ln>
                            <a:noFill/>
                          </a:ln>
                          <a:solidFill>
                            <a:srgbClr val="000000"/>
                          </a:solidFill>
                          <a:effectLst/>
                          <a:latin typeface="Barlow" panose="00000500000000000000" pitchFamily="50" charset="0"/>
                        </a:rPr>
                        <a:t>75% Attendance</a:t>
                      </a:r>
                      <a:endParaRPr lang="en-GB" sz="1500" kern="140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47 Days of Absence. 9 Weeks and 2 Days of Learning Missed </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500" kern="1400" dirty="0">
                          <a:ln>
                            <a:noFill/>
                          </a:ln>
                          <a:solidFill>
                            <a:srgbClr val="000000"/>
                          </a:solidFill>
                          <a:effectLst/>
                          <a:latin typeface="Barlow" panose="00000500000000000000" pitchFamily="50" charset="0"/>
                        </a:rPr>
                        <a:t>282 lessons missed</a:t>
                      </a:r>
                      <a:endParaRPr lang="en-GB" sz="15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tcPr>
                </a:tc>
                <a:tc>
                  <a:txBody>
                    <a:bodyPr/>
                    <a:lstStyle/>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Serious Concern </a:t>
                      </a:r>
                      <a:endParaRPr lang="en-GB" sz="1300" kern="1400" dirty="0">
                        <a:ln>
                          <a:noFill/>
                        </a:ln>
                        <a:solidFill>
                          <a:srgbClr val="000000"/>
                        </a:solidFill>
                        <a:effectLst/>
                        <a:latin typeface="Georgia" panose="02040502050405020303" pitchFamily="18" charset="0"/>
                      </a:endParaRPr>
                    </a:p>
                    <a:p>
                      <a:pPr marR="0" indent="0" algn="l" rtl="0">
                        <a:lnSpc>
                          <a:spcPct val="119000"/>
                        </a:lnSpc>
                        <a:spcBef>
                          <a:spcPts val="0"/>
                        </a:spcBef>
                        <a:spcAft>
                          <a:spcPts val="0"/>
                        </a:spcAft>
                      </a:pPr>
                      <a:r>
                        <a:rPr lang="en-GB" sz="1300" b="1" kern="1400" dirty="0">
                          <a:ln>
                            <a:noFill/>
                          </a:ln>
                          <a:solidFill>
                            <a:srgbClr val="000000"/>
                          </a:solidFill>
                          <a:effectLst/>
                          <a:latin typeface="Barlow" panose="00000500000000000000" pitchFamily="50" charset="0"/>
                        </a:rPr>
                        <a:t> </a:t>
                      </a:r>
                      <a:endParaRPr lang="en-GB" sz="1300" kern="1400" dirty="0">
                        <a:ln>
                          <a:noFill/>
                        </a:ln>
                        <a:solidFill>
                          <a:srgbClr val="000000"/>
                        </a:solidFill>
                        <a:effectLst/>
                        <a:latin typeface="Georgia" panose="02040502050405020303" pitchFamily="18" charset="0"/>
                      </a:endParaRPr>
                    </a:p>
                  </a:txBody>
                  <a:tcPr marL="55721" marR="55721" marT="0" marB="0" anchor="ctr">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C00000"/>
                    </a:solidFill>
                  </a:tcPr>
                </a:tc>
                <a:extLst>
                  <a:ext uri="{0D108BD9-81ED-4DB2-BD59-A6C34878D82A}">
                    <a16:rowId xmlns:a16="http://schemas.microsoft.com/office/drawing/2014/main" val="1542396580"/>
                  </a:ext>
                </a:extLst>
              </a:tr>
              <a:tr h="796322">
                <a:tc gridSpan="4">
                  <a:txBody>
                    <a:bodyPr/>
                    <a:lstStyle/>
                    <a:p>
                      <a:pPr marR="0" indent="0" algn="l" rtl="0">
                        <a:lnSpc>
                          <a:spcPct val="119000"/>
                        </a:lnSpc>
                        <a:spcBef>
                          <a:spcPts val="0"/>
                        </a:spcBef>
                        <a:spcAft>
                          <a:spcPts val="0"/>
                        </a:spcAft>
                      </a:pPr>
                      <a:endParaRPr lang="en-GB" sz="1500" kern="1400" dirty="0">
                        <a:ln>
                          <a:noFill/>
                        </a:ln>
                        <a:solidFill>
                          <a:srgbClr val="000000"/>
                        </a:solidFill>
                        <a:effectLst/>
                        <a:latin typeface="Georgia" panose="02040502050405020303" pitchFamily="18" charset="0"/>
                      </a:endParaRPr>
                    </a:p>
                  </a:txBody>
                  <a:tcPr marL="74295" marR="74295" marT="37148" marB="37148">
                    <a:lnL w="6350" cap="flat" cmpd="sng" algn="ctr">
                      <a:solidFill>
                        <a:srgbClr val="646B86"/>
                      </a:solidFill>
                      <a:prstDash val="solid"/>
                      <a:round/>
                      <a:headEnd type="none" w="med" len="med"/>
                      <a:tailEnd type="none" w="med" len="med"/>
                    </a:lnL>
                    <a:lnR w="6350" cap="flat" cmpd="sng" algn="ctr">
                      <a:solidFill>
                        <a:srgbClr val="646B86"/>
                      </a:solidFill>
                      <a:prstDash val="solid"/>
                      <a:round/>
                      <a:headEnd type="none" w="med" len="med"/>
                      <a:tailEnd type="none" w="med" len="med"/>
                    </a:lnR>
                    <a:lnT w="6350" cap="flat" cmpd="sng" algn="ctr">
                      <a:solidFill>
                        <a:srgbClr val="646B86"/>
                      </a:solidFill>
                      <a:prstDash val="solid"/>
                      <a:round/>
                      <a:headEnd type="none" w="med" len="med"/>
                      <a:tailEnd type="none" w="med" len="med"/>
                    </a:lnT>
                    <a:lnB w="6350" cap="flat" cmpd="sng" algn="ctr">
                      <a:solidFill>
                        <a:srgbClr val="646B86"/>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4186589"/>
                  </a:ext>
                </a:extLst>
              </a:tr>
            </a:tbl>
          </a:graphicData>
        </a:graphic>
      </p:graphicFrame>
      <p:sp>
        <p:nvSpPr>
          <p:cNvPr id="9" name="Control 1">
            <a:extLst>
              <a:ext uri="{FF2B5EF4-FFF2-40B4-BE49-F238E27FC236}">
                <a16:creationId xmlns:a16="http://schemas.microsoft.com/office/drawing/2014/main" id="{96B187A4-3C9B-43F0-8AE7-8702EE32C69C}"/>
              </a:ext>
            </a:extLst>
          </p:cNvPr>
          <p:cNvSpPr>
            <a:spLocks noChangeArrowheads="1" noChangeShapeType="1"/>
          </p:cNvSpPr>
          <p:nvPr/>
        </p:nvSpPr>
        <p:spPr bwMode="auto">
          <a:xfrm rot="16200000">
            <a:off x="598488" y="4598889"/>
            <a:ext cx="5723037" cy="236686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sz="1463"/>
          </a:p>
        </p:txBody>
      </p:sp>
    </p:spTree>
    <p:extLst>
      <p:ext uri="{BB962C8B-B14F-4D97-AF65-F5344CB8AC3E}">
        <p14:creationId xmlns:p14="http://schemas.microsoft.com/office/powerpoint/2010/main" val="843283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C6A35-E080-458C-8CF2-9ADBE58854A5}"/>
              </a:ext>
            </a:extLst>
          </p:cNvPr>
          <p:cNvSpPr>
            <a:spLocks noGrp="1"/>
          </p:cNvSpPr>
          <p:nvPr>
            <p:ph type="title"/>
          </p:nvPr>
        </p:nvSpPr>
        <p:spPr>
          <a:xfrm>
            <a:off x="167884" y="416"/>
            <a:ext cx="4592767" cy="1077020"/>
          </a:xfrm>
          <a:ln w="28575">
            <a:solidFill>
              <a:schemeClr val="accent6">
                <a:lumMod val="50000"/>
              </a:schemeClr>
            </a:solidFill>
          </a:ln>
        </p:spPr>
        <p:txBody>
          <a:bodyPr>
            <a:normAutofit fontScale="90000"/>
          </a:bodyPr>
          <a:lstStyle/>
          <a:p>
            <a:r>
              <a:rPr lang="en-GB" dirty="0">
                <a:solidFill>
                  <a:schemeClr val="accent6">
                    <a:lumMod val="50000"/>
                  </a:schemeClr>
                </a:solidFill>
                <a:latin typeface="Barlow"/>
              </a:rPr>
              <a:t>Consequences of PA</a:t>
            </a:r>
          </a:p>
        </p:txBody>
      </p:sp>
      <p:sp>
        <p:nvSpPr>
          <p:cNvPr id="7" name="Content Placeholder 6">
            <a:extLst>
              <a:ext uri="{FF2B5EF4-FFF2-40B4-BE49-F238E27FC236}">
                <a16:creationId xmlns:a16="http://schemas.microsoft.com/office/drawing/2014/main" id="{9DB4433F-3430-4EED-9581-B5A04293045B}"/>
              </a:ext>
            </a:extLst>
          </p:cNvPr>
          <p:cNvSpPr>
            <a:spLocks noGrp="1"/>
          </p:cNvSpPr>
          <p:nvPr>
            <p:ph idx="1"/>
          </p:nvPr>
        </p:nvSpPr>
        <p:spPr>
          <a:xfrm>
            <a:off x="109827" y="1396132"/>
            <a:ext cx="4709698" cy="4054072"/>
          </a:xfrm>
        </p:spPr>
        <p:txBody>
          <a:bodyPr vert="horz" lIns="74295" tIns="37148" rIns="74295" bIns="37148" rtlCol="0" anchor="t">
            <a:normAutofit/>
          </a:bodyPr>
          <a:lstStyle/>
          <a:p>
            <a:r>
              <a:rPr lang="en-GB" sz="2000" dirty="0">
                <a:latin typeface="Barlow" panose="00000500000000000000"/>
              </a:rPr>
              <a:t>You grades will suffer – look over at those pupils last year who ended with &lt;90% (less than)</a:t>
            </a:r>
          </a:p>
          <a:p>
            <a:endParaRPr lang="en-GB" sz="2000" dirty="0">
              <a:latin typeface="Barlow" panose="00000500000000000000"/>
            </a:endParaRPr>
          </a:p>
          <a:p>
            <a:r>
              <a:rPr lang="en-GB" sz="2000" dirty="0">
                <a:latin typeface="Barlow" panose="00000500000000000000"/>
              </a:rPr>
              <a:t>The Local </a:t>
            </a:r>
            <a:r>
              <a:rPr lang="en-GB" sz="2000">
                <a:latin typeface="Barlow" panose="00000500000000000000"/>
              </a:rPr>
              <a:t>Authority Officer</a:t>
            </a:r>
            <a:r>
              <a:rPr lang="en-GB" sz="2000" dirty="0">
                <a:latin typeface="Barlow" panose="00000500000000000000"/>
              </a:rPr>
              <a:t> will eventually prosecute and fine parents whose children are &lt;90%</a:t>
            </a:r>
          </a:p>
          <a:p>
            <a:endParaRPr lang="en-GB" sz="2000" dirty="0">
              <a:latin typeface="Barlow" panose="00000500000000000000"/>
            </a:endParaRPr>
          </a:p>
          <a:p>
            <a:r>
              <a:rPr lang="en-GB" sz="2000" dirty="0">
                <a:latin typeface="Barlow" panose="00000500000000000000"/>
              </a:rPr>
              <a:t>Students will miss time spent with friends, this helps maintain positive well-being </a:t>
            </a:r>
          </a:p>
        </p:txBody>
      </p:sp>
      <p:pic>
        <p:nvPicPr>
          <p:cNvPr id="3" name="Picture 2">
            <a:extLst>
              <a:ext uri="{FF2B5EF4-FFF2-40B4-BE49-F238E27FC236}">
                <a16:creationId xmlns:a16="http://schemas.microsoft.com/office/drawing/2014/main" id="{D726EA27-00EB-4D83-BA02-81F520ED2558}"/>
              </a:ext>
            </a:extLst>
          </p:cNvPr>
          <p:cNvPicPr>
            <a:picLocks noChangeAspect="1"/>
          </p:cNvPicPr>
          <p:nvPr/>
        </p:nvPicPr>
        <p:blipFill rotWithShape="1">
          <a:blip r:embed="rId2"/>
          <a:srcRect l="5964"/>
          <a:stretch/>
        </p:blipFill>
        <p:spPr>
          <a:xfrm>
            <a:off x="5084979" y="642938"/>
            <a:ext cx="4821022" cy="5550354"/>
          </a:xfrm>
          <a:prstGeom prst="rect">
            <a:avLst/>
          </a:prstGeom>
        </p:spPr>
      </p:pic>
      <p:sp>
        <p:nvSpPr>
          <p:cNvPr id="6" name="Rectangle 5">
            <a:extLst>
              <a:ext uri="{FF2B5EF4-FFF2-40B4-BE49-F238E27FC236}">
                <a16:creationId xmlns:a16="http://schemas.microsoft.com/office/drawing/2014/main" id="{CEBFCA72-780B-44B2-9FBB-2586D4C68B35}"/>
              </a:ext>
            </a:extLst>
          </p:cNvPr>
          <p:cNvSpPr/>
          <p:nvPr/>
        </p:nvSpPr>
        <p:spPr>
          <a:xfrm>
            <a:off x="5625341" y="914815"/>
            <a:ext cx="3553130" cy="508642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63"/>
          </a:p>
        </p:txBody>
      </p:sp>
    </p:spTree>
    <p:extLst>
      <p:ext uri="{BB962C8B-B14F-4D97-AF65-F5344CB8AC3E}">
        <p14:creationId xmlns:p14="http://schemas.microsoft.com/office/powerpoint/2010/main" val="27594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6B561C-50E3-44DB-83A1-ADEC6D911A67}"/>
              </a:ext>
            </a:extLst>
          </p:cNvPr>
          <p:cNvSpPr>
            <a:spLocks noGrp="1"/>
          </p:cNvSpPr>
          <p:nvPr>
            <p:ph type="subTitle" idx="1"/>
          </p:nvPr>
        </p:nvSpPr>
        <p:spPr>
          <a:xfrm>
            <a:off x="4746224" y="814760"/>
            <a:ext cx="4964724" cy="1345307"/>
          </a:xfrm>
        </p:spPr>
        <p:txBody>
          <a:bodyPr vert="horz" lIns="74295" tIns="37148" rIns="74295" bIns="37148" rtlCol="0" anchor="t">
            <a:noAutofit/>
          </a:bodyPr>
          <a:lstStyle/>
          <a:p>
            <a:r>
              <a:rPr lang="en-GB" sz="5363" b="1" dirty="0">
                <a:latin typeface="Barlow" panose="00000500000000000000" pitchFamily="50" charset="0"/>
              </a:rPr>
              <a:t>WHOLE SCHOOL ATTENDANCE </a:t>
            </a:r>
          </a:p>
          <a:p>
            <a:endParaRPr lang="en-GB" sz="5363" b="1" dirty="0">
              <a:latin typeface="Barlow" panose="00000500000000000000" pitchFamily="50" charset="0"/>
            </a:endParaRPr>
          </a:p>
          <a:p>
            <a:endParaRPr lang="en-GB" sz="5363" b="1" dirty="0">
              <a:latin typeface="Barlow" panose="00000500000000000000" pitchFamily="50" charset="0"/>
            </a:endParaRPr>
          </a:p>
        </p:txBody>
      </p:sp>
      <p:pic>
        <p:nvPicPr>
          <p:cNvPr id="4" name="Picture 3">
            <a:extLst>
              <a:ext uri="{FF2B5EF4-FFF2-40B4-BE49-F238E27FC236}">
                <a16:creationId xmlns:a16="http://schemas.microsoft.com/office/drawing/2014/main" id="{15D692CD-7EDC-4F8A-A84E-3F914FCC8A56}"/>
              </a:ext>
            </a:extLst>
          </p:cNvPr>
          <p:cNvPicPr>
            <a:picLocks noChangeAspect="1"/>
          </p:cNvPicPr>
          <p:nvPr/>
        </p:nvPicPr>
        <p:blipFill>
          <a:blip r:embed="rId2"/>
          <a:stretch>
            <a:fillRect/>
          </a:stretch>
        </p:blipFill>
        <p:spPr>
          <a:xfrm>
            <a:off x="51042" y="769378"/>
            <a:ext cx="4307529" cy="5572125"/>
          </a:xfrm>
          <a:prstGeom prst="rect">
            <a:avLst/>
          </a:prstGeom>
        </p:spPr>
      </p:pic>
      <p:sp>
        <p:nvSpPr>
          <p:cNvPr id="5" name="Star: 6 Points 4">
            <a:extLst>
              <a:ext uri="{FF2B5EF4-FFF2-40B4-BE49-F238E27FC236}">
                <a16:creationId xmlns:a16="http://schemas.microsoft.com/office/drawing/2014/main" id="{EB104A5A-DC37-4ADD-BEE0-10BDB098A0C4}"/>
              </a:ext>
            </a:extLst>
          </p:cNvPr>
          <p:cNvSpPr/>
          <p:nvPr/>
        </p:nvSpPr>
        <p:spPr>
          <a:xfrm rot="935286">
            <a:off x="1512197" y="411165"/>
            <a:ext cx="6468053" cy="6445918"/>
          </a:xfrm>
          <a:prstGeom prst="star6">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74295" tIns="37148" rIns="74295" bIns="37148" rtlCol="0" anchor="ctr"/>
          <a:lstStyle/>
          <a:p>
            <a:pPr algn="ctr"/>
            <a:r>
              <a:rPr lang="en-GB" sz="4388" b="1">
                <a:solidFill>
                  <a:schemeClr val="tx1">
                    <a:lumMod val="85000"/>
                    <a:lumOff val="15000"/>
                  </a:schemeClr>
                </a:solidFill>
                <a:latin typeface="Barlow"/>
              </a:rPr>
              <a:t>#TeamSHS</a:t>
            </a:r>
            <a:endParaRPr lang="en-GB" sz="4388" b="1" dirty="0">
              <a:solidFill>
                <a:schemeClr val="tx1">
                  <a:lumMod val="85000"/>
                  <a:lumOff val="15000"/>
                </a:schemeClr>
              </a:solidFill>
              <a:latin typeface="Barlow" panose="00000500000000000000" pitchFamily="50" charset="0"/>
            </a:endParaRPr>
          </a:p>
          <a:p>
            <a:pPr algn="ctr">
              <a:lnSpc>
                <a:spcPct val="100000"/>
              </a:lnSpc>
            </a:pPr>
            <a:r>
              <a:rPr lang="en-GB" sz="4388" b="1" dirty="0">
                <a:solidFill>
                  <a:schemeClr val="tx1">
                    <a:lumMod val="85000"/>
                    <a:lumOff val="15000"/>
                  </a:schemeClr>
                </a:solidFill>
                <a:latin typeface="Barlow" panose="00000500000000000000" pitchFamily="50" charset="0"/>
              </a:rPr>
              <a:t>TARGET = 96% </a:t>
            </a:r>
          </a:p>
        </p:txBody>
      </p:sp>
      <p:sp>
        <p:nvSpPr>
          <p:cNvPr id="6" name="TextBox 5">
            <a:extLst>
              <a:ext uri="{FF2B5EF4-FFF2-40B4-BE49-F238E27FC236}">
                <a16:creationId xmlns:a16="http://schemas.microsoft.com/office/drawing/2014/main" id="{B5FCA959-58C5-45B8-BB05-C08967F23E58}"/>
              </a:ext>
            </a:extLst>
          </p:cNvPr>
          <p:cNvSpPr txBox="1"/>
          <p:nvPr/>
        </p:nvSpPr>
        <p:spPr>
          <a:xfrm>
            <a:off x="5699896" y="5119168"/>
            <a:ext cx="3909504" cy="892552"/>
          </a:xfrm>
          <a:prstGeom prst="rect">
            <a:avLst/>
          </a:prstGeom>
          <a:noFill/>
        </p:spPr>
        <p:txBody>
          <a:bodyPr wrap="square" rtlCol="0">
            <a:spAutoFit/>
          </a:bodyPr>
          <a:lstStyle/>
          <a:p>
            <a:r>
              <a:rPr lang="en-GB" sz="2600" dirty="0">
                <a:latin typeface="Barlow" panose="00000500000000000000"/>
              </a:rPr>
              <a:t>“Be the BEST you can be…”</a:t>
            </a:r>
          </a:p>
        </p:txBody>
      </p:sp>
    </p:spTree>
    <p:extLst>
      <p:ext uri="{BB962C8B-B14F-4D97-AF65-F5344CB8AC3E}">
        <p14:creationId xmlns:p14="http://schemas.microsoft.com/office/powerpoint/2010/main" val="231372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7FEBC-5CBD-4D34-E989-9FE84613D2BA}"/>
              </a:ext>
            </a:extLst>
          </p:cNvPr>
          <p:cNvSpPr>
            <a:spLocks noGrp="1"/>
          </p:cNvSpPr>
          <p:nvPr>
            <p:ph type="title"/>
          </p:nvPr>
        </p:nvSpPr>
        <p:spPr>
          <a:xfrm>
            <a:off x="681038" y="74843"/>
            <a:ext cx="8543925" cy="1325563"/>
          </a:xfrm>
        </p:spPr>
        <p:txBody>
          <a:bodyPr/>
          <a:lstStyle/>
          <a:p>
            <a:r>
              <a:rPr lang="en-GB"/>
              <a:t>SEND – </a:t>
            </a:r>
            <a:r>
              <a:rPr lang="en-GB" dirty="0"/>
              <a:t>everyon</a:t>
            </a:r>
            <a:r>
              <a:rPr lang="en-GB"/>
              <a:t>e's responsibility</a:t>
            </a:r>
          </a:p>
        </p:txBody>
      </p:sp>
      <p:sp>
        <p:nvSpPr>
          <p:cNvPr id="3" name="Content Placeholder 2">
            <a:extLst>
              <a:ext uri="{FF2B5EF4-FFF2-40B4-BE49-F238E27FC236}">
                <a16:creationId xmlns:a16="http://schemas.microsoft.com/office/drawing/2014/main" id="{62B56D2E-20CA-0798-63A1-E92703848628}"/>
              </a:ext>
            </a:extLst>
          </p:cNvPr>
          <p:cNvSpPr>
            <a:spLocks noGrp="1"/>
          </p:cNvSpPr>
          <p:nvPr>
            <p:ph idx="1"/>
          </p:nvPr>
        </p:nvSpPr>
        <p:spPr>
          <a:xfrm>
            <a:off x="550409" y="1789339"/>
            <a:ext cx="6134554" cy="3415167"/>
          </a:xfrm>
        </p:spPr>
        <p:txBody>
          <a:bodyPr vert="horz" lIns="91440" tIns="45720" rIns="91440" bIns="45720" rtlCol="0" anchor="t">
            <a:normAutofit lnSpcReduction="10000"/>
          </a:bodyPr>
          <a:lstStyle/>
          <a:p>
            <a:r>
              <a:rPr lang="en-GB" sz="2400"/>
              <a:t>Support when it is needed.</a:t>
            </a:r>
            <a:endParaRPr lang="en-GB" sz="2400" dirty="0"/>
          </a:p>
          <a:p>
            <a:r>
              <a:rPr lang="en-GB" sz="2400"/>
              <a:t>Needs led not diagnosis led.</a:t>
            </a:r>
            <a:endParaRPr lang="en-GB" sz="2400" dirty="0"/>
          </a:p>
          <a:p>
            <a:r>
              <a:rPr lang="en-GB" sz="2400"/>
              <a:t>Short term and longer term.</a:t>
            </a:r>
            <a:endParaRPr lang="en-GB" sz="2400" dirty="0"/>
          </a:p>
          <a:p>
            <a:r>
              <a:rPr lang="en-GB" sz="2400" dirty="0"/>
              <a:t>Pastoral leaders and form tuto</a:t>
            </a:r>
            <a:r>
              <a:rPr lang="en-GB" sz="2400"/>
              <a:t>rs first point of contact.</a:t>
            </a:r>
            <a:endParaRPr lang="en-GB" sz="2400" dirty="0"/>
          </a:p>
          <a:p>
            <a:r>
              <a:rPr lang="en-GB" sz="2400"/>
              <a:t>Part of an Inclusion team SENDCO role within that is to: Advise, test, put intervention in place, over-see support.</a:t>
            </a:r>
            <a:endParaRPr lang="en-GB" sz="2400" dirty="0"/>
          </a:p>
          <a:p>
            <a:r>
              <a:rPr lang="en-GB" sz="2400"/>
              <a:t>Parental meeting structures. </a:t>
            </a:r>
          </a:p>
        </p:txBody>
      </p:sp>
      <p:pic>
        <p:nvPicPr>
          <p:cNvPr id="4" name="Picture 3">
            <a:extLst>
              <a:ext uri="{FF2B5EF4-FFF2-40B4-BE49-F238E27FC236}">
                <a16:creationId xmlns:a16="http://schemas.microsoft.com/office/drawing/2014/main" id="{F32CB323-B5F9-066B-0155-2D4004BEC965}"/>
              </a:ext>
            </a:extLst>
          </p:cNvPr>
          <p:cNvPicPr>
            <a:picLocks noChangeAspect="1"/>
          </p:cNvPicPr>
          <p:nvPr/>
        </p:nvPicPr>
        <p:blipFill>
          <a:blip r:embed="rId2"/>
          <a:srcRect t="-120" r="-379" b="13934"/>
          <a:stretch>
            <a:fillRect/>
          </a:stretch>
        </p:blipFill>
        <p:spPr>
          <a:xfrm>
            <a:off x="6860948" y="1718407"/>
            <a:ext cx="2506736" cy="3583596"/>
          </a:xfrm>
          <a:prstGeom prst="rect">
            <a:avLst/>
          </a:prstGeom>
        </p:spPr>
      </p:pic>
    </p:spTree>
    <p:extLst>
      <p:ext uri="{BB962C8B-B14F-4D97-AF65-F5344CB8AC3E}">
        <p14:creationId xmlns:p14="http://schemas.microsoft.com/office/powerpoint/2010/main" val="3164740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C7BA5-29BA-A38F-E540-8A3F04D13A16}"/>
              </a:ext>
            </a:extLst>
          </p:cNvPr>
          <p:cNvSpPr>
            <a:spLocks noGrp="1"/>
          </p:cNvSpPr>
          <p:nvPr>
            <p:ph type="title"/>
          </p:nvPr>
        </p:nvSpPr>
        <p:spPr>
          <a:xfrm>
            <a:off x="5108055" y="737608"/>
            <a:ext cx="4281277" cy="1139324"/>
          </a:xfrm>
        </p:spPr>
        <p:txBody>
          <a:bodyPr>
            <a:noAutofit/>
          </a:bodyPr>
          <a:lstStyle/>
          <a:p>
            <a:r>
              <a:rPr lang="en-GB" sz="2000">
                <a:solidFill>
                  <a:srgbClr val="990033"/>
                </a:solidFill>
              </a:rPr>
              <a:t>UNIFORM EXPECTATIONS</a:t>
            </a:r>
          </a:p>
        </p:txBody>
      </p:sp>
      <p:pic>
        <p:nvPicPr>
          <p:cNvPr id="6" name="Content Placeholder 5" descr="A collage of a person&amp;#39;s outfit&#10;&#10;AI-generated content may be incorrect.">
            <a:extLst>
              <a:ext uri="{FF2B5EF4-FFF2-40B4-BE49-F238E27FC236}">
                <a16:creationId xmlns:a16="http://schemas.microsoft.com/office/drawing/2014/main" id="{1665C6A4-86A0-C78E-BFAF-1B8C3EA4EBDC}"/>
              </a:ext>
            </a:extLst>
          </p:cNvPr>
          <p:cNvPicPr>
            <a:picLocks noGrp="1" noChangeAspect="1"/>
          </p:cNvPicPr>
          <p:nvPr>
            <p:ph idx="1"/>
          </p:nvPr>
        </p:nvPicPr>
        <p:blipFill>
          <a:blip r:embed="rId3"/>
          <a:stretch>
            <a:fillRect/>
          </a:stretch>
        </p:blipFill>
        <p:spPr>
          <a:xfrm>
            <a:off x="169220" y="259022"/>
            <a:ext cx="4603601" cy="5841254"/>
          </a:xfrm>
          <a:prstGeom prst="rect">
            <a:avLst/>
          </a:prstGeom>
        </p:spPr>
      </p:pic>
      <p:pic>
        <p:nvPicPr>
          <p:cNvPr id="8" name="Picture 7" descr="A white text with black text&#10;&#10;AI-generated content may be incorrect.">
            <a:extLst>
              <a:ext uri="{FF2B5EF4-FFF2-40B4-BE49-F238E27FC236}">
                <a16:creationId xmlns:a16="http://schemas.microsoft.com/office/drawing/2014/main" id="{8FA47BFF-CFC5-88A4-1461-1A83A1C366C8}"/>
              </a:ext>
            </a:extLst>
          </p:cNvPr>
          <p:cNvPicPr>
            <a:picLocks noChangeAspect="1"/>
          </p:cNvPicPr>
          <p:nvPr/>
        </p:nvPicPr>
        <p:blipFill>
          <a:blip r:embed="rId4"/>
          <a:stretch>
            <a:fillRect/>
          </a:stretch>
        </p:blipFill>
        <p:spPr>
          <a:xfrm>
            <a:off x="3433862" y="2250274"/>
            <a:ext cx="6218523" cy="2357452"/>
          </a:xfrm>
          <a:prstGeom prst="rect">
            <a:avLst/>
          </a:prstGeom>
        </p:spPr>
      </p:pic>
    </p:spTree>
    <p:extLst>
      <p:ext uri="{BB962C8B-B14F-4D97-AF65-F5344CB8AC3E}">
        <p14:creationId xmlns:p14="http://schemas.microsoft.com/office/powerpoint/2010/main" val="96610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clothes and shoes&#10;&#10;AI-generated content may be incorrect.">
            <a:extLst>
              <a:ext uri="{FF2B5EF4-FFF2-40B4-BE49-F238E27FC236}">
                <a16:creationId xmlns:a16="http://schemas.microsoft.com/office/drawing/2014/main" id="{072F28FA-8779-C7BE-5077-01C5307C1D63}"/>
              </a:ext>
            </a:extLst>
          </p:cNvPr>
          <p:cNvPicPr>
            <a:picLocks noChangeAspect="1"/>
          </p:cNvPicPr>
          <p:nvPr/>
        </p:nvPicPr>
        <p:blipFill>
          <a:blip r:embed="rId3"/>
          <a:stretch>
            <a:fillRect/>
          </a:stretch>
        </p:blipFill>
        <p:spPr>
          <a:xfrm>
            <a:off x="571398" y="150774"/>
            <a:ext cx="8579353" cy="6008690"/>
          </a:xfrm>
          <a:prstGeom prst="rect">
            <a:avLst/>
          </a:prstGeom>
        </p:spPr>
      </p:pic>
    </p:spTree>
    <p:extLst>
      <p:ext uri="{BB962C8B-B14F-4D97-AF65-F5344CB8AC3E}">
        <p14:creationId xmlns:p14="http://schemas.microsoft.com/office/powerpoint/2010/main" val="831134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18FD4-6998-BACB-46F2-6D4E61B060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32CEF1-166F-F07C-F0B6-F29116B38293}"/>
              </a:ext>
            </a:extLst>
          </p:cNvPr>
          <p:cNvSpPr>
            <a:spLocks noGrp="1"/>
          </p:cNvSpPr>
          <p:nvPr>
            <p:ph type="title"/>
          </p:nvPr>
        </p:nvSpPr>
        <p:spPr>
          <a:xfrm>
            <a:off x="681038" y="365129"/>
            <a:ext cx="8543925" cy="942561"/>
          </a:xfrm>
        </p:spPr>
        <p:txBody>
          <a:bodyPr/>
          <a:lstStyle/>
          <a:p>
            <a:pPr algn="ctr"/>
            <a:r>
              <a:rPr lang="en-GB">
                <a:solidFill>
                  <a:srgbClr val="990033"/>
                </a:solidFill>
              </a:rPr>
              <a:t>BEHAVIOUR FRAMEWORK</a:t>
            </a:r>
          </a:p>
        </p:txBody>
      </p:sp>
      <p:graphicFrame>
        <p:nvGraphicFramePr>
          <p:cNvPr id="6" name="Table 5">
            <a:extLst>
              <a:ext uri="{FF2B5EF4-FFF2-40B4-BE49-F238E27FC236}">
                <a16:creationId xmlns:a16="http://schemas.microsoft.com/office/drawing/2014/main" id="{9F09345A-3E80-DDCD-8775-B5EFBF7D93C7}"/>
              </a:ext>
            </a:extLst>
          </p:cNvPr>
          <p:cNvGraphicFramePr>
            <a:graphicFrameLocks noGrp="1"/>
          </p:cNvGraphicFramePr>
          <p:nvPr>
            <p:extLst>
              <p:ext uri="{D42A27DB-BD31-4B8C-83A1-F6EECF244321}">
                <p14:modId xmlns:p14="http://schemas.microsoft.com/office/powerpoint/2010/main" val="1234028083"/>
              </p:ext>
            </p:extLst>
          </p:nvPr>
        </p:nvGraphicFramePr>
        <p:xfrm>
          <a:off x="312174" y="1513713"/>
          <a:ext cx="9281652" cy="4293575"/>
        </p:xfrm>
        <a:graphic>
          <a:graphicData uri="http://schemas.openxmlformats.org/drawingml/2006/table">
            <a:tbl>
              <a:tblPr/>
              <a:tblGrid>
                <a:gridCol w="2408903">
                  <a:extLst>
                    <a:ext uri="{9D8B030D-6E8A-4147-A177-3AD203B41FA5}">
                      <a16:colId xmlns:a16="http://schemas.microsoft.com/office/drawing/2014/main" val="3691968323"/>
                    </a:ext>
                  </a:extLst>
                </a:gridCol>
                <a:gridCol w="6872749">
                  <a:extLst>
                    <a:ext uri="{9D8B030D-6E8A-4147-A177-3AD203B41FA5}">
                      <a16:colId xmlns:a16="http://schemas.microsoft.com/office/drawing/2014/main" val="159115110"/>
                    </a:ext>
                  </a:extLst>
                </a:gridCol>
              </a:tblGrid>
              <a:tr h="416377">
                <a:tc>
                  <a:txBody>
                    <a:bodyPr/>
                    <a:lstStyle/>
                    <a:p>
                      <a:pPr algn="ctr" fontAlgn="base">
                        <a:lnSpc>
                          <a:spcPts val="2175"/>
                        </a:lnSpc>
                        <a:buNone/>
                      </a:pPr>
                      <a:r>
                        <a:rPr lang="en-US" sz="1800" b="0" i="0">
                          <a:solidFill>
                            <a:srgbClr val="000000"/>
                          </a:solidFill>
                          <a:effectLst/>
                          <a:latin typeface="Calibri" panose="020F0502020204030204" pitchFamily="34" charset="0"/>
                        </a:rPr>
                        <a:t>​</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1" i="0">
                          <a:solidFill>
                            <a:srgbClr val="000000"/>
                          </a:solidFill>
                          <a:effectLst/>
                          <a:latin typeface="Calibri" panose="020F0502020204030204" pitchFamily="34" charset="0"/>
                        </a:rPr>
                        <a:t>Outcome</a:t>
                      </a:r>
                      <a:r>
                        <a:rPr lang="en-US" sz="1800" b="0" i="0">
                          <a:solidFill>
                            <a:srgbClr val="000000"/>
                          </a:solidFill>
                          <a:effectLst/>
                          <a:latin typeface="Calibri" panose="020F0502020204030204" pitchFamily="34" charset="0"/>
                        </a:rPr>
                        <a:t>​</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9810002"/>
                  </a:ext>
                </a:extLst>
              </a:tr>
              <a:tr h="416377">
                <a:tc>
                  <a:txBody>
                    <a:bodyPr/>
                    <a:lstStyle/>
                    <a:p>
                      <a:pPr algn="ctr" fontAlgn="base">
                        <a:lnSpc>
                          <a:spcPts val="2175"/>
                        </a:lnSpc>
                        <a:buNone/>
                      </a:pPr>
                      <a:r>
                        <a:rPr lang="en-US" sz="1800" b="0" i="0">
                          <a:solidFill>
                            <a:srgbClr val="000000"/>
                          </a:solidFill>
                          <a:effectLst/>
                          <a:latin typeface="Calibri" panose="020F0502020204030204" pitchFamily="34" charset="0"/>
                        </a:rPr>
                        <a:t>Verbal/Non-verbal cues​</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0" i="0">
                          <a:solidFill>
                            <a:srgbClr val="000000"/>
                          </a:solidFill>
                          <a:effectLst/>
                          <a:latin typeface="Calibri" panose="020F0502020204030204" pitchFamily="34" charset="0"/>
                        </a:rPr>
                        <a:t>Reminder to students​</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6316936"/>
                  </a:ext>
                </a:extLst>
              </a:tr>
              <a:tr h="416377">
                <a:tc>
                  <a:txBody>
                    <a:bodyPr/>
                    <a:lstStyle/>
                    <a:p>
                      <a:pPr algn="ctr" fontAlgn="base">
                        <a:lnSpc>
                          <a:spcPts val="2175"/>
                        </a:lnSpc>
                        <a:buNone/>
                      </a:pPr>
                      <a:r>
                        <a:rPr lang="en-US" sz="1800" b="0" i="0">
                          <a:solidFill>
                            <a:srgbClr val="000000"/>
                          </a:solidFill>
                          <a:effectLst/>
                          <a:latin typeface="Calibri" panose="020F0502020204030204" pitchFamily="34" charset="0"/>
                        </a:rPr>
                        <a:t>B1​</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1" i="0">
                          <a:solidFill>
                            <a:srgbClr val="8F1538"/>
                          </a:solidFill>
                          <a:effectLst/>
                          <a:latin typeface="Calibri" panose="020F0502020204030204" pitchFamily="34" charset="0"/>
                        </a:rPr>
                        <a:t>"Warn"</a:t>
                      </a:r>
                      <a:r>
                        <a:rPr lang="en-US" sz="1800" b="0" i="0">
                          <a:solidFill>
                            <a:srgbClr val="000000"/>
                          </a:solidFill>
                          <a:effectLst/>
                          <a:latin typeface="Calibri" panose="020F0502020204030204" pitchFamily="34" charset="0"/>
                        </a:rPr>
                        <a:t>​</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9549527"/>
                  </a:ext>
                </a:extLst>
              </a:tr>
              <a:tr h="416377">
                <a:tc>
                  <a:txBody>
                    <a:bodyPr/>
                    <a:lstStyle/>
                    <a:p>
                      <a:pPr algn="ctr" fontAlgn="base">
                        <a:lnSpc>
                          <a:spcPts val="2175"/>
                        </a:lnSpc>
                        <a:buNone/>
                      </a:pPr>
                      <a:r>
                        <a:rPr lang="en-US" sz="1800" b="0" i="0">
                          <a:solidFill>
                            <a:srgbClr val="000000"/>
                          </a:solidFill>
                          <a:effectLst/>
                          <a:latin typeface="Calibri" panose="020F0502020204030204" pitchFamily="34" charset="0"/>
                        </a:rPr>
                        <a:t>B2​</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1" i="0">
                          <a:solidFill>
                            <a:srgbClr val="8F1538"/>
                          </a:solidFill>
                          <a:effectLst/>
                          <a:latin typeface="Calibri" panose="020F0502020204030204" pitchFamily="34" charset="0"/>
                        </a:rPr>
                        <a:t>"Move"</a:t>
                      </a:r>
                      <a:r>
                        <a:rPr lang="en-US" sz="1800" b="0" i="0">
                          <a:solidFill>
                            <a:srgbClr val="000000"/>
                          </a:solidFill>
                          <a:effectLst/>
                          <a:latin typeface="Calibri" panose="020F0502020204030204" pitchFamily="34" charset="0"/>
                        </a:rPr>
                        <a:t>​</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7119696"/>
                  </a:ext>
                </a:extLst>
              </a:tr>
              <a:tr h="739491">
                <a:tc>
                  <a:txBody>
                    <a:bodyPr/>
                    <a:lstStyle/>
                    <a:p>
                      <a:pPr algn="ctr" fontAlgn="base">
                        <a:lnSpc>
                          <a:spcPts val="2175"/>
                        </a:lnSpc>
                        <a:buNone/>
                      </a:pPr>
                      <a:r>
                        <a:rPr lang="en-US" sz="1800" b="0" i="0">
                          <a:solidFill>
                            <a:srgbClr val="000000"/>
                          </a:solidFill>
                          <a:effectLst/>
                          <a:latin typeface="Calibri" panose="020F0502020204030204" pitchFamily="34" charset="0"/>
                        </a:rPr>
                        <a:t>B3​</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1" i="0">
                          <a:solidFill>
                            <a:srgbClr val="8F1538"/>
                          </a:solidFill>
                          <a:effectLst/>
                          <a:latin typeface="Calibri" panose="020F0502020204030204" pitchFamily="34" charset="0"/>
                        </a:rPr>
                        <a:t>"Remove"</a:t>
                      </a:r>
                      <a:r>
                        <a:rPr lang="en-US" sz="1800" b="0" i="0">
                          <a:solidFill>
                            <a:srgbClr val="000000"/>
                          </a:solidFill>
                          <a:effectLst/>
                          <a:latin typeface="Calibri" panose="020F0502020204030204" pitchFamily="34" charset="0"/>
                        </a:rPr>
                        <a:t> (on call room that period) + 20 min detention the next day​</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5522896"/>
                  </a:ext>
                </a:extLst>
              </a:tr>
              <a:tr h="416377">
                <a:tc>
                  <a:txBody>
                    <a:bodyPr/>
                    <a:lstStyle/>
                    <a:p>
                      <a:pPr algn="ctr" fontAlgn="base">
                        <a:lnSpc>
                          <a:spcPts val="2175"/>
                        </a:lnSpc>
                        <a:buNone/>
                      </a:pPr>
                      <a:r>
                        <a:rPr lang="en-US" sz="1800" b="0" i="0">
                          <a:solidFill>
                            <a:srgbClr val="000000"/>
                          </a:solidFill>
                          <a:effectLst/>
                          <a:latin typeface="Calibri"/>
                        </a:rPr>
                        <a:t>B4​ (any others)</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0" i="0">
                          <a:solidFill>
                            <a:srgbClr val="000000"/>
                          </a:solidFill>
                          <a:effectLst/>
                          <a:latin typeface="Calibri"/>
                        </a:rPr>
                        <a:t>Possible Reset Room AM/PM session OR 40 minute detention next day</a:t>
                      </a:r>
                      <a:endParaRPr lang="en-US" sz="1800" b="0" i="0" dirty="0">
                        <a:solidFill>
                          <a:srgbClr val="000000"/>
                        </a:solidFill>
                        <a:effectLst/>
                        <a:latin typeface="Calibri"/>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6580317"/>
                  </a:ext>
                </a:extLst>
              </a:tr>
              <a:tr h="416377">
                <a:tc>
                  <a:txBody>
                    <a:bodyPr/>
                    <a:lstStyle/>
                    <a:p>
                      <a:pPr algn="ctr" fontAlgn="base">
                        <a:lnSpc>
                          <a:spcPts val="2175"/>
                        </a:lnSpc>
                        <a:buNone/>
                      </a:pPr>
                      <a:r>
                        <a:rPr lang="en-US" sz="1800" b="0" i="0">
                          <a:solidFill>
                            <a:srgbClr val="000000"/>
                          </a:solidFill>
                          <a:effectLst/>
                          <a:latin typeface="Calibri"/>
                        </a:rPr>
                        <a:t>B4 Internal Truancy​</a:t>
                      </a:r>
                      <a:endParaRPr lang="en-US" b="0" i="0">
                        <a:solidFill>
                          <a:srgbClr val="000000"/>
                        </a:solidFill>
                        <a:effectLst/>
                        <a:latin typeface="Calibri"/>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0" i="0">
                          <a:solidFill>
                            <a:srgbClr val="000000"/>
                          </a:solidFill>
                          <a:effectLst/>
                          <a:latin typeface="Calibri"/>
                        </a:rPr>
                        <a:t>40 min detention the next day</a:t>
                      </a:r>
                    </a:p>
                    <a:p>
                      <a:pPr marL="0" marR="0" lvl="0" indent="0" algn="ctr" defTabSz="914400" rtl="0" eaLnBrk="1" fontAlgn="base" latinLnBrk="0" hangingPunct="1">
                        <a:lnSpc>
                          <a:spcPts val="2175"/>
                        </a:lnSpc>
                        <a:spcBef>
                          <a:spcPts val="0"/>
                        </a:spcBef>
                        <a:spcAft>
                          <a:spcPts val="0"/>
                        </a:spcAft>
                        <a:buClrTx/>
                        <a:buSzTx/>
                        <a:buFontTx/>
                        <a:buNone/>
                        <a:tabLst/>
                        <a:defRPr/>
                      </a:pPr>
                      <a:r>
                        <a:rPr lang="en-US" sz="1800" b="0" i="0">
                          <a:solidFill>
                            <a:srgbClr val="000000"/>
                          </a:solidFill>
                          <a:effectLst/>
                          <a:latin typeface="Calibri" panose="020F0502020204030204" pitchFamily="34" charset="0"/>
                        </a:rPr>
                        <a:t>2x B5 in one day - Consequence Room until 4pm the next day</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832933"/>
                  </a:ext>
                </a:extLst>
              </a:tr>
              <a:tr h="416377">
                <a:tc>
                  <a:txBody>
                    <a:bodyPr/>
                    <a:lstStyle/>
                    <a:p>
                      <a:pPr algn="ctr" fontAlgn="base">
                        <a:lnSpc>
                          <a:spcPts val="2175"/>
                        </a:lnSpc>
                        <a:buNone/>
                      </a:pPr>
                      <a:r>
                        <a:rPr lang="en-US" sz="1800" b="0" i="0">
                          <a:solidFill>
                            <a:srgbClr val="000000"/>
                          </a:solidFill>
                          <a:effectLst/>
                          <a:latin typeface="Calibri" panose="020F0502020204030204" pitchFamily="34" charset="0"/>
                        </a:rPr>
                        <a:t>*B6​</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0" i="0">
                          <a:solidFill>
                            <a:srgbClr val="000000"/>
                          </a:solidFill>
                          <a:effectLst/>
                          <a:latin typeface="Calibri"/>
                        </a:rPr>
                        <a:t>1-2 days of Reset Room / Possible Step Out​</a:t>
                      </a:r>
                      <a:endParaRPr lang="en-US" b="0" i="0">
                        <a:solidFill>
                          <a:srgbClr val="000000"/>
                        </a:solidFill>
                        <a:effectLst/>
                        <a:latin typeface="Calibri"/>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60080"/>
                  </a:ext>
                </a:extLst>
              </a:tr>
              <a:tr h="416377">
                <a:tc>
                  <a:txBody>
                    <a:bodyPr/>
                    <a:lstStyle/>
                    <a:p>
                      <a:pPr algn="ctr" fontAlgn="base">
                        <a:lnSpc>
                          <a:spcPts val="2175"/>
                        </a:lnSpc>
                        <a:buNone/>
                      </a:pPr>
                      <a:r>
                        <a:rPr lang="en-US" sz="1800" b="0" i="0">
                          <a:solidFill>
                            <a:srgbClr val="000000"/>
                          </a:solidFill>
                          <a:effectLst/>
                          <a:latin typeface="Calibri" panose="020F0502020204030204" pitchFamily="34" charset="0"/>
                        </a:rPr>
                        <a:t>*B7​</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fontAlgn="base">
                        <a:lnSpc>
                          <a:spcPts val="2175"/>
                        </a:lnSpc>
                        <a:buNone/>
                      </a:pPr>
                      <a:r>
                        <a:rPr lang="en-US" sz="1800" b="0" i="0">
                          <a:solidFill>
                            <a:srgbClr val="000000"/>
                          </a:solidFill>
                          <a:effectLst/>
                          <a:latin typeface="Calibri" panose="020F0502020204030204" pitchFamily="34" charset="0"/>
                        </a:rPr>
                        <a:t>Suspension​</a:t>
                      </a:r>
                      <a:endParaRPr lang="en-US" b="0" i="0">
                        <a:solidFill>
                          <a:srgbClr val="000000"/>
                        </a:solidFill>
                        <a:effectLst/>
                      </a:endParaRPr>
                    </a:p>
                  </a:txBody>
                  <a:tcP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5757608"/>
                  </a:ext>
                </a:extLst>
              </a:tr>
            </a:tbl>
          </a:graphicData>
        </a:graphic>
      </p:graphicFrame>
      <p:sp>
        <p:nvSpPr>
          <p:cNvPr id="7" name="Rectangle 1">
            <a:extLst>
              <a:ext uri="{FF2B5EF4-FFF2-40B4-BE49-F238E27FC236}">
                <a16:creationId xmlns:a16="http://schemas.microsoft.com/office/drawing/2014/main" id="{EA30355D-14F4-ECE7-2828-B0D0420784E9}"/>
              </a:ext>
            </a:extLst>
          </p:cNvPr>
          <p:cNvSpPr>
            <a:spLocks noChangeArrowheads="1"/>
          </p:cNvSpPr>
          <p:nvPr/>
        </p:nvSpPr>
        <p:spPr bwMode="auto">
          <a:xfrm>
            <a:off x="739775" y="224155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43719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B9A10-111C-9EC5-FF46-F6124E6DD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781F8-D04B-9B57-AE12-08750C9E7155}"/>
              </a:ext>
            </a:extLst>
          </p:cNvPr>
          <p:cNvSpPr>
            <a:spLocks noGrp="1"/>
          </p:cNvSpPr>
          <p:nvPr>
            <p:ph type="title"/>
          </p:nvPr>
        </p:nvSpPr>
        <p:spPr>
          <a:xfrm>
            <a:off x="674688" y="117479"/>
            <a:ext cx="8543925" cy="855663"/>
          </a:xfrm>
        </p:spPr>
        <p:txBody>
          <a:bodyPr/>
          <a:lstStyle/>
          <a:p>
            <a:pPr algn="ctr"/>
            <a:r>
              <a:rPr lang="en-GB">
                <a:solidFill>
                  <a:srgbClr val="990033"/>
                </a:solidFill>
              </a:rPr>
              <a:t>Ofsted Update – Top 5</a:t>
            </a:r>
            <a:endParaRPr lang="en-GB" dirty="0">
              <a:solidFill>
                <a:srgbClr val="990033"/>
              </a:solidFill>
            </a:endParaRPr>
          </a:p>
        </p:txBody>
      </p:sp>
      <p:sp>
        <p:nvSpPr>
          <p:cNvPr id="4" name="TextBox 2">
            <a:extLst>
              <a:ext uri="{FF2B5EF4-FFF2-40B4-BE49-F238E27FC236}">
                <a16:creationId xmlns:a16="http://schemas.microsoft.com/office/drawing/2014/main" id="{CB304907-287C-461E-5267-E58448C7296D}"/>
              </a:ext>
            </a:extLst>
          </p:cNvPr>
          <p:cNvSpPr txBox="1"/>
          <p:nvPr/>
        </p:nvSpPr>
        <p:spPr>
          <a:xfrm>
            <a:off x="35560" y="965607"/>
            <a:ext cx="9834372" cy="4185761"/>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900" b="1" dirty="0">
                <a:latin typeface="+mj-lt"/>
              </a:rPr>
              <a:t>Teaching:  </a:t>
            </a:r>
            <a:r>
              <a:rPr lang="en-GB" sz="1900" dirty="0">
                <a:latin typeface="+mj-lt"/>
              </a:rPr>
              <a:t>Improve the quality of teaching and learning by understanding the pedagogy around the strategies and ensure that this is delivered consistently in every lesson, every day</a:t>
            </a:r>
          </a:p>
          <a:p>
            <a:pPr marL="342900" indent="-342900">
              <a:buFont typeface="Arial" panose="020B0604020202020204" pitchFamily="34" charset="0"/>
              <a:buChar char="•"/>
            </a:pPr>
            <a:endParaRPr lang="en-GB" sz="1900" dirty="0">
              <a:latin typeface="+mj-lt"/>
            </a:endParaRPr>
          </a:p>
          <a:p>
            <a:pPr marL="342900" indent="-342900">
              <a:buFont typeface="Arial" panose="020B0604020202020204" pitchFamily="34" charset="0"/>
              <a:buChar char="•"/>
            </a:pPr>
            <a:r>
              <a:rPr lang="en-GB" sz="1900" b="1" dirty="0">
                <a:latin typeface="+mj-lt"/>
              </a:rPr>
              <a:t>Curriculum:</a:t>
            </a:r>
            <a:r>
              <a:rPr lang="en-GB" sz="1900" dirty="0">
                <a:latin typeface="+mj-lt"/>
              </a:rPr>
              <a:t>  Ensure that the curriculum is implemented effectively and appropriately adapted to meet the needs of students, increases their aspirations and removes barriers </a:t>
            </a:r>
          </a:p>
          <a:p>
            <a:pPr marL="342900" indent="-342900">
              <a:buFont typeface="Arial" panose="020B0604020202020204" pitchFamily="34" charset="0"/>
              <a:buChar char="•"/>
            </a:pPr>
            <a:endParaRPr lang="en-GB" sz="1900" dirty="0">
              <a:latin typeface="+mj-lt"/>
            </a:endParaRPr>
          </a:p>
          <a:p>
            <a:pPr marL="342900" indent="-342900">
              <a:buFont typeface="Arial" panose="020B0604020202020204" pitchFamily="34" charset="0"/>
              <a:buChar char="•"/>
            </a:pPr>
            <a:r>
              <a:rPr lang="en-GB" sz="1900" b="1" dirty="0">
                <a:latin typeface="+mj-lt"/>
              </a:rPr>
              <a:t>Achievement:  </a:t>
            </a:r>
            <a:r>
              <a:rPr lang="en-GB" sz="1900" dirty="0">
                <a:latin typeface="+mj-lt"/>
              </a:rPr>
              <a:t>Improve the outcomes and progress across all key stages, through an effective assessment and feedback cycle</a:t>
            </a:r>
          </a:p>
          <a:p>
            <a:pPr marL="342900" indent="-342900">
              <a:buFont typeface="Arial" panose="020B0604020202020204" pitchFamily="34" charset="0"/>
              <a:buChar char="•"/>
            </a:pPr>
            <a:endParaRPr lang="en-GB" sz="1900" dirty="0">
              <a:latin typeface="+mj-lt"/>
            </a:endParaRPr>
          </a:p>
          <a:p>
            <a:pPr marL="342900" indent="-342900">
              <a:buFont typeface="Arial" panose="020B0604020202020204" pitchFamily="34" charset="0"/>
              <a:buChar char="•"/>
            </a:pPr>
            <a:r>
              <a:rPr lang="en-GB" sz="1900" b="1" dirty="0">
                <a:latin typeface="+mj-lt"/>
              </a:rPr>
              <a:t>Behaviour:  </a:t>
            </a:r>
            <a:r>
              <a:rPr lang="en-GB" sz="1900" dirty="0">
                <a:latin typeface="+mj-lt"/>
              </a:rPr>
              <a:t>Consistent implementation of the behaviour policy </a:t>
            </a:r>
          </a:p>
          <a:p>
            <a:pPr marL="342900" indent="-342900">
              <a:buFont typeface="Arial" panose="020B0604020202020204" pitchFamily="34" charset="0"/>
              <a:buChar char="•"/>
            </a:pPr>
            <a:endParaRPr lang="en-GB" sz="1900" dirty="0">
              <a:latin typeface="+mj-lt"/>
            </a:endParaRPr>
          </a:p>
          <a:p>
            <a:pPr marL="342900" indent="-342900">
              <a:buFont typeface="Arial" panose="020B0604020202020204" pitchFamily="34" charset="0"/>
              <a:buChar char="•"/>
            </a:pPr>
            <a:r>
              <a:rPr lang="en-GB" sz="1900" b="1" dirty="0">
                <a:latin typeface="+mj-lt"/>
              </a:rPr>
              <a:t>Attendance:  </a:t>
            </a:r>
            <a:r>
              <a:rPr lang="en-GB" sz="1900" dirty="0">
                <a:latin typeface="+mj-lt"/>
              </a:rPr>
              <a:t>Attendance is everyone's business and should be reinforced at every opportunity, ensuring that we support students to attend</a:t>
            </a:r>
          </a:p>
          <a:p>
            <a:pPr marL="342900" indent="-342900">
              <a:buFont typeface="Arial" panose="020B0604020202020204" pitchFamily="34" charset="0"/>
              <a:buChar char="•"/>
            </a:pPr>
            <a:endParaRPr lang="en-GB" sz="1900" dirty="0">
              <a:latin typeface="+mj-lt"/>
            </a:endParaRPr>
          </a:p>
        </p:txBody>
      </p:sp>
    </p:spTree>
    <p:extLst>
      <p:ext uri="{BB962C8B-B14F-4D97-AF65-F5344CB8AC3E}">
        <p14:creationId xmlns:p14="http://schemas.microsoft.com/office/powerpoint/2010/main" val="246062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43506-B875-5690-B637-3050F6A64FA9}"/>
              </a:ext>
            </a:extLst>
          </p:cNvPr>
          <p:cNvSpPr>
            <a:spLocks noGrp="1"/>
          </p:cNvSpPr>
          <p:nvPr>
            <p:ph type="title"/>
          </p:nvPr>
        </p:nvSpPr>
        <p:spPr>
          <a:xfrm>
            <a:off x="681038" y="365129"/>
            <a:ext cx="8543925" cy="1051682"/>
          </a:xfrm>
        </p:spPr>
        <p:txBody>
          <a:bodyPr/>
          <a:lstStyle/>
          <a:p>
            <a:r>
              <a:rPr lang="en-GB">
                <a:solidFill>
                  <a:srgbClr val="990033"/>
                </a:solidFill>
              </a:rPr>
              <a:t>MOBILE PHONE FREE SCHOOL</a:t>
            </a:r>
          </a:p>
        </p:txBody>
      </p:sp>
      <p:sp>
        <p:nvSpPr>
          <p:cNvPr id="6" name="Content Placeholder 4">
            <a:extLst>
              <a:ext uri="{FF2B5EF4-FFF2-40B4-BE49-F238E27FC236}">
                <a16:creationId xmlns:a16="http://schemas.microsoft.com/office/drawing/2014/main" id="{C88F9350-28AA-4237-1626-32122AC4D2C6}"/>
              </a:ext>
            </a:extLst>
          </p:cNvPr>
          <p:cNvSpPr>
            <a:spLocks noGrp="1"/>
          </p:cNvSpPr>
          <p:nvPr/>
        </p:nvSpPr>
        <p:spPr>
          <a:xfrm>
            <a:off x="533695" y="1417238"/>
            <a:ext cx="8948241" cy="460385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·Phones and earphones are </a:t>
            </a:r>
            <a:r>
              <a:rPr lang="en-GB" sz="1600" b="1" u="sng">
                <a:solidFill>
                  <a:srgbClr val="990033"/>
                </a:solidFill>
              </a:rPr>
              <a:t>‘never used, never seen, never heard’</a:t>
            </a:r>
            <a:r>
              <a:rPr lang="en-GB" sz="1600"/>
              <a:t> on the school site. </a:t>
            </a:r>
            <a:endParaRPr lang="en-US" sz="1600"/>
          </a:p>
          <a:p>
            <a:r>
              <a:rPr lang="en-GB" sz="1600"/>
              <a:t>·Students phone must be off and away in their bag </a:t>
            </a:r>
            <a:r>
              <a:rPr lang="en-GB" sz="1600" b="1" u="sng"/>
              <a:t>BEFORE</a:t>
            </a:r>
            <a:r>
              <a:rPr lang="en-GB" sz="1600"/>
              <a:t> they come through the front gate into school.</a:t>
            </a:r>
          </a:p>
          <a:p>
            <a:r>
              <a:rPr lang="en-GB" sz="1600" b="1" u="sng">
                <a:solidFill>
                  <a:srgbClr val="990033"/>
                </a:solidFill>
              </a:rPr>
              <a:t>Never used, never seen, never heard</a:t>
            </a:r>
            <a:r>
              <a:rPr lang="en-GB" sz="1600"/>
              <a:t> on the school site - the use of mobile phones and other smart technology is prohibited for all students at Stocksbridge High School</a:t>
            </a:r>
          </a:p>
          <a:p>
            <a:r>
              <a:rPr lang="en-GB" sz="1600"/>
              <a:t>Any phone, SEEN OR HEARD at any time on the school site will be confiscated (i.e. looking at it, checking it, using it).  </a:t>
            </a:r>
          </a:p>
          <a:p>
            <a:r>
              <a:rPr lang="en-GB" sz="1600"/>
              <a:t>It will b</a:t>
            </a:r>
            <a:r>
              <a:rPr lang="en-GB" sz="1600" dirty="0"/>
              <a:t>e</a:t>
            </a:r>
            <a:r>
              <a:rPr lang="en-GB" sz="1600"/>
              <a:t> logged as a </a:t>
            </a:r>
            <a:r>
              <a:rPr lang="en-GB" sz="1600" b="1">
                <a:solidFill>
                  <a:srgbClr val="990033"/>
                </a:solidFill>
              </a:rPr>
              <a:t>‘B2 mobile phone violation’</a:t>
            </a:r>
            <a:endParaRPr lang="en-GB" sz="1600"/>
          </a:p>
          <a:p>
            <a:r>
              <a:rPr lang="en-GB" sz="1600"/>
              <a:t>The student will be able to collect their mobile phone from the main school office at the end of the school day (3.10pm). </a:t>
            </a:r>
          </a:p>
          <a:p>
            <a:r>
              <a:rPr lang="en-GB" sz="1600"/>
              <a:t>Students may have phones in their bags, switched off for the duration of the school day.  We do not expect to see them or hear them. This includes time in school before the bell goes for Tutor time or after the official school day.  </a:t>
            </a:r>
          </a:p>
          <a:p>
            <a:r>
              <a:rPr lang="en-GB" sz="1600"/>
              <a:t>Headphones (in any form) should not be seen at any time in school. If students choose to use headphones when travelling to and from school (please be mindful of personal safety) they must remove them before they enter the school site. If seen in school, they will be confiscated as above.</a:t>
            </a:r>
          </a:p>
          <a:p>
            <a:endParaRPr lang="en-GB"/>
          </a:p>
        </p:txBody>
      </p:sp>
    </p:spTree>
    <p:extLst>
      <p:ext uri="{BB962C8B-B14F-4D97-AF65-F5344CB8AC3E}">
        <p14:creationId xmlns:p14="http://schemas.microsoft.com/office/powerpoint/2010/main" val="170868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2D92FA-D40D-E461-0751-56D38C3FB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14119D-4324-BCED-58A1-2BD757D2A3F6}"/>
              </a:ext>
            </a:extLst>
          </p:cNvPr>
          <p:cNvSpPr>
            <a:spLocks noGrp="1"/>
          </p:cNvSpPr>
          <p:nvPr>
            <p:ph type="title"/>
          </p:nvPr>
        </p:nvSpPr>
        <p:spPr/>
        <p:txBody>
          <a:bodyPr>
            <a:normAutofit/>
          </a:bodyPr>
          <a:lstStyle/>
          <a:p>
            <a:r>
              <a:rPr lang="en-US">
                <a:latin typeface="Constantia"/>
              </a:rPr>
              <a:t>Mobile Phones – FAQ’s</a:t>
            </a:r>
            <a:endParaRPr lang="en-US"/>
          </a:p>
        </p:txBody>
      </p:sp>
      <p:sp>
        <p:nvSpPr>
          <p:cNvPr id="6" name="Slide Number Placeholder 5">
            <a:extLst>
              <a:ext uri="{FF2B5EF4-FFF2-40B4-BE49-F238E27FC236}">
                <a16:creationId xmlns:a16="http://schemas.microsoft.com/office/drawing/2014/main" id="{63C86C16-647D-7518-A114-47D03D668605}"/>
              </a:ext>
            </a:extLst>
          </p:cNvPr>
          <p:cNvSpPr>
            <a:spLocks noGrp="1"/>
          </p:cNvSpPr>
          <p:nvPr>
            <p:ph type="sldNum" sz="quarter" idx="12"/>
          </p:nvPr>
        </p:nvSpPr>
        <p:spPr/>
        <p:txBody>
          <a:bodyPr/>
          <a:lstStyle/>
          <a:p>
            <a:pPr>
              <a:defRPr/>
            </a:pPr>
            <a:fld id="{06B786C7-B8F9-4072-AAAA-17258464D730}" type="slidenum">
              <a:rPr lang="en-US" smtClean="0">
                <a:solidFill>
                  <a:prstClr val="black"/>
                </a:solidFill>
              </a:rPr>
              <a:pPr>
                <a:defRPr/>
              </a:pPr>
              <a:t>21</a:t>
            </a:fld>
            <a:endParaRPr lang="en-US">
              <a:solidFill>
                <a:prstClr val="black"/>
              </a:solidFill>
            </a:endParaRPr>
          </a:p>
        </p:txBody>
      </p:sp>
      <p:graphicFrame>
        <p:nvGraphicFramePr>
          <p:cNvPr id="7" name="Content Placeholder 4">
            <a:extLst>
              <a:ext uri="{FF2B5EF4-FFF2-40B4-BE49-F238E27FC236}">
                <a16:creationId xmlns:a16="http://schemas.microsoft.com/office/drawing/2014/main" id="{88569AFB-34DA-4BEF-9381-4993E31F9BED}"/>
              </a:ext>
            </a:extLst>
          </p:cNvPr>
          <p:cNvGraphicFramePr>
            <a:graphicFrameLocks/>
          </p:cNvGraphicFramePr>
          <p:nvPr>
            <p:extLst>
              <p:ext uri="{D42A27DB-BD31-4B8C-83A1-F6EECF244321}">
                <p14:modId xmlns:p14="http://schemas.microsoft.com/office/powerpoint/2010/main" val="920792588"/>
              </p:ext>
            </p:extLst>
          </p:nvPr>
        </p:nvGraphicFramePr>
        <p:xfrm>
          <a:off x="0" y="1371163"/>
          <a:ext cx="9906001" cy="4710665"/>
        </p:xfrm>
        <a:graphic>
          <a:graphicData uri="http://schemas.openxmlformats.org/drawingml/2006/table">
            <a:tbl>
              <a:tblPr firstRow="1" bandRow="1">
                <a:tableStyleId>{5C22544A-7EE6-4342-B048-85BDC9FD1C3A}</a:tableStyleId>
              </a:tblPr>
              <a:tblGrid>
                <a:gridCol w="2222019">
                  <a:extLst>
                    <a:ext uri="{9D8B030D-6E8A-4147-A177-3AD203B41FA5}">
                      <a16:colId xmlns:a16="http://schemas.microsoft.com/office/drawing/2014/main" val="390861192"/>
                    </a:ext>
                  </a:extLst>
                </a:gridCol>
                <a:gridCol w="7683982">
                  <a:extLst>
                    <a:ext uri="{9D8B030D-6E8A-4147-A177-3AD203B41FA5}">
                      <a16:colId xmlns:a16="http://schemas.microsoft.com/office/drawing/2014/main" val="3545586616"/>
                    </a:ext>
                  </a:extLst>
                </a:gridCol>
              </a:tblGrid>
              <a:tr h="916976">
                <a:tc>
                  <a:txBody>
                    <a:bodyPr/>
                    <a:lstStyle/>
                    <a:p>
                      <a:pPr algn="ctr" fontAlgn="base">
                        <a:lnSpc>
                          <a:spcPct val="107000"/>
                        </a:lnSpc>
                        <a:spcAft>
                          <a:spcPts val="800"/>
                        </a:spcAft>
                      </a:pPr>
                      <a:r>
                        <a:rPr lang="en-GB" sz="1400" b="1" kern="0">
                          <a:solidFill>
                            <a:schemeClr val="tx1"/>
                          </a:solidFill>
                          <a:effectLst/>
                          <a:latin typeface="+mn-lt"/>
                          <a:ea typeface="Times New Roman" panose="02020603050405020304" pitchFamily="18" charset="0"/>
                          <a:cs typeface="Times New Roman"/>
                        </a:rPr>
                        <a:t> What happens if my parents need to get an urgent message to me during the school day?  </a:t>
                      </a:r>
                      <a:endParaRPr lang="en-GB" sz="1400" b="1" kern="100">
                        <a:solidFill>
                          <a:schemeClr val="tx1"/>
                        </a:solidFill>
                        <a:effectLst/>
                        <a:latin typeface="+mn-lt"/>
                        <a:ea typeface="Aptos" panose="020B000402020202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fontAlgn="base">
                        <a:lnSpc>
                          <a:spcPct val="107000"/>
                        </a:lnSpc>
                        <a:spcAft>
                          <a:spcPts val="800"/>
                        </a:spcAft>
                      </a:pPr>
                      <a:r>
                        <a:rPr lang="en-GB" sz="1400" b="0" kern="0">
                          <a:solidFill>
                            <a:schemeClr val="tx1"/>
                          </a:solidFill>
                          <a:effectLst/>
                          <a:latin typeface="+mn-lt"/>
                          <a:ea typeface="Times New Roman" panose="02020603050405020304" pitchFamily="18" charset="0"/>
                          <a:cs typeface="Times New Roman"/>
                        </a:rPr>
                        <a:t>They can telephone school reception.  They will write down the message and pass it on to your Pastoral Leader or on-call so you can take whatever action is needed. </a:t>
                      </a:r>
                      <a:endParaRPr lang="en-GB" sz="1400" b="0" kern="100">
                        <a:solidFill>
                          <a:schemeClr val="tx1"/>
                        </a:solidFill>
                        <a:effectLst/>
                        <a:latin typeface="+mn-lt"/>
                        <a:ea typeface="Aptos" panose="020B0004020202020204" pitchFamily="34" charset="0"/>
                        <a:cs typeface="Times New Roman"/>
                      </a:endParaRPr>
                    </a:p>
                    <a:p>
                      <a:pPr fontAlgn="base">
                        <a:lnSpc>
                          <a:spcPct val="107000"/>
                        </a:lnSpc>
                        <a:spcAft>
                          <a:spcPts val="800"/>
                        </a:spcAft>
                      </a:pPr>
                      <a:r>
                        <a:rPr lang="en-GB" sz="1400" b="0" kern="0">
                          <a:solidFill>
                            <a:schemeClr val="tx1"/>
                          </a:solidFill>
                          <a:effectLst/>
                          <a:latin typeface="+mn-lt"/>
                          <a:ea typeface="Times New Roman" panose="02020603050405020304" pitchFamily="18" charset="0"/>
                          <a:cs typeface="Times New Roman"/>
                        </a:rPr>
                        <a:t>Please note this is for emergencies – most students will likely still have a phone in their bag that they can check as they leave the school site at the end of the day for any messages</a:t>
                      </a:r>
                    </a:p>
                    <a:p>
                      <a:pPr fontAlgn="base">
                        <a:lnSpc>
                          <a:spcPct val="107000"/>
                        </a:lnSpc>
                        <a:spcAft>
                          <a:spcPts val="800"/>
                        </a:spcAft>
                      </a:pPr>
                      <a:endParaRPr lang="en-GB" sz="1400" kern="0" dirty="0">
                        <a:solidFill>
                          <a:schemeClr val="tx1"/>
                        </a:solidFill>
                        <a:effectLst/>
                        <a:latin typeface="+mn-lt"/>
                        <a:ea typeface="Times New Roman" panose="02020603050405020304" pitchFamily="18"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4182616038"/>
                  </a:ext>
                </a:extLst>
              </a:tr>
              <a:tr h="921245">
                <a:tc>
                  <a:txBody>
                    <a:bodyPr/>
                    <a:lstStyle/>
                    <a:p>
                      <a:pPr algn="ctr" fontAlgn="base">
                        <a:lnSpc>
                          <a:spcPct val="107000"/>
                        </a:lnSpc>
                        <a:spcAft>
                          <a:spcPts val="800"/>
                        </a:spcAft>
                      </a:pPr>
                      <a:r>
                        <a:rPr lang="en-GB" sz="1400" b="1" kern="0">
                          <a:effectLst/>
                          <a:latin typeface="+mn-lt"/>
                          <a:ea typeface="Times New Roman" panose="02020603050405020304" pitchFamily="18" charset="0"/>
                          <a:cs typeface="Times New Roman"/>
                        </a:rPr>
                        <a:t>What happens if  I need to phone my parents during the school day?  </a:t>
                      </a:r>
                      <a:endParaRPr lang="en-GB" sz="1400" b="1" kern="100">
                        <a:effectLst/>
                        <a:latin typeface="+mn-lt"/>
                        <a:ea typeface="Aptos" panose="020B000402020202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fontAlgn="base">
                        <a:lnSpc>
                          <a:spcPct val="107000"/>
                        </a:lnSpc>
                        <a:spcAft>
                          <a:spcPts val="800"/>
                        </a:spcAft>
                      </a:pPr>
                      <a:r>
                        <a:rPr lang="en-GB" sz="1400" kern="0">
                          <a:effectLst/>
                          <a:latin typeface="+mn-lt"/>
                          <a:ea typeface="Times New Roman" panose="02020603050405020304" pitchFamily="18" charset="0"/>
                          <a:cs typeface="Times New Roman"/>
                        </a:rPr>
                        <a:t>Students can either go to their Pastoral Leader.  Pastoral colleagues will be able to contact parents/carers to share</a:t>
                      </a:r>
                      <a:r>
                        <a:rPr lang="en-GB" sz="1400" b="1" kern="0">
                          <a:effectLst/>
                          <a:latin typeface="+mn-lt"/>
                          <a:ea typeface="Times New Roman" panose="02020603050405020304" pitchFamily="18" charset="0"/>
                          <a:cs typeface="Times New Roman"/>
                        </a:rPr>
                        <a:t> urgent</a:t>
                      </a:r>
                      <a:r>
                        <a:rPr lang="en-GB" sz="1400" kern="0">
                          <a:effectLst/>
                          <a:latin typeface="+mn-lt"/>
                          <a:ea typeface="Times New Roman" panose="02020603050405020304" pitchFamily="18" charset="0"/>
                          <a:cs typeface="Times New Roman"/>
                        </a:rPr>
                        <a:t> messages.  Equally, students can go to Student Reception in an emergency and ask to use the telephone there.  </a:t>
                      </a:r>
                    </a:p>
                    <a:p>
                      <a:pPr fontAlgn="base">
                        <a:lnSpc>
                          <a:spcPct val="107000"/>
                        </a:lnSpc>
                        <a:spcAft>
                          <a:spcPts val="800"/>
                        </a:spcAft>
                      </a:pPr>
                      <a:endParaRPr lang="en-GB" sz="1400" kern="100" dirty="0">
                        <a:effectLst/>
                        <a:latin typeface="+mn-lt"/>
                        <a:ea typeface="Aptos" panose="020B000402020202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69480324"/>
                  </a:ext>
                </a:extLst>
              </a:tr>
              <a:tr h="741099">
                <a:tc>
                  <a:txBody>
                    <a:bodyPr/>
                    <a:lstStyle/>
                    <a:p>
                      <a:pPr algn="ctr" fontAlgn="base">
                        <a:lnSpc>
                          <a:spcPct val="107000"/>
                        </a:lnSpc>
                        <a:spcAft>
                          <a:spcPts val="800"/>
                        </a:spcAft>
                      </a:pPr>
                      <a:r>
                        <a:rPr lang="en-GB" sz="1400" b="1" kern="0">
                          <a:effectLst/>
                          <a:latin typeface="+mn-lt"/>
                          <a:ea typeface="Times New Roman" panose="02020603050405020304" pitchFamily="18" charset="0"/>
                          <a:cs typeface="Times New Roman"/>
                        </a:rPr>
                        <a:t>I use my phone instead of wearing a watch – how will I know the time? </a:t>
                      </a:r>
                      <a:endParaRPr lang="en-GB" sz="1400" b="1" kern="100">
                        <a:effectLst/>
                        <a:latin typeface="+mn-lt"/>
                        <a:ea typeface="Aptos" panose="020B000402020202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fontAlgn="base">
                        <a:lnSpc>
                          <a:spcPct val="107000"/>
                        </a:lnSpc>
                        <a:spcAft>
                          <a:spcPts val="800"/>
                        </a:spcAft>
                      </a:pPr>
                      <a:r>
                        <a:rPr lang="en-GB" sz="1400" kern="0">
                          <a:effectLst/>
                          <a:latin typeface="+mn-lt"/>
                          <a:ea typeface="Times New Roman" panose="02020603050405020304" pitchFamily="18" charset="0"/>
                          <a:cs typeface="Times New Roman"/>
                        </a:rPr>
                        <a:t>There are clocks in most classrooms and spaces. Or ask a teacher! Might be a great opportunity to get a watch this summer.</a:t>
                      </a:r>
                      <a:endParaRPr lang="en-GB" sz="1400" kern="100" dirty="0">
                        <a:effectLst/>
                        <a:latin typeface="+mn-lt"/>
                        <a:ea typeface="Aptos" panose="020B000402020202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649896545"/>
                  </a:ext>
                </a:extLst>
              </a:tr>
              <a:tr h="741098">
                <a:tc>
                  <a:txBody>
                    <a:bodyPr/>
                    <a:lstStyle/>
                    <a:p>
                      <a:pPr lvl="0" algn="ctr">
                        <a:lnSpc>
                          <a:spcPct val="107000"/>
                        </a:lnSpc>
                        <a:spcAft>
                          <a:spcPts val="800"/>
                        </a:spcAft>
                        <a:buNone/>
                      </a:pPr>
                      <a:r>
                        <a:rPr lang="en-GB" sz="1400" b="1" kern="0">
                          <a:solidFill>
                            <a:schemeClr val="tx1"/>
                          </a:solidFill>
                          <a:effectLst/>
                          <a:latin typeface="+mn-lt"/>
                          <a:ea typeface="Aptos" panose="020B0004020202020204" pitchFamily="34" charset="0"/>
                          <a:cs typeface="Times New Roman"/>
                        </a:rPr>
                        <a:t>What happens if I need to let my parents know I have a detention after school?</a:t>
                      </a:r>
                      <a:endParaRPr lang="en-GB" sz="1400" b="1" kern="100">
                        <a:solidFill>
                          <a:schemeClr val="tx1"/>
                        </a:solidFill>
                        <a:effectLst/>
                        <a:latin typeface="+mn-lt"/>
                        <a:ea typeface="Aptos" panose="020B0004020202020204" pitchFamily="34" charset="0"/>
                        <a:cs typeface="Times New Roman"/>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rgbClr val="FFFF99"/>
                    </a:solidFill>
                  </a:tcPr>
                </a:tc>
                <a:tc>
                  <a:txBody>
                    <a:bodyPr/>
                    <a:lstStyle/>
                    <a:p>
                      <a:pPr lvl="0" algn="ctr">
                        <a:lnSpc>
                          <a:spcPct val="107000"/>
                        </a:lnSpc>
                        <a:spcAft>
                          <a:spcPts val="800"/>
                        </a:spcAft>
                        <a:buNone/>
                      </a:pPr>
                      <a:r>
                        <a:rPr lang="en-GB" sz="1400" b="0" kern="0">
                          <a:solidFill>
                            <a:schemeClr val="tx1"/>
                          </a:solidFill>
                          <a:effectLst/>
                          <a:latin typeface="+mn-lt"/>
                          <a:cs typeface="Times New Roman"/>
                        </a:rPr>
                        <a:t>All after school detentions have a 24hr notice and each day the lists are posted on the reception door / SLT office doors / Pastoral doors. Parents will be made aware of your detention via parent app</a:t>
                      </a:r>
                      <a:endParaRPr lang="en-GB" sz="1400" b="0" kern="100">
                        <a:solidFill>
                          <a:schemeClr val="tx1"/>
                        </a:solidFill>
                        <a:effectLst/>
                        <a:latin typeface="+mn-lt"/>
                        <a:cs typeface="Times New Roman"/>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rgbClr val="FFFF99"/>
                    </a:solidFill>
                  </a:tcPr>
                </a:tc>
                <a:extLst>
                  <a:ext uri="{0D108BD9-81ED-4DB2-BD59-A6C34878D82A}">
                    <a16:rowId xmlns:a16="http://schemas.microsoft.com/office/drawing/2014/main" val="2388555747"/>
                  </a:ext>
                </a:extLst>
              </a:tr>
              <a:tr h="741098">
                <a:tc>
                  <a:txBody>
                    <a:bodyPr/>
                    <a:lstStyle/>
                    <a:p>
                      <a:pPr lvl="0" algn="ctr">
                        <a:lnSpc>
                          <a:spcPct val="107000"/>
                        </a:lnSpc>
                        <a:spcAft>
                          <a:spcPts val="800"/>
                        </a:spcAft>
                        <a:buNone/>
                      </a:pPr>
                      <a:r>
                        <a:rPr lang="en-GB" sz="1400" b="1" kern="100">
                          <a:solidFill>
                            <a:schemeClr val="tx1"/>
                          </a:solidFill>
                          <a:effectLst/>
                          <a:latin typeface="+mn-lt"/>
                          <a:cs typeface="Times New Roman"/>
                        </a:rPr>
                        <a:t>Can we use phones in lessons?</a:t>
                      </a:r>
                      <a:endParaRPr lang="en-US" sz="1400"/>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rgbClr val="FFFF99"/>
                    </a:solidFill>
                  </a:tcPr>
                </a:tc>
                <a:tc>
                  <a:txBody>
                    <a:bodyPr/>
                    <a:lstStyle/>
                    <a:p>
                      <a:pPr lvl="0" algn="ctr">
                        <a:lnSpc>
                          <a:spcPct val="107000"/>
                        </a:lnSpc>
                        <a:spcAft>
                          <a:spcPts val="800"/>
                        </a:spcAft>
                        <a:buNone/>
                      </a:pPr>
                      <a:r>
                        <a:rPr lang="en-GB" sz="1400" b="0" kern="100" dirty="0">
                          <a:effectLst/>
                          <a:latin typeface="+mn-lt"/>
                          <a:cs typeface="Times New Roman"/>
                        </a:rPr>
                        <a:t>Students are not permitted to use their phone in lessons. Teaching staff will ensure they </a:t>
                      </a:r>
                      <a:r>
                        <a:rPr lang="en-GB" sz="1400" b="0" kern="100">
                          <a:effectLst/>
                          <a:latin typeface="+mn-lt"/>
                          <a:cs typeface="Times New Roman"/>
                        </a:rPr>
                        <a:t>have a system </a:t>
                      </a:r>
                      <a:r>
                        <a:rPr lang="en-GB" sz="1400" b="0" kern="100" dirty="0">
                          <a:effectLst/>
                          <a:latin typeface="+mn-lt"/>
                          <a:cs typeface="Times New Roman"/>
                        </a:rPr>
                        <a:t>for you to research the internet or use a camera i.e. book out a computer room / use iPad to take photos etc.</a:t>
                      </a:r>
                      <a:endParaRPr lang="en-US" sz="1400"/>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rgbClr val="FFFF99"/>
                    </a:solidFill>
                  </a:tcPr>
                </a:tc>
                <a:extLst>
                  <a:ext uri="{0D108BD9-81ED-4DB2-BD59-A6C34878D82A}">
                    <a16:rowId xmlns:a16="http://schemas.microsoft.com/office/drawing/2014/main" val="762803926"/>
                  </a:ext>
                </a:extLst>
              </a:tr>
            </a:tbl>
          </a:graphicData>
        </a:graphic>
      </p:graphicFrame>
    </p:spTree>
    <p:extLst>
      <p:ext uri="{BB962C8B-B14F-4D97-AF65-F5344CB8AC3E}">
        <p14:creationId xmlns:p14="http://schemas.microsoft.com/office/powerpoint/2010/main" val="2815047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58F5A-B8DC-240B-AFEC-19B87FC2DD9F}"/>
              </a:ext>
            </a:extLst>
          </p:cNvPr>
          <p:cNvSpPr>
            <a:spLocks noGrp="1"/>
          </p:cNvSpPr>
          <p:nvPr>
            <p:ph type="title"/>
          </p:nvPr>
        </p:nvSpPr>
        <p:spPr>
          <a:xfrm>
            <a:off x="681038" y="503015"/>
            <a:ext cx="8543925" cy="588005"/>
          </a:xfrm>
        </p:spPr>
        <p:txBody>
          <a:bodyPr anchor="ctr">
            <a:normAutofit fontScale="90000"/>
          </a:bodyPr>
          <a:lstStyle/>
          <a:p>
            <a:r>
              <a:rPr lang="en-GB" sz="2800"/>
              <a:t>ENRICHMENT – examples from this academic year</a:t>
            </a:r>
          </a:p>
        </p:txBody>
      </p:sp>
      <p:graphicFrame>
        <p:nvGraphicFramePr>
          <p:cNvPr id="5" name="Table 4">
            <a:extLst>
              <a:ext uri="{FF2B5EF4-FFF2-40B4-BE49-F238E27FC236}">
                <a16:creationId xmlns:a16="http://schemas.microsoft.com/office/drawing/2014/main" id="{46E94934-1914-DBC3-34D4-3DF9C87D77EC}"/>
              </a:ext>
            </a:extLst>
          </p:cNvPr>
          <p:cNvGraphicFramePr>
            <a:graphicFrameLocks noGrp="1"/>
          </p:cNvGraphicFramePr>
          <p:nvPr>
            <p:extLst>
              <p:ext uri="{D42A27DB-BD31-4B8C-83A1-F6EECF244321}">
                <p14:modId xmlns:p14="http://schemas.microsoft.com/office/powerpoint/2010/main" val="2353222215"/>
              </p:ext>
            </p:extLst>
          </p:nvPr>
        </p:nvGraphicFramePr>
        <p:xfrm>
          <a:off x="193981" y="1410418"/>
          <a:ext cx="9504858" cy="4701810"/>
        </p:xfrm>
        <a:graphic>
          <a:graphicData uri="http://schemas.openxmlformats.org/drawingml/2006/table">
            <a:tbl>
              <a:tblPr bandRow="1">
                <a:tableStyleId>{5C22544A-7EE6-4342-B048-85BDC9FD1C3A}</a:tableStyleId>
              </a:tblPr>
              <a:tblGrid>
                <a:gridCol w="864078">
                  <a:extLst>
                    <a:ext uri="{9D8B030D-6E8A-4147-A177-3AD203B41FA5}">
                      <a16:colId xmlns:a16="http://schemas.microsoft.com/office/drawing/2014/main" val="2161593578"/>
                    </a:ext>
                  </a:extLst>
                </a:gridCol>
                <a:gridCol w="864078">
                  <a:extLst>
                    <a:ext uri="{9D8B030D-6E8A-4147-A177-3AD203B41FA5}">
                      <a16:colId xmlns:a16="http://schemas.microsoft.com/office/drawing/2014/main" val="590515999"/>
                    </a:ext>
                  </a:extLst>
                </a:gridCol>
                <a:gridCol w="864078">
                  <a:extLst>
                    <a:ext uri="{9D8B030D-6E8A-4147-A177-3AD203B41FA5}">
                      <a16:colId xmlns:a16="http://schemas.microsoft.com/office/drawing/2014/main" val="3359134656"/>
                    </a:ext>
                  </a:extLst>
                </a:gridCol>
                <a:gridCol w="864078">
                  <a:extLst>
                    <a:ext uri="{9D8B030D-6E8A-4147-A177-3AD203B41FA5}">
                      <a16:colId xmlns:a16="http://schemas.microsoft.com/office/drawing/2014/main" val="3040362504"/>
                    </a:ext>
                  </a:extLst>
                </a:gridCol>
                <a:gridCol w="864078">
                  <a:extLst>
                    <a:ext uri="{9D8B030D-6E8A-4147-A177-3AD203B41FA5}">
                      <a16:colId xmlns:a16="http://schemas.microsoft.com/office/drawing/2014/main" val="417111087"/>
                    </a:ext>
                  </a:extLst>
                </a:gridCol>
                <a:gridCol w="864078">
                  <a:extLst>
                    <a:ext uri="{9D8B030D-6E8A-4147-A177-3AD203B41FA5}">
                      <a16:colId xmlns:a16="http://schemas.microsoft.com/office/drawing/2014/main" val="3815611054"/>
                    </a:ext>
                  </a:extLst>
                </a:gridCol>
                <a:gridCol w="864078">
                  <a:extLst>
                    <a:ext uri="{9D8B030D-6E8A-4147-A177-3AD203B41FA5}">
                      <a16:colId xmlns:a16="http://schemas.microsoft.com/office/drawing/2014/main" val="3901093195"/>
                    </a:ext>
                  </a:extLst>
                </a:gridCol>
                <a:gridCol w="864078">
                  <a:extLst>
                    <a:ext uri="{9D8B030D-6E8A-4147-A177-3AD203B41FA5}">
                      <a16:colId xmlns:a16="http://schemas.microsoft.com/office/drawing/2014/main" val="2434095993"/>
                    </a:ext>
                  </a:extLst>
                </a:gridCol>
                <a:gridCol w="864078">
                  <a:extLst>
                    <a:ext uri="{9D8B030D-6E8A-4147-A177-3AD203B41FA5}">
                      <a16:colId xmlns:a16="http://schemas.microsoft.com/office/drawing/2014/main" val="2772691369"/>
                    </a:ext>
                  </a:extLst>
                </a:gridCol>
                <a:gridCol w="864078">
                  <a:extLst>
                    <a:ext uri="{9D8B030D-6E8A-4147-A177-3AD203B41FA5}">
                      <a16:colId xmlns:a16="http://schemas.microsoft.com/office/drawing/2014/main" val="1429281790"/>
                    </a:ext>
                  </a:extLst>
                </a:gridCol>
                <a:gridCol w="864078">
                  <a:extLst>
                    <a:ext uri="{9D8B030D-6E8A-4147-A177-3AD203B41FA5}">
                      <a16:colId xmlns:a16="http://schemas.microsoft.com/office/drawing/2014/main" val="3230918118"/>
                    </a:ext>
                  </a:extLst>
                </a:gridCol>
              </a:tblGrid>
              <a:tr h="330322">
                <a:tc gridSpan="11">
                  <a:txBody>
                    <a:bodyPr/>
                    <a:lstStyle/>
                    <a:p>
                      <a:pPr algn="ctr" fontAlgn="ctr">
                        <a:buNone/>
                      </a:pPr>
                      <a:r>
                        <a:rPr lang="en-US" sz="2000" b="1">
                          <a:solidFill>
                            <a:srgbClr val="FFFFFF"/>
                          </a:solidFill>
                          <a:effectLst/>
                          <a:latin typeface="Aptos Narrow"/>
                        </a:rPr>
                        <a:t>Stocksbridge High School - Enrichment Term </a:t>
                      </a:r>
                    </a:p>
                  </a:txBody>
                  <a:tcPr marL="2646" marR="2646" marT="2646" marB="12701"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303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48823828"/>
                  </a:ext>
                </a:extLst>
              </a:tr>
              <a:tr h="330322">
                <a:tc>
                  <a:txBody>
                    <a:bodyPr/>
                    <a:lstStyle/>
                    <a:p>
                      <a:pPr fontAlgn="b">
                        <a:buNone/>
                      </a:pPr>
                      <a:endParaRPr lang="en-US" sz="800">
                        <a:effectLst/>
                        <a:latin typeface="Aptos Narrow" panose="020B0004020202020204" pitchFamily="34" charset="0"/>
                      </a:endParaRPr>
                    </a:p>
                  </a:txBody>
                  <a:tcPr marL="2646" marR="2646" marT="2646" marB="1270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gridSpan="2">
                  <a:txBody>
                    <a:bodyPr/>
                    <a:lstStyle/>
                    <a:p>
                      <a:pPr algn="ctr" fontAlgn="ctr">
                        <a:buNone/>
                      </a:pPr>
                      <a:r>
                        <a:rPr lang="en-US" sz="2000" b="1">
                          <a:effectLst/>
                          <a:latin typeface="Aptos Narrow" panose="020B0004020202020204" pitchFamily="34" charset="0"/>
                        </a:rPr>
                        <a:t>Monday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hMerge="1">
                  <a:txBody>
                    <a:bodyPr/>
                    <a:lstStyle/>
                    <a:p>
                      <a:endParaRPr lang="en-US"/>
                    </a:p>
                  </a:txBody>
                  <a:tcPr/>
                </a:tc>
                <a:tc gridSpan="2">
                  <a:txBody>
                    <a:bodyPr/>
                    <a:lstStyle/>
                    <a:p>
                      <a:pPr algn="ctr" fontAlgn="ctr">
                        <a:buNone/>
                      </a:pPr>
                      <a:r>
                        <a:rPr lang="en-US" sz="2000" b="1">
                          <a:effectLst/>
                          <a:latin typeface="Aptos Narrow" panose="020B0004020202020204" pitchFamily="34" charset="0"/>
                        </a:rPr>
                        <a:t>Tuesday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C1F0C8"/>
                    </a:solidFill>
                  </a:tcPr>
                </a:tc>
                <a:tc hMerge="1">
                  <a:txBody>
                    <a:bodyPr/>
                    <a:lstStyle/>
                    <a:p>
                      <a:endParaRPr lang="en-US"/>
                    </a:p>
                  </a:txBody>
                  <a:tcPr/>
                </a:tc>
                <a:tc gridSpan="2">
                  <a:txBody>
                    <a:bodyPr/>
                    <a:lstStyle/>
                    <a:p>
                      <a:pPr algn="ctr" fontAlgn="ctr">
                        <a:buNone/>
                      </a:pPr>
                      <a:r>
                        <a:rPr lang="en-US" sz="2000" b="1">
                          <a:effectLst/>
                          <a:latin typeface="Aptos Narrow" panose="020B0004020202020204" pitchFamily="34" charset="0"/>
                        </a:rPr>
                        <a:t>Wednesday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E49EDD"/>
                    </a:solidFill>
                  </a:tcPr>
                </a:tc>
                <a:tc hMerge="1">
                  <a:txBody>
                    <a:bodyPr/>
                    <a:lstStyle/>
                    <a:p>
                      <a:endParaRPr lang="en-US"/>
                    </a:p>
                  </a:txBody>
                  <a:tcPr/>
                </a:tc>
                <a:tc gridSpan="2">
                  <a:txBody>
                    <a:bodyPr/>
                    <a:lstStyle/>
                    <a:p>
                      <a:pPr algn="ctr" fontAlgn="ctr">
                        <a:buNone/>
                      </a:pPr>
                      <a:r>
                        <a:rPr lang="en-US" sz="2000" b="1">
                          <a:effectLst/>
                          <a:latin typeface="Aptos Narrow" panose="020B0004020202020204" pitchFamily="34" charset="0"/>
                        </a:rPr>
                        <a:t>Thursday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BFBFBF"/>
                    </a:solidFill>
                  </a:tcPr>
                </a:tc>
                <a:tc hMerge="1">
                  <a:txBody>
                    <a:bodyPr/>
                    <a:lstStyle/>
                    <a:p>
                      <a:endParaRPr lang="en-US"/>
                    </a:p>
                  </a:txBody>
                  <a:tcPr/>
                </a:tc>
                <a:tc gridSpan="2">
                  <a:txBody>
                    <a:bodyPr/>
                    <a:lstStyle/>
                    <a:p>
                      <a:pPr algn="ctr" fontAlgn="ctr">
                        <a:buNone/>
                      </a:pPr>
                      <a:r>
                        <a:rPr lang="en-US" sz="2000" b="1">
                          <a:effectLst/>
                          <a:latin typeface="Aptos Narrow" panose="020B0004020202020204" pitchFamily="34" charset="0"/>
                        </a:rPr>
                        <a:t>Friday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rgbClr val="FFFF00"/>
                    </a:solidFill>
                  </a:tcPr>
                </a:tc>
                <a:tc hMerge="1">
                  <a:txBody>
                    <a:bodyPr/>
                    <a:lstStyle/>
                    <a:p>
                      <a:endParaRPr lang="en-US"/>
                    </a:p>
                  </a:txBody>
                  <a:tcPr/>
                </a:tc>
                <a:extLst>
                  <a:ext uri="{0D108BD9-81ED-4DB2-BD59-A6C34878D82A}">
                    <a16:rowId xmlns:a16="http://schemas.microsoft.com/office/drawing/2014/main" val="1307948739"/>
                  </a:ext>
                </a:extLst>
              </a:tr>
              <a:tr h="635137">
                <a:tc rowSpan="7">
                  <a:txBody>
                    <a:bodyPr/>
                    <a:lstStyle/>
                    <a:p>
                      <a:pPr algn="ctr" fontAlgn="ctr">
                        <a:buNone/>
                      </a:pPr>
                      <a:r>
                        <a:rPr lang="en-US" sz="1300" b="1">
                          <a:effectLst/>
                          <a:latin typeface="Aptos Narrow" panose="020B0004020202020204" pitchFamily="34" charset="0"/>
                        </a:rPr>
                        <a:t>After school</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FFC000"/>
                    </a:solidFill>
                  </a:tcPr>
                </a:tc>
                <a:tc>
                  <a:txBody>
                    <a:bodyPr/>
                    <a:lstStyle/>
                    <a:p>
                      <a:pPr algn="ctr" fontAlgn="ctr">
                        <a:buNone/>
                      </a:pPr>
                      <a:r>
                        <a:rPr lang="en-US" sz="1300" b="1">
                          <a:solidFill>
                            <a:srgbClr val="0E2841"/>
                          </a:solidFill>
                          <a:effectLst/>
                          <a:latin typeface="Aptos Narrow"/>
                        </a:rPr>
                        <a:t>Gym Sessions</a:t>
                      </a:r>
                      <a:br>
                        <a:rPr lang="en-US" sz="1300" b="1">
                          <a:solidFill>
                            <a:srgbClr val="0E2841"/>
                          </a:solidFill>
                          <a:effectLst/>
                          <a:latin typeface="Aptos Narrow"/>
                        </a:rPr>
                      </a:br>
                      <a:r>
                        <a:rPr lang="en-US" sz="1300" b="1">
                          <a:solidFill>
                            <a:srgbClr val="0E2841"/>
                          </a:solidFill>
                          <a:effectLst/>
                          <a:latin typeface="Aptos Narrow"/>
                        </a:rPr>
                        <a:t>LHI</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r>
                        <a:rPr lang="en-US" sz="1300" b="1">
                          <a:solidFill>
                            <a:srgbClr val="0E2841"/>
                          </a:solidFill>
                          <a:effectLst/>
                          <a:latin typeface="Aptos Narrow"/>
                        </a:rPr>
                        <a:t>All Years</a:t>
                      </a:r>
                      <a:br>
                        <a:rPr lang="en-US" sz="1300" b="1">
                          <a:solidFill>
                            <a:srgbClr val="0E2841"/>
                          </a:solidFill>
                          <a:effectLst/>
                          <a:latin typeface="Aptos Narrow"/>
                        </a:rPr>
                      </a:br>
                      <a:r>
                        <a:rPr lang="en-US" sz="1300" b="1">
                          <a:solidFill>
                            <a:srgbClr val="0E2841"/>
                          </a:solidFill>
                          <a:effectLst/>
                          <a:latin typeface="Aptos Narrow"/>
                        </a:rPr>
                        <a:t>Fitness Suite</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r>
                        <a:rPr lang="en-US" sz="1300" b="1">
                          <a:effectLst/>
                          <a:latin typeface="Aptos Narrow" panose="020B0004020202020204" pitchFamily="34" charset="0"/>
                        </a:rPr>
                        <a:t>Sports Leaders, Links</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effectLst/>
                          <a:latin typeface="Aptos Narrow"/>
                        </a:rPr>
                        <a:t>Y10</a:t>
                      </a:r>
                      <a:br>
                        <a:rPr lang="en-US" sz="1300" b="1">
                          <a:effectLst/>
                          <a:latin typeface="Aptos Narrow"/>
                        </a:rPr>
                      </a:br>
                      <a:r>
                        <a:rPr lang="en-US" sz="1300" b="1">
                          <a:effectLst/>
                          <a:latin typeface="Aptos Narrow"/>
                        </a:rPr>
                        <a:t>TBC</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effectLst/>
                          <a:latin typeface="Aptos Narrow" panose="020B0004020202020204" pitchFamily="34" charset="0"/>
                        </a:rPr>
                        <a:t>Athletics</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effectLst/>
                          <a:latin typeface="Aptos Narrow"/>
                        </a:rPr>
                        <a:t>All Years</a:t>
                      </a:r>
                      <a:br>
                        <a:rPr lang="en-US" sz="1300" b="1">
                          <a:effectLst/>
                          <a:latin typeface="Aptos Narrow"/>
                        </a:rPr>
                      </a:br>
                      <a:r>
                        <a:rPr lang="en-US" sz="1300" b="1">
                          <a:effectLst/>
                          <a:latin typeface="Aptos Narrow"/>
                        </a:rPr>
                        <a:t>Sports Hall</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effectLst/>
                          <a:latin typeface="Aptos Narrow"/>
                        </a:rPr>
                        <a:t>Music Club</a:t>
                      </a:r>
                      <a:br>
                        <a:rPr lang="en-US" sz="1300" b="1">
                          <a:effectLst/>
                          <a:latin typeface="Aptos Narrow"/>
                        </a:rPr>
                      </a:br>
                      <a:r>
                        <a:rPr lang="en-US" sz="1300" b="1">
                          <a:effectLst/>
                          <a:latin typeface="Aptos Narrow"/>
                        </a:rPr>
                        <a:t>DWO</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r>
                        <a:rPr lang="en-US" sz="1300" b="1">
                          <a:effectLst/>
                          <a:latin typeface="Aptos Narrow"/>
                        </a:rPr>
                        <a:t>Y7 - Y11</a:t>
                      </a:r>
                      <a:br>
                        <a:rPr lang="en-US" sz="1300" b="1">
                          <a:effectLst/>
                          <a:latin typeface="Aptos Narrow"/>
                        </a:rPr>
                      </a:br>
                      <a:r>
                        <a:rPr lang="en-US" sz="1300" b="1">
                          <a:effectLst/>
                          <a:latin typeface="Aptos Narrow"/>
                        </a:rPr>
                        <a:t>O2</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r>
                        <a:rPr lang="en-US" sz="1300" b="1">
                          <a:effectLst/>
                          <a:latin typeface="Aptos Narrow"/>
                        </a:rPr>
                        <a:t>Tennis Club</a:t>
                      </a:r>
                      <a:br>
                        <a:rPr lang="en-US" sz="1300" b="1">
                          <a:effectLst/>
                          <a:latin typeface="Aptos Narrow"/>
                        </a:rPr>
                      </a:br>
                      <a:r>
                        <a:rPr lang="en-US" sz="1300" b="1">
                          <a:effectLst/>
                          <a:latin typeface="Aptos Narrow"/>
                        </a:rPr>
                        <a:t>MGR</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buNone/>
                      </a:pPr>
                      <a:r>
                        <a:rPr lang="en-US" sz="1300" b="1">
                          <a:effectLst/>
                          <a:latin typeface="Aptos Narrow"/>
                        </a:rPr>
                        <a:t>All years</a:t>
                      </a:r>
                      <a:br>
                        <a:rPr lang="en-US" sz="1300" b="1">
                          <a:effectLst/>
                          <a:latin typeface="Aptos Narrow"/>
                        </a:rPr>
                      </a:br>
                      <a:r>
                        <a:rPr lang="en-US" sz="1300" b="1">
                          <a:effectLst/>
                          <a:latin typeface="Aptos Narrow"/>
                        </a:rPr>
                        <a:t>Dance Studio</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69431333"/>
                  </a:ext>
                </a:extLst>
              </a:tr>
              <a:tr h="635137">
                <a:tc vMerge="1">
                  <a:txBody>
                    <a:bodyPr/>
                    <a:lstStyle/>
                    <a:p>
                      <a:endParaRPr lang="en-US"/>
                    </a:p>
                  </a:txBody>
                  <a:tcPr/>
                </a:tc>
                <a:tc>
                  <a:txBody>
                    <a:bodyPr/>
                    <a:lstStyle/>
                    <a:p>
                      <a:pPr algn="ctr" fontAlgn="ctr">
                        <a:buNone/>
                      </a:pPr>
                      <a:r>
                        <a:rPr lang="en-US" sz="1300" b="1">
                          <a:effectLst/>
                          <a:latin typeface="Aptos Narrow"/>
                        </a:rPr>
                        <a:t>This Girl Can</a:t>
                      </a:r>
                      <a:br>
                        <a:rPr lang="en-US" sz="1300" b="1">
                          <a:effectLst/>
                          <a:latin typeface="Aptos Narrow"/>
                        </a:rPr>
                      </a:br>
                      <a:r>
                        <a:rPr lang="en-US" sz="1300" b="1">
                          <a:effectLst/>
                          <a:latin typeface="Aptos Narrow"/>
                        </a:rPr>
                        <a:t>HSI</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r>
                        <a:rPr lang="en-US" sz="1300" b="1">
                          <a:effectLst/>
                          <a:latin typeface="Aptos Narrow"/>
                        </a:rPr>
                        <a:t>All Years</a:t>
                      </a:r>
                      <a:br>
                        <a:rPr lang="en-US" sz="1300" b="1">
                          <a:effectLst/>
                          <a:latin typeface="Aptos Narrow"/>
                        </a:rPr>
                      </a:br>
                      <a:r>
                        <a:rPr lang="en-US" sz="1300" b="1">
                          <a:effectLst/>
                          <a:latin typeface="Aptos Narrow"/>
                        </a:rPr>
                        <a:t>Sports Hall</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effectLst/>
                          <a:latin typeface="Aptos Narrow"/>
                        </a:rPr>
                        <a:t>Rubiks Cube &amp; Lego Club</a:t>
                      </a:r>
                      <a:br>
                        <a:rPr lang="en-US" sz="1300" b="1">
                          <a:effectLst/>
                          <a:latin typeface="Aptos Narrow"/>
                        </a:rPr>
                      </a:br>
                      <a:r>
                        <a:rPr lang="en-US" sz="1300" b="1">
                          <a:effectLst/>
                          <a:latin typeface="Aptos Narrow"/>
                        </a:rPr>
                        <a:t>JMA/LLO</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effectLst/>
                          <a:latin typeface="Aptos Narrow"/>
                        </a:rPr>
                        <a:t>All Years</a:t>
                      </a:r>
                      <a:br>
                        <a:rPr lang="en-US" sz="1300" b="1">
                          <a:effectLst/>
                          <a:latin typeface="Aptos Narrow"/>
                        </a:rPr>
                      </a:br>
                      <a:r>
                        <a:rPr lang="en-US" sz="1300" b="1">
                          <a:effectLst/>
                          <a:latin typeface="Aptos Narrow"/>
                        </a:rPr>
                        <a:t>O4</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000" b="1">
                        <a:solidFill>
                          <a:srgbClr val="0E2841"/>
                        </a:solidFill>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br>
                        <a:rPr lang="en-US" sz="1300" b="1">
                          <a:solidFill>
                            <a:srgbClr val="0E2841"/>
                          </a:solidFill>
                          <a:effectLst/>
                          <a:latin typeface="Aptos Narrow"/>
                        </a:rPr>
                      </a:br>
                      <a:endParaRPr lang="en-US" sz="1300" b="1">
                        <a:solidFill>
                          <a:srgbClr val="0E2841"/>
                        </a:solidFill>
                        <a:effectLst/>
                        <a:latin typeface="Aptos Narrow"/>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r>
                        <a:rPr lang="en-US" sz="1300" b="1">
                          <a:solidFill>
                            <a:srgbClr val="0E2841"/>
                          </a:solidFill>
                          <a:effectLst/>
                          <a:latin typeface="Aptos Narrow"/>
                        </a:rPr>
                        <a:t>Pod Club</a:t>
                      </a:r>
                      <a:br>
                        <a:rPr lang="en-US" sz="1300" b="1">
                          <a:solidFill>
                            <a:srgbClr val="0E2841"/>
                          </a:solidFill>
                          <a:effectLst/>
                          <a:latin typeface="Aptos Narrow"/>
                        </a:rPr>
                      </a:br>
                      <a:r>
                        <a:rPr lang="en-US" sz="1300" b="1">
                          <a:solidFill>
                            <a:srgbClr val="0E2841"/>
                          </a:solidFill>
                          <a:effectLst/>
                          <a:latin typeface="Aptos Narrow"/>
                        </a:rPr>
                        <a:t>(Revision/</a:t>
                      </a:r>
                      <a:br>
                        <a:rPr lang="en-US" sz="1300" b="1">
                          <a:solidFill>
                            <a:srgbClr val="0E2841"/>
                          </a:solidFill>
                          <a:effectLst/>
                          <a:latin typeface="Aptos Narrow"/>
                        </a:rPr>
                      </a:br>
                      <a:r>
                        <a:rPr lang="en-US" sz="1300" b="1">
                          <a:solidFill>
                            <a:srgbClr val="0E2841"/>
                          </a:solidFill>
                          <a:effectLst/>
                          <a:latin typeface="Aptos Narrow"/>
                        </a:rPr>
                        <a:t>Work)</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buNone/>
                      </a:pPr>
                      <a:r>
                        <a:rPr lang="en-US" sz="1300" b="1">
                          <a:solidFill>
                            <a:srgbClr val="0E2841"/>
                          </a:solidFill>
                          <a:effectLst/>
                          <a:latin typeface="Aptos Narrow"/>
                        </a:rPr>
                        <a:t>All years</a:t>
                      </a:r>
                      <a:br>
                        <a:rPr lang="en-US" sz="1300" b="1">
                          <a:solidFill>
                            <a:srgbClr val="0E2841"/>
                          </a:solidFill>
                          <a:effectLst/>
                          <a:latin typeface="Aptos Narrow"/>
                        </a:rPr>
                      </a:br>
                      <a:r>
                        <a:rPr lang="en-US" sz="1300" b="1">
                          <a:solidFill>
                            <a:srgbClr val="0E2841"/>
                          </a:solidFill>
                          <a:effectLst/>
                          <a:latin typeface="Aptos Narrow"/>
                        </a:rPr>
                        <a:t>Whitwell Library</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490358033"/>
                  </a:ext>
                </a:extLst>
              </a:tr>
              <a:tr h="635137">
                <a:tc vMerge="1">
                  <a:txBody>
                    <a:bodyPr/>
                    <a:lstStyle/>
                    <a:p>
                      <a:endParaRPr lang="en-US"/>
                    </a:p>
                  </a:txBody>
                  <a:tcPr/>
                </a:tc>
                <a:tc>
                  <a:txBody>
                    <a:bodyPr/>
                    <a:lstStyle/>
                    <a:p>
                      <a:pPr algn="ctr" fontAlgn="ctr">
                        <a:buNone/>
                      </a:pPr>
                      <a:r>
                        <a:rPr lang="en-US" sz="1300" b="1">
                          <a:effectLst/>
                          <a:latin typeface="Aptos Narrow"/>
                        </a:rPr>
                        <a:t>STEM Club</a:t>
                      </a:r>
                      <a:br>
                        <a:rPr lang="en-US" sz="1300" b="1">
                          <a:effectLst/>
                          <a:latin typeface="Aptos Narrow"/>
                        </a:rPr>
                      </a:br>
                      <a:r>
                        <a:rPr lang="en-US" sz="1300" b="1">
                          <a:effectLst/>
                          <a:latin typeface="Aptos Narrow"/>
                        </a:rPr>
                        <a:t>CWA/TMA</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r>
                        <a:rPr lang="en-US" sz="1300" b="1">
                          <a:effectLst/>
                          <a:latin typeface="Aptos Narrow"/>
                        </a:rPr>
                        <a:t>Y7 - Y10</a:t>
                      </a:r>
                      <a:br>
                        <a:rPr lang="en-US" sz="1300" b="1">
                          <a:effectLst/>
                          <a:latin typeface="Aptos Narrow"/>
                        </a:rPr>
                      </a:br>
                      <a:r>
                        <a:rPr lang="en-US" sz="1300" b="1">
                          <a:effectLst/>
                          <a:latin typeface="Aptos Narrow"/>
                        </a:rPr>
                        <a:t>W7</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solidFill>
                            <a:srgbClr val="0E2841"/>
                          </a:solidFill>
                          <a:effectLst/>
                          <a:latin typeface="Aptos Narrow"/>
                        </a:rPr>
                        <a:t>Wellbeing Wednesday</a:t>
                      </a:r>
                      <a:br>
                        <a:rPr lang="en-US" sz="1300" b="1">
                          <a:solidFill>
                            <a:srgbClr val="0E2841"/>
                          </a:solidFill>
                          <a:effectLst/>
                          <a:latin typeface="Aptos Narrow"/>
                        </a:rPr>
                      </a:br>
                      <a:r>
                        <a:rPr lang="en-US" sz="1300" b="1">
                          <a:solidFill>
                            <a:srgbClr val="0E2841"/>
                          </a:solidFill>
                          <a:effectLst/>
                          <a:latin typeface="Aptos Narrow"/>
                        </a:rPr>
                        <a:t>PBE/CJA</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solidFill>
                            <a:srgbClr val="0E2841"/>
                          </a:solidFill>
                          <a:effectLst/>
                          <a:latin typeface="Aptos Narrow"/>
                        </a:rPr>
                        <a:t>KS3</a:t>
                      </a:r>
                      <a:br>
                        <a:rPr lang="en-US" sz="1300" b="1">
                          <a:solidFill>
                            <a:srgbClr val="0E2841"/>
                          </a:solidFill>
                          <a:effectLst/>
                          <a:latin typeface="Aptos Narrow"/>
                        </a:rPr>
                      </a:br>
                      <a:r>
                        <a:rPr lang="en-US" sz="1300" b="1">
                          <a:solidFill>
                            <a:srgbClr val="0E2841"/>
                          </a:solidFill>
                          <a:effectLst/>
                          <a:latin typeface="Aptos Narrow"/>
                        </a:rPr>
                        <a:t>HBOUT/H4</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300" b="1">
                        <a:solidFill>
                          <a:srgbClr val="FF0000"/>
                        </a:solidFill>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solidFill>
                          <a:srgbClr val="FF0000"/>
                        </a:solidFill>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12070906"/>
                  </a:ext>
                </a:extLst>
              </a:tr>
              <a:tr h="431927">
                <a:tc vMerge="1">
                  <a:txBody>
                    <a:bodyPr/>
                    <a:lstStyle/>
                    <a:p>
                      <a:endParaRPr lang="en-US"/>
                    </a:p>
                  </a:txBody>
                  <a:tcPr/>
                </a:tc>
                <a:tc>
                  <a:txBody>
                    <a:bodyPr/>
                    <a:lstStyle/>
                    <a:p>
                      <a:pPr algn="ctr" fontAlgn="ctr">
                        <a:buNone/>
                      </a:pPr>
                      <a:r>
                        <a:rPr lang="en-US" sz="1300" b="1">
                          <a:effectLst/>
                          <a:latin typeface="Aptos Narrow" panose="020B0004020202020204" pitchFamily="34" charset="0"/>
                        </a:rPr>
                        <a:t>Cricket</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r>
                        <a:rPr lang="en-US" sz="1300" b="1">
                          <a:effectLst/>
                          <a:latin typeface="Aptos Narrow"/>
                        </a:rPr>
                        <a:t>Y7-Y8</a:t>
                      </a:r>
                      <a:br>
                        <a:rPr lang="en-US" sz="1300" b="1">
                          <a:effectLst/>
                          <a:latin typeface="Aptos Narrow"/>
                        </a:rPr>
                      </a:br>
                      <a:r>
                        <a:rPr lang="en-US" sz="1300" b="1">
                          <a:effectLst/>
                          <a:latin typeface="Aptos Narrow"/>
                        </a:rPr>
                        <a:t>Sports Hall</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br>
                        <a:rPr lang="en-US" sz="1300" b="1">
                          <a:effectLst/>
                          <a:latin typeface="Aptos Narrow"/>
                        </a:rPr>
                      </a:br>
                      <a:endParaRPr lang="en-US" sz="1300" b="1">
                        <a:effectLst/>
                        <a:latin typeface="Aptos Narrow"/>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11408283"/>
                  </a:ext>
                </a:extLst>
              </a:tr>
              <a:tr h="635137">
                <a:tc vMerge="1">
                  <a:txBody>
                    <a:bodyPr/>
                    <a:lstStyle/>
                    <a:p>
                      <a:endParaRPr lang="en-US"/>
                    </a:p>
                  </a:txBody>
                  <a:tcPr/>
                </a:tc>
                <a:tc>
                  <a:txBody>
                    <a:bodyPr/>
                    <a:lstStyle/>
                    <a:p>
                      <a:pPr fontAlgn="b">
                        <a:buNone/>
                      </a:pPr>
                      <a:endParaRPr lang="en-US" sz="800">
                        <a:effectLst/>
                        <a:latin typeface="Aptos Narrow" panose="020B0004020202020204" pitchFamily="34" charset="0"/>
                      </a:endParaRPr>
                    </a:p>
                  </a:txBody>
                  <a:tcPr marL="2646" marR="2646" marT="2646" marB="1270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a:txBody>
                    <a:bodyPr/>
                    <a:lstStyle/>
                    <a:p>
                      <a:pPr fontAlgn="b">
                        <a:buNone/>
                      </a:pPr>
                      <a:endParaRPr lang="en-US" sz="800">
                        <a:effectLst/>
                        <a:latin typeface="Aptos Narrow" panose="020B0004020202020204" pitchFamily="34" charset="0"/>
                      </a:endParaRPr>
                    </a:p>
                  </a:txBody>
                  <a:tcPr marL="2646" marR="2646" marT="2646" marB="1270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9F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effectLst/>
                          <a:latin typeface="Aptos Narrow"/>
                        </a:rPr>
                        <a:t>Gym Sessions</a:t>
                      </a:r>
                      <a:br>
                        <a:rPr lang="en-US" sz="1300" b="1">
                          <a:effectLst/>
                          <a:latin typeface="Aptos Narrow"/>
                        </a:rPr>
                      </a:br>
                      <a:r>
                        <a:rPr lang="en-US" sz="1300" b="1">
                          <a:effectLst/>
                          <a:latin typeface="Aptos Narrow"/>
                        </a:rPr>
                        <a:t>MFA</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effectLst/>
                          <a:latin typeface="Aptos Narrow"/>
                        </a:rPr>
                        <a:t>All years</a:t>
                      </a:r>
                      <a:br>
                        <a:rPr lang="en-US" sz="1300" b="1">
                          <a:effectLst/>
                          <a:latin typeface="Aptos Narrow"/>
                        </a:rPr>
                      </a:br>
                      <a:r>
                        <a:rPr lang="en-US" sz="1300" b="1">
                          <a:effectLst/>
                          <a:latin typeface="Aptos Narrow"/>
                        </a:rPr>
                        <a:t>Fitness Suite</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261596110"/>
                  </a:ext>
                </a:extLst>
              </a:tr>
              <a:tr h="431927">
                <a:tc vMerge="1">
                  <a:txBody>
                    <a:bodyPr/>
                    <a:lstStyle/>
                    <a:p>
                      <a:endParaRPr lang="en-US"/>
                    </a:p>
                  </a:txBody>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r>
                        <a:rPr lang="en-US" sz="1300" b="1">
                          <a:effectLst/>
                          <a:latin typeface="Aptos Narrow"/>
                        </a:rPr>
                        <a:t>Bronze D of E</a:t>
                      </a:r>
                      <a:br>
                        <a:rPr lang="en-US" sz="1300" b="1">
                          <a:effectLst/>
                          <a:latin typeface="Aptos Narrow"/>
                        </a:rPr>
                      </a:br>
                      <a:r>
                        <a:rPr lang="en-US" sz="1300" b="1">
                          <a:effectLst/>
                          <a:latin typeface="Aptos Narrow"/>
                        </a:rPr>
                        <a:t>JMI</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r>
                        <a:rPr lang="en-US" sz="1300" b="1">
                          <a:effectLst/>
                          <a:latin typeface="Aptos Narrow"/>
                        </a:rPr>
                        <a:t>Y9</a:t>
                      </a:r>
                      <a:br>
                        <a:rPr lang="en-US" sz="1300" b="1">
                          <a:effectLst/>
                          <a:latin typeface="Aptos Narrow"/>
                        </a:rPr>
                      </a:br>
                      <a:r>
                        <a:rPr lang="en-US" sz="1300" b="1">
                          <a:effectLst/>
                          <a:latin typeface="Aptos Narrow"/>
                        </a:rPr>
                        <a:t>R6</a:t>
                      </a: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gridSpan="2">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US"/>
                    </a:p>
                  </a:txBody>
                  <a:tcPr/>
                </a:tc>
                <a:extLst>
                  <a:ext uri="{0D108BD9-81ED-4DB2-BD59-A6C34878D82A}">
                    <a16:rowId xmlns:a16="http://schemas.microsoft.com/office/drawing/2014/main" val="2736635515"/>
                  </a:ext>
                </a:extLst>
              </a:tr>
              <a:tr h="286294">
                <a:tc vMerge="1">
                  <a:txBody>
                    <a:bodyPr/>
                    <a:lstStyle/>
                    <a:p>
                      <a:endParaRPr lang="en-US"/>
                    </a:p>
                  </a:txBody>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E6F5"/>
                    </a:solidFill>
                  </a:tcPr>
                </a:tc>
                <a:tc>
                  <a:txBody>
                    <a:bodyPr/>
                    <a:lstStyle/>
                    <a:p>
                      <a:pPr algn="ctr" fontAlgn="ctr">
                        <a:buNone/>
                      </a:pPr>
                      <a:endParaRPr lang="en-US" sz="1300">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algn="ctr" fontAlgn="ctr">
                        <a:buNone/>
                      </a:pPr>
                      <a:endParaRPr lang="en-US" sz="1300">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F0C8"/>
                    </a:solidFill>
                  </a:tcPr>
                </a:tc>
                <a:tc>
                  <a:txBody>
                    <a:bodyPr/>
                    <a:lstStyle/>
                    <a:p>
                      <a:pPr fontAlgn="b">
                        <a:buNone/>
                      </a:pPr>
                      <a:endParaRPr lang="en-US" sz="1300">
                        <a:effectLst/>
                        <a:latin typeface="Aptos Narrow" panose="020B0004020202020204" pitchFamily="34" charset="0"/>
                      </a:endParaRPr>
                    </a:p>
                  </a:txBody>
                  <a:tcPr marL="2646" marR="2646" marT="2646" marB="1270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fontAlgn="b">
                        <a:buNone/>
                      </a:pPr>
                      <a:endParaRPr lang="en-US" sz="1300">
                        <a:effectLst/>
                        <a:latin typeface="Aptos Narrow" panose="020B0004020202020204" pitchFamily="34" charset="0"/>
                      </a:endParaRPr>
                    </a:p>
                  </a:txBody>
                  <a:tcPr marL="2646" marR="2646" marT="2646" marB="1270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9EDD"/>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ctr">
                        <a:buNone/>
                      </a:pPr>
                      <a:endParaRPr lang="en-US" sz="1300" b="1">
                        <a:effectLst/>
                        <a:latin typeface="Aptos Narrow" panose="020B0004020202020204" pitchFamily="34" charset="0"/>
                      </a:endParaRPr>
                    </a:p>
                  </a:txBody>
                  <a:tcPr marL="2646" marR="2646" marT="2646" marB="1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968726700"/>
                  </a:ext>
                </a:extLst>
              </a:tr>
            </a:tbl>
          </a:graphicData>
        </a:graphic>
      </p:graphicFrame>
    </p:spTree>
    <p:extLst>
      <p:ext uri="{BB962C8B-B14F-4D97-AF65-F5344CB8AC3E}">
        <p14:creationId xmlns:p14="http://schemas.microsoft.com/office/powerpoint/2010/main" val="978477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CF59E95-E18A-E9F8-A428-F011F66BF532}"/>
              </a:ext>
            </a:extLst>
          </p:cNvPr>
          <p:cNvGraphicFramePr>
            <a:graphicFrameLocks noGrp="1"/>
          </p:cNvGraphicFramePr>
          <p:nvPr>
            <p:ph idx="1"/>
            <p:extLst>
              <p:ext uri="{D42A27DB-BD31-4B8C-83A1-F6EECF244321}">
                <p14:modId xmlns:p14="http://schemas.microsoft.com/office/powerpoint/2010/main" val="3283893705"/>
              </p:ext>
            </p:extLst>
          </p:nvPr>
        </p:nvGraphicFramePr>
        <p:xfrm>
          <a:off x="23363" y="-4043"/>
          <a:ext cx="9885960" cy="6187452"/>
        </p:xfrm>
        <a:graphic>
          <a:graphicData uri="http://schemas.openxmlformats.org/drawingml/2006/table">
            <a:tbl>
              <a:tblPr firstRow="1" bandRow="1">
                <a:tableStyleId>{5C22544A-7EE6-4342-B048-85BDC9FD1C3A}</a:tableStyleId>
              </a:tblPr>
              <a:tblGrid>
                <a:gridCol w="988596">
                  <a:extLst>
                    <a:ext uri="{9D8B030D-6E8A-4147-A177-3AD203B41FA5}">
                      <a16:colId xmlns:a16="http://schemas.microsoft.com/office/drawing/2014/main" val="2671504861"/>
                    </a:ext>
                  </a:extLst>
                </a:gridCol>
                <a:gridCol w="988596">
                  <a:extLst>
                    <a:ext uri="{9D8B030D-6E8A-4147-A177-3AD203B41FA5}">
                      <a16:colId xmlns:a16="http://schemas.microsoft.com/office/drawing/2014/main" val="3324802552"/>
                    </a:ext>
                  </a:extLst>
                </a:gridCol>
                <a:gridCol w="988596">
                  <a:extLst>
                    <a:ext uri="{9D8B030D-6E8A-4147-A177-3AD203B41FA5}">
                      <a16:colId xmlns:a16="http://schemas.microsoft.com/office/drawing/2014/main" val="232943490"/>
                    </a:ext>
                  </a:extLst>
                </a:gridCol>
                <a:gridCol w="988596">
                  <a:extLst>
                    <a:ext uri="{9D8B030D-6E8A-4147-A177-3AD203B41FA5}">
                      <a16:colId xmlns:a16="http://schemas.microsoft.com/office/drawing/2014/main" val="3886488844"/>
                    </a:ext>
                  </a:extLst>
                </a:gridCol>
                <a:gridCol w="988596">
                  <a:extLst>
                    <a:ext uri="{9D8B030D-6E8A-4147-A177-3AD203B41FA5}">
                      <a16:colId xmlns:a16="http://schemas.microsoft.com/office/drawing/2014/main" val="4112622371"/>
                    </a:ext>
                  </a:extLst>
                </a:gridCol>
                <a:gridCol w="988596">
                  <a:extLst>
                    <a:ext uri="{9D8B030D-6E8A-4147-A177-3AD203B41FA5}">
                      <a16:colId xmlns:a16="http://schemas.microsoft.com/office/drawing/2014/main" val="2375887060"/>
                    </a:ext>
                  </a:extLst>
                </a:gridCol>
                <a:gridCol w="988596">
                  <a:extLst>
                    <a:ext uri="{9D8B030D-6E8A-4147-A177-3AD203B41FA5}">
                      <a16:colId xmlns:a16="http://schemas.microsoft.com/office/drawing/2014/main" val="4291685454"/>
                    </a:ext>
                  </a:extLst>
                </a:gridCol>
                <a:gridCol w="988596">
                  <a:extLst>
                    <a:ext uri="{9D8B030D-6E8A-4147-A177-3AD203B41FA5}">
                      <a16:colId xmlns:a16="http://schemas.microsoft.com/office/drawing/2014/main" val="1959644147"/>
                    </a:ext>
                  </a:extLst>
                </a:gridCol>
                <a:gridCol w="988596">
                  <a:extLst>
                    <a:ext uri="{9D8B030D-6E8A-4147-A177-3AD203B41FA5}">
                      <a16:colId xmlns:a16="http://schemas.microsoft.com/office/drawing/2014/main" val="2886449294"/>
                    </a:ext>
                  </a:extLst>
                </a:gridCol>
                <a:gridCol w="988596">
                  <a:extLst>
                    <a:ext uri="{9D8B030D-6E8A-4147-A177-3AD203B41FA5}">
                      <a16:colId xmlns:a16="http://schemas.microsoft.com/office/drawing/2014/main" val="2052894526"/>
                    </a:ext>
                  </a:extLst>
                </a:gridCol>
              </a:tblGrid>
              <a:tr h="301624">
                <a:tc gridSpan="10">
                  <a:txBody>
                    <a:bodyPr/>
                    <a:lstStyle/>
                    <a:p>
                      <a:pPr algn="ctr"/>
                      <a:r>
                        <a:rPr lang="en-GB" sz="1500">
                          <a:solidFill>
                            <a:schemeClr val="tx1"/>
                          </a:solidFill>
                        </a:rPr>
                        <a:t>Week 1</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978949487"/>
                  </a:ext>
                </a:extLst>
              </a:tr>
              <a:tr h="247650">
                <a:tc gridSpan="2">
                  <a:txBody>
                    <a:bodyPr/>
                    <a:lstStyle/>
                    <a:p>
                      <a:pPr algn="ctr"/>
                      <a:r>
                        <a:rPr lang="en-GB" sz="1100"/>
                        <a:t>Monday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100"/>
                        <a:t>Tuesday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100"/>
                        <a:t>Wednesday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100"/>
                        <a:t>Thursday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100"/>
                        <a:t>Friday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extLst>
                  <a:ext uri="{0D108BD9-81ED-4DB2-BD59-A6C34878D82A}">
                    <a16:rowId xmlns:a16="http://schemas.microsoft.com/office/drawing/2014/main" val="608058936"/>
                  </a:ext>
                </a:extLst>
              </a:tr>
              <a:tr h="247650">
                <a:tc>
                  <a:txBody>
                    <a:bodyPr/>
                    <a:lstStyle/>
                    <a:p>
                      <a:pPr algn="ctr"/>
                      <a:r>
                        <a:rPr lang="en-GB" sz="1100"/>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3825810"/>
                  </a:ext>
                </a:extLst>
              </a:tr>
              <a:tr h="371475">
                <a:tc>
                  <a:txBody>
                    <a:bodyPr/>
                    <a:lstStyle/>
                    <a:p>
                      <a:pPr algn="ctr"/>
                      <a:r>
                        <a:rPr lang="en-GB" sz="1000"/>
                        <a:t>Coding Club</a:t>
                      </a:r>
                    </a:p>
                    <a:p>
                      <a:pPr algn="ctr"/>
                      <a:r>
                        <a:rPr lang="en-GB" sz="1000"/>
                        <a:t>CBR O5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Coding Club</a:t>
                      </a:r>
                    </a:p>
                    <a:p>
                      <a:pPr algn="ctr"/>
                      <a:r>
                        <a:rPr lang="en-GB" sz="1000"/>
                        <a:t>VFL O5</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err="1"/>
                        <a:t>Linguascope</a:t>
                      </a:r>
                      <a:r>
                        <a:rPr lang="en-GB" sz="1000"/>
                        <a:t> Club KFR O3</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Lego Club</a:t>
                      </a:r>
                    </a:p>
                    <a:p>
                      <a:pPr algn="ctr"/>
                      <a:r>
                        <a:rPr lang="en-GB" sz="1000"/>
                        <a:t>JMA O4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Chess Club</a:t>
                      </a:r>
                    </a:p>
                    <a:p>
                      <a:pPr algn="ctr"/>
                      <a:r>
                        <a:rPr lang="en-GB" sz="1000"/>
                        <a:t>CBA O7</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Aptos"/>
                        </a:rPr>
                        <a:t>Chess Club</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MGR O7</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KS4 Writing </a:t>
                      </a:r>
                      <a:r>
                        <a:rPr lang="en-GB" sz="1000" err="1"/>
                        <a:t>Gp</a:t>
                      </a:r>
                      <a:r>
                        <a:rPr lang="en-GB" sz="1000"/>
                        <a:t> RHO W5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t>Calm Colouring CSM O9</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5293389"/>
                  </a:ext>
                </a:extLst>
              </a:tr>
              <a:tr h="371475">
                <a:tc>
                  <a:txBody>
                    <a:bodyPr/>
                    <a:lstStyle/>
                    <a:p>
                      <a:pPr algn="ctr"/>
                      <a:r>
                        <a:rPr lang="en-GB" sz="1000"/>
                        <a:t>Football Y7</a:t>
                      </a:r>
                    </a:p>
                    <a:p>
                      <a:pPr algn="ctr"/>
                      <a:r>
                        <a:rPr lang="en-GB" sz="1000"/>
                        <a:t>CJO MUGA</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Y7</a:t>
                      </a:r>
                    </a:p>
                    <a:p>
                      <a:pPr algn="ctr"/>
                      <a:r>
                        <a:rPr lang="en-GB" sz="1000"/>
                        <a:t>MCL MUGA</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Y8</a:t>
                      </a:r>
                    </a:p>
                    <a:p>
                      <a:pPr algn="ctr"/>
                      <a:r>
                        <a:rPr lang="en-GB" sz="1000"/>
                        <a:t>CJO MUGA</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Y8</a:t>
                      </a:r>
                    </a:p>
                    <a:p>
                      <a:pPr algn="ctr"/>
                      <a:r>
                        <a:rPr lang="en-GB" sz="1000"/>
                        <a:t>MCL MUGA</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Y9</a:t>
                      </a:r>
                    </a:p>
                    <a:p>
                      <a:pPr algn="ctr"/>
                      <a:r>
                        <a:rPr lang="en-GB" sz="1000"/>
                        <a:t>CJO MUGA</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Y9</a:t>
                      </a:r>
                    </a:p>
                    <a:p>
                      <a:pPr algn="ctr"/>
                      <a:r>
                        <a:rPr lang="en-GB" sz="1000"/>
                        <a:t>MCL MUGA</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Y10</a:t>
                      </a:r>
                    </a:p>
                    <a:p>
                      <a:pPr algn="ctr"/>
                      <a:r>
                        <a:rPr lang="en-GB" sz="1000"/>
                        <a:t>CJO MUGA</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Y10</a:t>
                      </a:r>
                    </a:p>
                    <a:p>
                      <a:pPr algn="ctr"/>
                      <a:r>
                        <a:rPr lang="en-GB" sz="1000"/>
                        <a:t>MCL MUGA</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Y11</a:t>
                      </a:r>
                    </a:p>
                    <a:p>
                      <a:pPr algn="ctr"/>
                      <a:r>
                        <a:rPr lang="en-GB" sz="1000"/>
                        <a:t>CJO MUGA</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1000"/>
                        <a:t>Football Y11</a:t>
                      </a:r>
                    </a:p>
                    <a:p>
                      <a:pPr algn="ctr"/>
                      <a:r>
                        <a:rPr lang="en-GB" sz="1000"/>
                        <a:t>MCL MUGA</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445053580"/>
                  </a:ext>
                </a:extLst>
              </a:tr>
              <a:tr h="520065">
                <a:tc>
                  <a:txBody>
                    <a:bodyPr/>
                    <a:lstStyle/>
                    <a:p>
                      <a:pPr lvl="0" algn="ctr">
                        <a:buNone/>
                      </a:pPr>
                      <a:r>
                        <a:rPr lang="en-GB" sz="1000"/>
                        <a:t>Football</a:t>
                      </a:r>
                    </a:p>
                    <a:p>
                      <a:pPr lvl="0" algn="ctr">
                        <a:buNone/>
                      </a:pPr>
                      <a:r>
                        <a:rPr lang="en-GB" sz="1000"/>
                        <a:t>MCL </a:t>
                      </a:r>
                    </a:p>
                    <a:p>
                      <a:pPr lvl="0" algn="ctr">
                        <a:buNone/>
                      </a:pPr>
                      <a:r>
                        <a:rPr lang="en-GB" sz="1000"/>
                        <a:t>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p>
                    <a:p>
                      <a:pPr lvl="0" algn="ctr">
                        <a:buNone/>
                      </a:pPr>
                      <a:r>
                        <a:rPr lang="en-GB" sz="1000" b="0" i="0" u="none" strike="noStrike" noProof="0">
                          <a:solidFill>
                            <a:srgbClr val="000000"/>
                          </a:solidFill>
                          <a:latin typeface="Aptos"/>
                        </a:rPr>
                        <a:t>CJO</a:t>
                      </a:r>
                    </a:p>
                    <a:p>
                      <a:pPr lvl="0" algn="ctr">
                        <a:buNone/>
                      </a:pPr>
                      <a:r>
                        <a:rPr lang="en-GB" sz="1000" b="0" i="0" u="none" strike="noStrike" noProof="0">
                          <a:solidFill>
                            <a:srgbClr val="000000"/>
                          </a:solidFill>
                          <a:latin typeface="Aptos"/>
                        </a:rPr>
                        <a:t>All weather</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p>
                    <a:p>
                      <a:pPr lvl="0" algn="ctr">
                        <a:buNone/>
                      </a:pPr>
                      <a:r>
                        <a:rPr lang="en-GB" sz="1000" b="0" i="0" u="none" strike="noStrike" noProof="0">
                          <a:solidFill>
                            <a:srgbClr val="000000"/>
                          </a:solidFill>
                          <a:latin typeface="Aptos"/>
                        </a:rPr>
                        <a:t>MCL</a:t>
                      </a:r>
                    </a:p>
                    <a:p>
                      <a:pPr lvl="0" algn="ctr">
                        <a:buNone/>
                      </a:pPr>
                      <a:r>
                        <a:rPr lang="en-GB" sz="1000" b="0" i="0" u="none" strike="noStrike" noProof="0">
                          <a:solidFill>
                            <a:srgbClr val="000000"/>
                          </a:solidFill>
                          <a:latin typeface="Aptos"/>
                        </a:rPr>
                        <a:t>All weather</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CJO</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All weather</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p>
                    <a:p>
                      <a:pPr lvl="0" algn="ctr">
                        <a:buNone/>
                      </a:pPr>
                      <a:r>
                        <a:rPr lang="en-GB" sz="1000" b="0" i="0" u="none" strike="noStrike" noProof="0">
                          <a:solidFill>
                            <a:srgbClr val="000000"/>
                          </a:solidFill>
                          <a:latin typeface="Aptos"/>
                        </a:rPr>
                        <a:t>MCL</a:t>
                      </a:r>
                    </a:p>
                    <a:p>
                      <a:pPr lvl="0" algn="ctr">
                        <a:buNone/>
                      </a:pPr>
                      <a:r>
                        <a:rPr lang="en-GB" sz="1000" b="0" i="0" u="none" strike="noStrike" noProof="0">
                          <a:solidFill>
                            <a:srgbClr val="000000"/>
                          </a:solidFill>
                          <a:latin typeface="Aptos"/>
                        </a:rPr>
                        <a:t>All weather</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CJO</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All weather</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p>
                    <a:p>
                      <a:pPr lvl="0" algn="ctr">
                        <a:buNone/>
                      </a:pPr>
                      <a:r>
                        <a:rPr lang="en-GB" sz="1000" b="0" i="0" u="none" strike="noStrike" noProof="0">
                          <a:solidFill>
                            <a:srgbClr val="000000"/>
                          </a:solidFill>
                          <a:latin typeface="Aptos"/>
                        </a:rPr>
                        <a:t>MCL</a:t>
                      </a:r>
                    </a:p>
                    <a:p>
                      <a:pPr lvl="0" algn="ctr">
                        <a:buNone/>
                      </a:pPr>
                      <a:r>
                        <a:rPr lang="en-GB" sz="1000" b="0" i="0" u="none" strike="noStrike" noProof="0">
                          <a:solidFill>
                            <a:srgbClr val="000000"/>
                          </a:solidFill>
                          <a:latin typeface="Aptos"/>
                        </a:rPr>
                        <a:t>All weather</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CJO</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All weather</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p>
                    <a:p>
                      <a:pPr lvl="0" algn="ctr">
                        <a:buNone/>
                      </a:pPr>
                      <a:r>
                        <a:rPr lang="en-GB" sz="1000" b="0" i="0" u="none" strike="noStrike" noProof="0">
                          <a:solidFill>
                            <a:srgbClr val="000000"/>
                          </a:solidFill>
                          <a:latin typeface="Aptos"/>
                        </a:rPr>
                        <a:t>MCL</a:t>
                      </a:r>
                    </a:p>
                    <a:p>
                      <a:pPr lvl="0" algn="ctr">
                        <a:buNone/>
                      </a:pPr>
                      <a:r>
                        <a:rPr lang="en-GB" sz="1000" b="0" i="0" u="none" strike="noStrike" noProof="0">
                          <a:solidFill>
                            <a:srgbClr val="000000"/>
                          </a:solidFill>
                          <a:latin typeface="Aptos"/>
                        </a:rPr>
                        <a:t>All weather</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rgbClr val="000000"/>
                          </a:solidFill>
                          <a:latin typeface="Aptos"/>
                        </a:rPr>
                        <a:t>Football</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CJO</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All weather</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extLst>
                  <a:ext uri="{0D108BD9-81ED-4DB2-BD59-A6C34878D82A}">
                    <a16:rowId xmlns:a16="http://schemas.microsoft.com/office/drawing/2014/main" val="1677397263"/>
                  </a:ext>
                </a:extLst>
              </a:tr>
              <a:tr h="520065">
                <a:tc>
                  <a:txBody>
                    <a:bodyPr/>
                    <a:lstStyle/>
                    <a:p>
                      <a:pPr algn="ctr"/>
                      <a:r>
                        <a:rPr lang="en-GB" sz="1000"/>
                        <a:t>STEM Girls Club</a:t>
                      </a:r>
                    </a:p>
                    <a:p>
                      <a:pPr algn="ctr"/>
                      <a:r>
                        <a:rPr lang="en-GB" sz="1000"/>
                        <a:t>LBU W11</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STEM Girls Club</a:t>
                      </a:r>
                    </a:p>
                    <a:p>
                      <a:pPr algn="ctr"/>
                      <a:r>
                        <a:rPr lang="en-GB" sz="1000"/>
                        <a:t>DST W11</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Creative History Club</a:t>
                      </a:r>
                    </a:p>
                    <a:p>
                      <a:pPr lvl="0" algn="ctr">
                        <a:buNone/>
                      </a:pPr>
                      <a:r>
                        <a:rPr lang="en-GB" sz="1000"/>
                        <a:t>KDI O9</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Y10 Science Support</a:t>
                      </a:r>
                    </a:p>
                    <a:p>
                      <a:pPr algn="ctr"/>
                      <a:r>
                        <a:rPr lang="en-GB" sz="1000"/>
                        <a:t>CWA W8</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Pastoral Drop-in</a:t>
                      </a:r>
                    </a:p>
                    <a:p>
                      <a:pPr algn="ctr"/>
                      <a:r>
                        <a:rPr lang="en-GB" sz="1000"/>
                        <a:t>LLU </a:t>
                      </a:r>
                    </a:p>
                    <a:p>
                      <a:pPr algn="ctr"/>
                      <a:r>
                        <a:rPr lang="en-GB" sz="1000"/>
                        <a:t>O10</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Poetry &amp; Performance</a:t>
                      </a:r>
                    </a:p>
                    <a:p>
                      <a:pPr algn="ctr"/>
                      <a:r>
                        <a:rPr lang="en-GB" sz="1000"/>
                        <a:t>DHA W1</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solidFill>
                            <a:schemeClr val="tx1"/>
                          </a:solidFill>
                        </a:rPr>
                        <a:t>KS3 Reading Club</a:t>
                      </a:r>
                    </a:p>
                    <a:p>
                      <a:pPr algn="ctr"/>
                      <a:r>
                        <a:rPr lang="en-GB" sz="1000">
                          <a:solidFill>
                            <a:schemeClr val="tx1"/>
                          </a:solidFill>
                        </a:rPr>
                        <a:t>HJO W6</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rPr>
                        <a:t>Relax &amp; recharge</a:t>
                      </a:r>
                    </a:p>
                    <a:p>
                      <a:pPr algn="ctr"/>
                      <a:r>
                        <a:rPr lang="en-GB" sz="900">
                          <a:solidFill>
                            <a:schemeClr val="tx1"/>
                          </a:solidFill>
                        </a:rPr>
                        <a:t>JSA/HJN/DBR</a:t>
                      </a:r>
                    </a:p>
                    <a:p>
                      <a:pPr algn="ctr"/>
                      <a:r>
                        <a:rPr lang="en-GB" sz="900">
                          <a:solidFill>
                            <a:schemeClr val="tx1"/>
                          </a:solidFill>
                        </a:rPr>
                        <a:t>W3</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t>Sports Journalism Club KMI </a:t>
                      </a:r>
                      <a:endParaRPr lang="en-US" sz="1500"/>
                    </a:p>
                    <a:p>
                      <a:pPr lvl="0" algn="ctr">
                        <a:buNone/>
                      </a:pPr>
                      <a:r>
                        <a:rPr lang="en-GB" sz="900"/>
                        <a:t>W4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44872368"/>
                  </a:ext>
                </a:extLst>
              </a:tr>
              <a:tr h="371475">
                <a:tc>
                  <a:txBody>
                    <a:bodyPr/>
                    <a:lstStyle/>
                    <a:p>
                      <a:pPr algn="ctr"/>
                      <a:r>
                        <a:rPr lang="en-GB" sz="1000"/>
                        <a:t>Colouring Club</a:t>
                      </a:r>
                    </a:p>
                    <a:p>
                      <a:pPr algn="ctr"/>
                      <a:r>
                        <a:rPr lang="en-GB" sz="1000"/>
                        <a:t>RHO  W5</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LGBTQ+ Club</a:t>
                      </a:r>
                    </a:p>
                    <a:p>
                      <a:pPr algn="ctr"/>
                      <a:r>
                        <a:rPr lang="en-GB" sz="1000"/>
                        <a:t>JPI W5</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Reading Club</a:t>
                      </a:r>
                    </a:p>
                    <a:p>
                      <a:pPr algn="ctr"/>
                      <a:r>
                        <a:rPr lang="en-GB" sz="1000"/>
                        <a:t>JSH W3</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Brain Teaser Club MWA O4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Maths SPARX Club NCA O6</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Maths SPARX Club RDR O6</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Crochet Club</a:t>
                      </a:r>
                    </a:p>
                    <a:p>
                      <a:pPr algn="ctr"/>
                      <a:r>
                        <a:rPr lang="en-GB" sz="1000"/>
                        <a:t>KLI O8</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Science Drop-in CSI W7</a:t>
                      </a:r>
                      <a:endParaRPr lang="en-US"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Podcast &amp; Media Club PSC O2</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Podcast &amp; Media Club PSC O2</a:t>
                      </a:r>
                      <a:endParaRPr lang="en-US"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37949631"/>
                  </a:ext>
                </a:extLst>
              </a:tr>
              <a:tr h="374745">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1000"/>
                        <a:t>Choir</a:t>
                      </a:r>
                    </a:p>
                    <a:p>
                      <a:pPr algn="ctr"/>
                      <a:r>
                        <a:rPr lang="en-GB" sz="1000"/>
                        <a:t>DWO O2</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1000"/>
                        <a:t>Big Screen</a:t>
                      </a:r>
                    </a:p>
                    <a:p>
                      <a:pPr algn="ctr"/>
                      <a:r>
                        <a:rPr lang="en-GB" sz="1000"/>
                        <a:t>CJA Hall</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1000"/>
                        <a:t>KS4 Book Club</a:t>
                      </a:r>
                    </a:p>
                    <a:p>
                      <a:pPr algn="ctr"/>
                      <a:r>
                        <a:rPr lang="en-GB" sz="1000"/>
                        <a:t>RHO W5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1000"/>
                        <a:t>Drama Club</a:t>
                      </a:r>
                    </a:p>
                    <a:p>
                      <a:pPr algn="ctr"/>
                      <a:r>
                        <a:rPr lang="en-GB" sz="1000"/>
                        <a:t>LAR O1</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1000"/>
                        <a:t>Support Space</a:t>
                      </a:r>
                    </a:p>
                    <a:p>
                      <a:pPr algn="ctr"/>
                      <a:r>
                        <a:rPr lang="en-GB" sz="1000"/>
                        <a:t>SBU OLIB</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Support Space</a:t>
                      </a:r>
                    </a:p>
                    <a:p>
                      <a:pPr algn="ctr"/>
                      <a:r>
                        <a:rPr lang="en-GB" sz="1000"/>
                        <a:t>SBU OLIB</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36937144"/>
                  </a:ext>
                </a:extLst>
              </a:tr>
              <a:tr h="371475">
                <a:tc>
                  <a:txBody>
                    <a:bodyPr/>
                    <a:lstStyle/>
                    <a:p>
                      <a:pPr algn="ctr"/>
                      <a:endParaRPr lang="en-GB" sz="1000">
                        <a:solidFill>
                          <a:schemeClr val="tx1"/>
                        </a:solidFill>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GB" sz="1000" b="1">
                        <a:solidFill>
                          <a:srgbClr val="FF0000"/>
                        </a:solidFill>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solidFill>
                          <a:schemeClr val="tx1"/>
                        </a:solidFill>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lvl="0" algn="ctr">
                        <a:buNone/>
                      </a:pPr>
                      <a:endParaRPr lang="en-GB" sz="1000" b="0" i="0" u="none" strike="noStrike" noProof="0">
                        <a:solidFill>
                          <a:schemeClr val="tx1"/>
                        </a:solidFill>
                        <a:latin typeface="Aptos"/>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GB" sz="1000">
                        <a:solidFill>
                          <a:schemeClr val="tx1"/>
                        </a:solidFill>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lvl="0" indent="0" algn="ctr">
                        <a:lnSpc>
                          <a:spcPct val="100000"/>
                        </a:lnSpc>
                        <a:buNone/>
                      </a:pPr>
                      <a:r>
                        <a:rPr lang="en-GB" sz="1000" b="0" i="0" u="none" strike="noStrike" baseline="0" noProof="0">
                          <a:solidFill>
                            <a:srgbClr val="000000"/>
                          </a:solidFill>
                          <a:latin typeface="Gill Sans MT"/>
                        </a:rPr>
                        <a:t>Big Screen</a:t>
                      </a:r>
                    </a:p>
                    <a:p>
                      <a:pPr lvl="0" algn="ctr">
                        <a:buNone/>
                      </a:pPr>
                      <a:r>
                        <a:rPr lang="en-GB" sz="1000" b="0" i="0" u="none" strike="noStrike" baseline="0"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293331368"/>
                  </a:ext>
                </a:extLst>
              </a:tr>
              <a:tr h="668655">
                <a:tc>
                  <a:txBody>
                    <a:bodyPr/>
                    <a:lstStyle/>
                    <a:p>
                      <a:pPr lvl="0" algn="ctr">
                        <a:buNone/>
                      </a:pPr>
                      <a:r>
                        <a:rPr lang="en-GB" sz="1000" b="0" i="0" u="none" strike="noStrike" noProof="0">
                          <a:solidFill>
                            <a:schemeClr val="tx1"/>
                          </a:solidFill>
                          <a:latin typeface="Aptos"/>
                        </a:rPr>
                        <a:t>Sports Hall Football</a:t>
                      </a:r>
                      <a:endParaRPr lang="en-GB"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a:t>
                      </a:r>
                      <a:endParaRPr lang="en-GB"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 Y10 MFA</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endParaRPr lang="en-GB" sz="1000">
                        <a:solidFill>
                          <a:schemeClr val="tx1"/>
                        </a:solidFill>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2">
                        <a:lumMod val="20000"/>
                        <a:lumOff val="80000"/>
                      </a:schemeClr>
                    </a:solidFill>
                  </a:tcPr>
                </a:tc>
                <a:tc>
                  <a:txBody>
                    <a:bodyPr/>
                    <a:lstStyle/>
                    <a:p>
                      <a:pPr lvl="0" algn="ctr">
                        <a:buNone/>
                      </a:pPr>
                      <a:r>
                        <a:rPr lang="en-GB" sz="1000" b="0" i="0" u="none" strike="noStrike" noProof="0">
                          <a:solidFill>
                            <a:schemeClr val="tx1"/>
                          </a:solidFill>
                          <a:latin typeface="Aptos"/>
                        </a:rPr>
                        <a:t>Sports Hall Football Y7 DSK</a:t>
                      </a:r>
                      <a:endParaRPr lang="en-US"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 Y7 DSK</a:t>
                      </a:r>
                      <a:endParaRPr lang="en-US"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a:t>
                      </a:r>
                    </a:p>
                    <a:p>
                      <a:pPr lvl="0" algn="ctr">
                        <a:buNone/>
                      </a:pPr>
                      <a:r>
                        <a:rPr lang="en-GB" sz="1000" b="0" i="0" u="none" strike="noStrike" noProof="0">
                          <a:solidFill>
                            <a:srgbClr val="000000"/>
                          </a:solidFill>
                          <a:latin typeface="Aptos"/>
                        </a:rPr>
                        <a:t>Y9 PBA </a:t>
                      </a:r>
                      <a:endParaRPr lang="en-US" sz="1000" b="0" i="0" u="none" strike="noStrike" noProof="0">
                        <a:solidFill>
                          <a:srgbClr val="000000"/>
                        </a:solidFill>
                        <a:latin typeface="Aptos"/>
                      </a:endParaRP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a:t>
                      </a:r>
                      <a:endParaRPr lang="en-GB"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Y9 PBA </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Y9 HSI</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endParaRPr lang="en-GB" sz="1000" b="0" i="0" u="none" strike="noStrike" noProof="0">
                        <a:solidFill>
                          <a:srgbClr val="000000"/>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868502179"/>
                  </a:ext>
                </a:extLst>
              </a:tr>
              <a:tr h="371475">
                <a:tc>
                  <a:txBody>
                    <a:bodyPr/>
                    <a:lstStyle/>
                    <a:p>
                      <a:pPr algn="ctr"/>
                      <a:r>
                        <a:rPr lang="en-GB" sz="1000"/>
                        <a:t>Premier League Club RHE O4</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Aptos"/>
                        </a:rPr>
                        <a:t>Premier League Club RHE O4</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endParaRPr lang="en-GB" sz="1000" b="0" i="0" u="none" strike="noStrike" noProof="0">
                        <a:solidFill>
                          <a:srgbClr val="000000"/>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Historical Film Club LSH O4</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Aptos"/>
                        </a:rPr>
                        <a:t>Historical Film Club MST O4</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Wildlife film Club AHA O7</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3101733"/>
                  </a:ext>
                </a:extLst>
              </a:tr>
              <a:tr h="371475">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chemeClr val="tx1"/>
                          </a:solidFill>
                          <a:latin typeface="Aptos"/>
                        </a:rPr>
                        <a:t>Eco Club</a:t>
                      </a:r>
                      <a:endParaRPr lang="en-US" sz="1000" b="0" i="0" u="none" strike="noStrike" noProof="0">
                        <a:solidFill>
                          <a:schemeClr val="tx1"/>
                        </a:solidFill>
                        <a:latin typeface="Aptos"/>
                      </a:endParaRPr>
                    </a:p>
                    <a:p>
                      <a:pPr lvl="0" algn="ctr">
                        <a:buNone/>
                      </a:pPr>
                      <a:r>
                        <a:rPr lang="en-GB" sz="1000" b="0" i="0" u="none" strike="noStrike" noProof="0">
                          <a:solidFill>
                            <a:schemeClr val="tx1"/>
                          </a:solidFill>
                          <a:latin typeface="Aptos"/>
                        </a:rPr>
                        <a:t>AHA W10</a:t>
                      </a:r>
                      <a:endParaRPr lang="en-GB" sz="1000">
                        <a:solidFill>
                          <a:schemeClr val="tx1"/>
                        </a:solidFill>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t>Card Games</a:t>
                      </a:r>
                    </a:p>
                    <a:p>
                      <a:pPr algn="ctr"/>
                      <a:r>
                        <a:rPr lang="en-GB" sz="1000"/>
                        <a:t>JMI O9</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25754733"/>
                  </a:ext>
                </a:extLst>
              </a:tr>
              <a:tr h="520065">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rgbClr val="000000"/>
                          </a:solidFill>
                          <a:latin typeface="Aptos"/>
                        </a:rPr>
                        <a:t>Y8</a:t>
                      </a:r>
                      <a:br>
                        <a:rPr lang="en-GB" sz="1000" b="0" i="0" u="none" strike="noStrike" noProof="0">
                          <a:solidFill>
                            <a:srgbClr val="000000"/>
                          </a:solidFill>
                          <a:latin typeface="Aptos"/>
                        </a:rPr>
                      </a:br>
                      <a:r>
                        <a:rPr lang="en-GB" sz="1000" b="0" i="0" u="none" strike="noStrike" noProof="0">
                          <a:solidFill>
                            <a:srgbClr val="000000"/>
                          </a:solidFill>
                          <a:latin typeface="Aptos"/>
                        </a:rPr>
                        <a:t>Lee &amp; Simon</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solidFill>
                            <a:schemeClr val="tx1"/>
                          </a:solidFill>
                        </a:rPr>
                        <a:t>Games &amp; Puzzles Club</a:t>
                      </a:r>
                    </a:p>
                    <a:p>
                      <a:pPr algn="ctr"/>
                      <a:r>
                        <a:rPr lang="en-GB" sz="1000">
                          <a:solidFill>
                            <a:schemeClr val="tx1"/>
                          </a:solidFill>
                        </a:rPr>
                        <a:t>RPA O10</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1000">
                          <a:solidFill>
                            <a:schemeClr val="tx1"/>
                          </a:solidFill>
                        </a:rPr>
                        <a:t>Games &amp; Puzzles Club</a:t>
                      </a:r>
                    </a:p>
                    <a:p>
                      <a:pPr algn="ctr"/>
                      <a:r>
                        <a:rPr lang="en-GB" sz="1000">
                          <a:solidFill>
                            <a:schemeClr val="tx1"/>
                          </a:solidFill>
                        </a:rPr>
                        <a:t>LLO O10</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10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99516799"/>
                  </a:ext>
                </a:extLst>
              </a:tr>
            </a:tbl>
          </a:graphicData>
        </a:graphic>
      </p:graphicFrame>
    </p:spTree>
    <p:extLst>
      <p:ext uri="{BB962C8B-B14F-4D97-AF65-F5344CB8AC3E}">
        <p14:creationId xmlns:p14="http://schemas.microsoft.com/office/powerpoint/2010/main" val="2799611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3AB659F-15B4-5075-0F95-D685B6F23E44}"/>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5221B46-04F5-EB1E-B26A-DA568E30C765}"/>
              </a:ext>
            </a:extLst>
          </p:cNvPr>
          <p:cNvGraphicFramePr>
            <a:graphicFrameLocks noGrp="1"/>
          </p:cNvGraphicFramePr>
          <p:nvPr>
            <p:ph idx="1"/>
            <p:extLst>
              <p:ext uri="{D42A27DB-BD31-4B8C-83A1-F6EECF244321}">
                <p14:modId xmlns:p14="http://schemas.microsoft.com/office/powerpoint/2010/main" val="2591582437"/>
              </p:ext>
            </p:extLst>
          </p:nvPr>
        </p:nvGraphicFramePr>
        <p:xfrm>
          <a:off x="-1250" y="255312"/>
          <a:ext cx="9881910" cy="5733941"/>
        </p:xfrm>
        <a:graphic>
          <a:graphicData uri="http://schemas.openxmlformats.org/drawingml/2006/table">
            <a:tbl>
              <a:tblPr firstRow="1" bandRow="1">
                <a:tableStyleId>{5C22544A-7EE6-4342-B048-85BDC9FD1C3A}</a:tableStyleId>
              </a:tblPr>
              <a:tblGrid>
                <a:gridCol w="988191">
                  <a:extLst>
                    <a:ext uri="{9D8B030D-6E8A-4147-A177-3AD203B41FA5}">
                      <a16:colId xmlns:a16="http://schemas.microsoft.com/office/drawing/2014/main" val="2671504861"/>
                    </a:ext>
                  </a:extLst>
                </a:gridCol>
                <a:gridCol w="988191">
                  <a:extLst>
                    <a:ext uri="{9D8B030D-6E8A-4147-A177-3AD203B41FA5}">
                      <a16:colId xmlns:a16="http://schemas.microsoft.com/office/drawing/2014/main" val="3324802552"/>
                    </a:ext>
                  </a:extLst>
                </a:gridCol>
                <a:gridCol w="988191">
                  <a:extLst>
                    <a:ext uri="{9D8B030D-6E8A-4147-A177-3AD203B41FA5}">
                      <a16:colId xmlns:a16="http://schemas.microsoft.com/office/drawing/2014/main" val="232943490"/>
                    </a:ext>
                  </a:extLst>
                </a:gridCol>
                <a:gridCol w="988191">
                  <a:extLst>
                    <a:ext uri="{9D8B030D-6E8A-4147-A177-3AD203B41FA5}">
                      <a16:colId xmlns:a16="http://schemas.microsoft.com/office/drawing/2014/main" val="3886488844"/>
                    </a:ext>
                  </a:extLst>
                </a:gridCol>
                <a:gridCol w="988191">
                  <a:extLst>
                    <a:ext uri="{9D8B030D-6E8A-4147-A177-3AD203B41FA5}">
                      <a16:colId xmlns:a16="http://schemas.microsoft.com/office/drawing/2014/main" val="4112622371"/>
                    </a:ext>
                  </a:extLst>
                </a:gridCol>
                <a:gridCol w="988191">
                  <a:extLst>
                    <a:ext uri="{9D8B030D-6E8A-4147-A177-3AD203B41FA5}">
                      <a16:colId xmlns:a16="http://schemas.microsoft.com/office/drawing/2014/main" val="2375887060"/>
                    </a:ext>
                  </a:extLst>
                </a:gridCol>
                <a:gridCol w="988191">
                  <a:extLst>
                    <a:ext uri="{9D8B030D-6E8A-4147-A177-3AD203B41FA5}">
                      <a16:colId xmlns:a16="http://schemas.microsoft.com/office/drawing/2014/main" val="4291685454"/>
                    </a:ext>
                  </a:extLst>
                </a:gridCol>
                <a:gridCol w="988191">
                  <a:extLst>
                    <a:ext uri="{9D8B030D-6E8A-4147-A177-3AD203B41FA5}">
                      <a16:colId xmlns:a16="http://schemas.microsoft.com/office/drawing/2014/main" val="1959644147"/>
                    </a:ext>
                  </a:extLst>
                </a:gridCol>
                <a:gridCol w="988191">
                  <a:extLst>
                    <a:ext uri="{9D8B030D-6E8A-4147-A177-3AD203B41FA5}">
                      <a16:colId xmlns:a16="http://schemas.microsoft.com/office/drawing/2014/main" val="2886449294"/>
                    </a:ext>
                  </a:extLst>
                </a:gridCol>
                <a:gridCol w="988191">
                  <a:extLst>
                    <a:ext uri="{9D8B030D-6E8A-4147-A177-3AD203B41FA5}">
                      <a16:colId xmlns:a16="http://schemas.microsoft.com/office/drawing/2014/main" val="2052894526"/>
                    </a:ext>
                  </a:extLst>
                </a:gridCol>
              </a:tblGrid>
              <a:tr h="300745">
                <a:tc gridSpan="10">
                  <a:txBody>
                    <a:bodyPr/>
                    <a:lstStyle/>
                    <a:p>
                      <a:pPr algn="ctr"/>
                      <a:r>
                        <a:rPr lang="en-GB" sz="1500">
                          <a:solidFill>
                            <a:schemeClr val="tx1"/>
                          </a:solidFill>
                          <a:latin typeface="Gill Sans MT"/>
                        </a:rPr>
                        <a:t>Week 2</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pPr algn="ctr"/>
                      <a:endParaRPr lang="en-GB"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978949487"/>
                  </a:ext>
                </a:extLst>
              </a:tr>
              <a:tr h="225558">
                <a:tc gridSpan="2">
                  <a:txBody>
                    <a:bodyPr/>
                    <a:lstStyle/>
                    <a:p>
                      <a:pPr algn="ctr"/>
                      <a:r>
                        <a:rPr lang="en-GB" sz="1000">
                          <a:latin typeface="Gill Sans MT"/>
                        </a:rPr>
                        <a:t>Monday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000">
                          <a:latin typeface="Gill Sans MT"/>
                        </a:rPr>
                        <a:t>Tuesday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000">
                          <a:latin typeface="Gill Sans MT"/>
                        </a:rPr>
                        <a:t>Wednesday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000">
                          <a:latin typeface="Gill Sans MT"/>
                        </a:rPr>
                        <a:t>Thursday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tc gridSpan="2">
                  <a:txBody>
                    <a:bodyPr/>
                    <a:lstStyle/>
                    <a:p>
                      <a:pPr algn="ctr"/>
                      <a:r>
                        <a:rPr lang="en-GB" sz="1000">
                          <a:latin typeface="Gill Sans MT"/>
                        </a:rPr>
                        <a:t>Friday</a:t>
                      </a:r>
                    </a:p>
                  </a:txBody>
                  <a:tcPr marL="74295" marR="74295" marT="37148" marB="37148"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a:p>
                  </a:txBody>
                  <a:tcPr anchor="ctr"/>
                </a:tc>
                <a:extLst>
                  <a:ext uri="{0D108BD9-81ED-4DB2-BD59-A6C34878D82A}">
                    <a16:rowId xmlns:a16="http://schemas.microsoft.com/office/drawing/2014/main" val="608058936"/>
                  </a:ext>
                </a:extLst>
              </a:tr>
              <a:tr h="225558">
                <a:tc>
                  <a:txBody>
                    <a:bodyPr/>
                    <a:lstStyle/>
                    <a:p>
                      <a:pPr algn="ctr"/>
                      <a:r>
                        <a:rPr lang="en-GB" sz="1000">
                          <a:latin typeface="Gill Sans MT"/>
                        </a:rPr>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Early</a:t>
                      </a:r>
                    </a:p>
                  </a:txBody>
                  <a:tcPr marL="74295" marR="74295" marT="37148" marB="3714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latin typeface="Gill Sans MT"/>
                        </a:rPr>
                        <a:t>Late</a:t>
                      </a:r>
                    </a:p>
                  </a:txBody>
                  <a:tcPr marL="74295" marR="74295" marT="37148" marB="37148"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3825810"/>
                  </a:ext>
                </a:extLst>
              </a:tr>
              <a:tr h="409347">
                <a:tc>
                  <a:txBody>
                    <a:bodyPr/>
                    <a:lstStyle/>
                    <a:p>
                      <a:pPr algn="ctr"/>
                      <a:r>
                        <a:rPr lang="en-GB" sz="900">
                          <a:solidFill>
                            <a:schemeClr val="tx1"/>
                          </a:solidFill>
                          <a:latin typeface="Gill Sans MT"/>
                        </a:rPr>
                        <a:t>Coding Club</a:t>
                      </a:r>
                    </a:p>
                    <a:p>
                      <a:pPr algn="ctr"/>
                      <a:r>
                        <a:rPr lang="en-GB" sz="900">
                          <a:solidFill>
                            <a:schemeClr val="tx1"/>
                          </a:solidFill>
                          <a:latin typeface="Gill Sans MT"/>
                        </a:rPr>
                        <a:t>CBR O5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Coding Club</a:t>
                      </a:r>
                    </a:p>
                    <a:p>
                      <a:pPr algn="ctr"/>
                      <a:r>
                        <a:rPr lang="en-GB" sz="900">
                          <a:solidFill>
                            <a:schemeClr val="tx1"/>
                          </a:solidFill>
                          <a:latin typeface="Gill Sans MT"/>
                        </a:rPr>
                        <a:t>VFL O5</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Science Drop-in CSI W7</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err="1">
                          <a:solidFill>
                            <a:srgbClr val="000000"/>
                          </a:solidFill>
                          <a:latin typeface="Gill Sans MT"/>
                        </a:rPr>
                        <a:t>Linguascope</a:t>
                      </a:r>
                      <a:r>
                        <a:rPr lang="en-GB" sz="1000" b="0" i="0" u="none" strike="noStrike" noProof="0">
                          <a:solidFill>
                            <a:srgbClr val="000000"/>
                          </a:solidFill>
                          <a:latin typeface="Gill Sans MT"/>
                        </a:rPr>
                        <a:t> Club KFR O3</a:t>
                      </a:r>
                      <a:endParaRPr lang="en-US"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Lego Club</a:t>
                      </a:r>
                    </a:p>
                    <a:p>
                      <a:pPr algn="ctr"/>
                      <a:r>
                        <a:rPr lang="en-GB" sz="900">
                          <a:solidFill>
                            <a:schemeClr val="tx1"/>
                          </a:solidFill>
                          <a:latin typeface="Gill Sans MT"/>
                        </a:rPr>
                        <a:t>JMA O4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Chess Club</a:t>
                      </a:r>
                    </a:p>
                    <a:p>
                      <a:pPr algn="ctr"/>
                      <a:r>
                        <a:rPr lang="en-GB" sz="900">
                          <a:solidFill>
                            <a:schemeClr val="tx1"/>
                          </a:solidFill>
                          <a:latin typeface="Gill Sans MT"/>
                        </a:rPr>
                        <a:t>CBA O7</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900" b="0" i="0" u="none" strike="noStrike" noProof="0">
                          <a:solidFill>
                            <a:schemeClr val="tx1"/>
                          </a:solidFill>
                          <a:latin typeface="Gill Sans MT"/>
                        </a:rPr>
                        <a:t>Chess Club</a:t>
                      </a:r>
                      <a:endParaRPr lang="en-US" sz="900" b="0" i="0" u="none" strike="noStrike" noProof="0">
                        <a:solidFill>
                          <a:schemeClr val="tx1"/>
                        </a:solidFill>
                        <a:latin typeface="Gill Sans MT"/>
                      </a:endParaRPr>
                    </a:p>
                    <a:p>
                      <a:pPr lvl="0" algn="ctr">
                        <a:buNone/>
                      </a:pPr>
                      <a:r>
                        <a:rPr lang="en-GB" sz="900" b="0" i="0" u="none" strike="noStrike" noProof="0">
                          <a:solidFill>
                            <a:schemeClr val="tx1"/>
                          </a:solidFill>
                          <a:latin typeface="Gill Sans MT"/>
                        </a:rPr>
                        <a:t>MGR</a:t>
                      </a:r>
                      <a:r>
                        <a:rPr lang="en-US" sz="900" b="0" i="0" u="none" strike="noStrike" noProof="0">
                          <a:solidFill>
                            <a:schemeClr val="tx1"/>
                          </a:solidFill>
                          <a:latin typeface="Gill Sans MT"/>
                        </a:rPr>
                        <a:t> </a:t>
                      </a:r>
                      <a:r>
                        <a:rPr lang="en-GB" sz="900" b="0" i="0" u="none" strike="noStrike" noProof="0">
                          <a:solidFill>
                            <a:schemeClr val="tx1"/>
                          </a:solidFill>
                          <a:latin typeface="Gill Sans MT"/>
                        </a:rPr>
                        <a:t>O7</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KS4 Writing Group RHO W5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Gill Sans MT"/>
                        </a:rPr>
                        <a:t>Calm Colouring CSM O9</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5293389"/>
                  </a:ext>
                </a:extLst>
              </a:tr>
              <a:tr h="409347">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CJO MUGA</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MCL MUGA</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CJO MUGA</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MCL MUGA</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CJO MUGA</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MCL MUGA</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CJO MUGA</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MCL MUGA</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CJO MUGA</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900">
                          <a:solidFill>
                            <a:schemeClr val="tx1"/>
                          </a:solidFill>
                          <a:latin typeface="Gill Sans MT"/>
                        </a:rPr>
                        <a:t>Football</a:t>
                      </a:r>
                      <a:endParaRPr lang="en-US" sz="1500">
                        <a:solidFill>
                          <a:schemeClr val="tx1"/>
                        </a:solidFill>
                        <a:latin typeface="Gill Sans MT"/>
                      </a:endParaRPr>
                    </a:p>
                    <a:p>
                      <a:pPr lvl="0" algn="ctr">
                        <a:buNone/>
                      </a:pPr>
                      <a:r>
                        <a:rPr lang="en-GB" sz="900">
                          <a:solidFill>
                            <a:schemeClr val="tx1"/>
                          </a:solidFill>
                          <a:latin typeface="Gill Sans MT"/>
                        </a:rPr>
                        <a:t>MCL MUGA</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445053580"/>
                  </a:ext>
                </a:extLst>
              </a:tr>
              <a:tr h="409347">
                <a:tc>
                  <a:txBody>
                    <a:bodyPr/>
                    <a:lstStyle/>
                    <a:p>
                      <a:pPr lvl="0" algn="ctr">
                        <a:buNone/>
                      </a:pPr>
                      <a:r>
                        <a:rPr lang="en-GB" sz="900">
                          <a:solidFill>
                            <a:schemeClr val="tx1"/>
                          </a:solidFill>
                          <a:latin typeface="Gill Sans MT"/>
                        </a:rPr>
                        <a:t>Football</a:t>
                      </a:r>
                    </a:p>
                    <a:p>
                      <a:pPr lvl="0" algn="ctr">
                        <a:buNone/>
                      </a:pPr>
                      <a:r>
                        <a:rPr lang="en-GB" sz="900">
                          <a:solidFill>
                            <a:schemeClr val="tx1"/>
                          </a:solidFill>
                          <a:latin typeface="Gill Sans MT"/>
                        </a:rPr>
                        <a:t>MCL 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b="0" i="0" u="none" strike="noStrike" noProof="0">
                          <a:solidFill>
                            <a:schemeClr val="tx1"/>
                          </a:solidFill>
                          <a:latin typeface="Gill Sans MT"/>
                        </a:rPr>
                        <a:t>Football</a:t>
                      </a:r>
                    </a:p>
                    <a:p>
                      <a:pPr lvl="0" algn="ctr">
                        <a:buNone/>
                      </a:pPr>
                      <a:r>
                        <a:rPr lang="en-GB" sz="900" b="0" i="0" u="none" strike="noStrike" noProof="0">
                          <a:solidFill>
                            <a:schemeClr val="tx1"/>
                          </a:solidFill>
                          <a:latin typeface="Gill Sans MT"/>
                        </a:rPr>
                        <a:t>CJO All weather</a:t>
                      </a: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a:solidFill>
                            <a:schemeClr val="tx1"/>
                          </a:solidFill>
                          <a:latin typeface="Gill Sans MT"/>
                        </a:rPr>
                        <a:t>Football</a:t>
                      </a:r>
                    </a:p>
                    <a:p>
                      <a:pPr lvl="0" algn="ctr">
                        <a:buNone/>
                      </a:pPr>
                      <a:r>
                        <a:rPr lang="en-GB" sz="900">
                          <a:solidFill>
                            <a:schemeClr val="tx1"/>
                          </a:solidFill>
                          <a:latin typeface="Gill Sans MT"/>
                        </a:rPr>
                        <a:t>MCL 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b="0" i="0" u="none" strike="noStrike" noProof="0">
                          <a:solidFill>
                            <a:schemeClr val="tx1"/>
                          </a:solidFill>
                          <a:latin typeface="Gill Sans MT"/>
                        </a:rPr>
                        <a:t>Football</a:t>
                      </a:r>
                    </a:p>
                    <a:p>
                      <a:pPr lvl="0" algn="ctr">
                        <a:buNone/>
                      </a:pPr>
                      <a:r>
                        <a:rPr lang="en-GB" sz="900" b="0" i="0" u="none" strike="noStrike" noProof="0">
                          <a:solidFill>
                            <a:schemeClr val="tx1"/>
                          </a:solidFill>
                          <a:latin typeface="Gill Sans MT"/>
                        </a:rPr>
                        <a:t>CJO All weather</a:t>
                      </a: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a:solidFill>
                            <a:schemeClr val="tx1"/>
                          </a:solidFill>
                          <a:latin typeface="Gill Sans MT"/>
                        </a:rPr>
                        <a:t>Football</a:t>
                      </a:r>
                    </a:p>
                    <a:p>
                      <a:pPr lvl="0" algn="ctr">
                        <a:buNone/>
                      </a:pPr>
                      <a:r>
                        <a:rPr lang="en-GB" sz="900">
                          <a:solidFill>
                            <a:schemeClr val="tx1"/>
                          </a:solidFill>
                          <a:latin typeface="Gill Sans MT"/>
                        </a:rPr>
                        <a:t>MCL 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b="0" i="0" u="none" strike="noStrike" noProof="0">
                          <a:solidFill>
                            <a:schemeClr val="tx1"/>
                          </a:solidFill>
                          <a:latin typeface="Gill Sans MT"/>
                        </a:rPr>
                        <a:t>Football</a:t>
                      </a:r>
                    </a:p>
                    <a:p>
                      <a:pPr lvl="0" algn="ctr">
                        <a:buNone/>
                      </a:pPr>
                      <a:r>
                        <a:rPr lang="en-GB" sz="900" b="0" i="0" u="none" strike="noStrike" noProof="0">
                          <a:solidFill>
                            <a:schemeClr val="tx1"/>
                          </a:solidFill>
                          <a:latin typeface="Gill Sans MT"/>
                        </a:rPr>
                        <a:t>CJO All weather</a:t>
                      </a: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a:solidFill>
                            <a:schemeClr val="tx1"/>
                          </a:solidFill>
                          <a:latin typeface="Gill Sans MT"/>
                        </a:rPr>
                        <a:t>Football</a:t>
                      </a:r>
                    </a:p>
                    <a:p>
                      <a:pPr lvl="0" algn="ctr">
                        <a:buNone/>
                      </a:pPr>
                      <a:r>
                        <a:rPr lang="en-GB" sz="900">
                          <a:solidFill>
                            <a:schemeClr val="tx1"/>
                          </a:solidFill>
                          <a:latin typeface="Gill Sans MT"/>
                        </a:rPr>
                        <a:t>MCL 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b="0" i="0" u="none" strike="noStrike" noProof="0">
                          <a:solidFill>
                            <a:schemeClr val="tx1"/>
                          </a:solidFill>
                          <a:latin typeface="Gill Sans MT"/>
                        </a:rPr>
                        <a:t>Football</a:t>
                      </a:r>
                    </a:p>
                    <a:p>
                      <a:pPr lvl="0" algn="ctr">
                        <a:buNone/>
                      </a:pPr>
                      <a:r>
                        <a:rPr lang="en-GB" sz="900" b="0" i="0" u="none" strike="noStrike" noProof="0">
                          <a:solidFill>
                            <a:schemeClr val="tx1"/>
                          </a:solidFill>
                          <a:latin typeface="Gill Sans MT"/>
                        </a:rPr>
                        <a:t>CJO All weather</a:t>
                      </a: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a:solidFill>
                            <a:schemeClr val="tx1"/>
                          </a:solidFill>
                          <a:latin typeface="Gill Sans MT"/>
                        </a:rPr>
                        <a:t>Football</a:t>
                      </a:r>
                    </a:p>
                    <a:p>
                      <a:pPr lvl="0" algn="ctr">
                        <a:buNone/>
                      </a:pPr>
                      <a:r>
                        <a:rPr lang="en-GB" sz="900">
                          <a:solidFill>
                            <a:schemeClr val="tx1"/>
                          </a:solidFill>
                          <a:latin typeface="Gill Sans MT"/>
                        </a:rPr>
                        <a:t>MCL All weather</a:t>
                      </a: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900" b="0" i="0" u="none" strike="noStrike" noProof="0">
                          <a:solidFill>
                            <a:schemeClr val="tx1"/>
                          </a:solidFill>
                          <a:latin typeface="Gill Sans MT"/>
                        </a:rPr>
                        <a:t>Football</a:t>
                      </a:r>
                    </a:p>
                    <a:p>
                      <a:pPr lvl="0" algn="ctr">
                        <a:buNone/>
                      </a:pPr>
                      <a:r>
                        <a:rPr lang="en-GB" sz="900" b="0" i="0" u="none" strike="noStrike" noProof="0">
                          <a:solidFill>
                            <a:schemeClr val="tx1"/>
                          </a:solidFill>
                          <a:latin typeface="Gill Sans MT"/>
                        </a:rPr>
                        <a:t>CJO All weather</a:t>
                      </a: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extLst>
                  <a:ext uri="{0D108BD9-81ED-4DB2-BD59-A6C34878D82A}">
                    <a16:rowId xmlns:a16="http://schemas.microsoft.com/office/drawing/2014/main" val="1718438905"/>
                  </a:ext>
                </a:extLst>
              </a:tr>
              <a:tr h="495300">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Eco Club</a:t>
                      </a:r>
                    </a:p>
                    <a:p>
                      <a:pPr algn="ctr"/>
                      <a:r>
                        <a:rPr lang="en-GB" sz="900">
                          <a:solidFill>
                            <a:schemeClr val="tx1"/>
                          </a:solidFill>
                          <a:latin typeface="Gill Sans MT"/>
                        </a:rPr>
                        <a:t>AHA</a:t>
                      </a:r>
                    </a:p>
                    <a:p>
                      <a:pPr algn="ctr"/>
                      <a:r>
                        <a:rPr lang="en-GB" sz="900">
                          <a:solidFill>
                            <a:schemeClr val="tx1"/>
                          </a:solidFill>
                          <a:latin typeface="Gill Sans MT"/>
                        </a:rPr>
                        <a:t>W10</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Y10 Science Support</a:t>
                      </a:r>
                    </a:p>
                    <a:p>
                      <a:pPr algn="ctr"/>
                      <a:r>
                        <a:rPr lang="en-GB" sz="900">
                          <a:solidFill>
                            <a:schemeClr val="tx1"/>
                          </a:solidFill>
                          <a:latin typeface="Gill Sans MT"/>
                        </a:rPr>
                        <a:t>CWA W8</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Pastoral Drop-in</a:t>
                      </a:r>
                    </a:p>
                    <a:p>
                      <a:pPr algn="ctr"/>
                      <a:r>
                        <a:rPr lang="en-GB" sz="900">
                          <a:solidFill>
                            <a:schemeClr val="tx1"/>
                          </a:solidFill>
                          <a:latin typeface="Gill Sans MT"/>
                        </a:rPr>
                        <a:t>LLU </a:t>
                      </a:r>
                    </a:p>
                    <a:p>
                      <a:pPr lvl="0" algn="ctr">
                        <a:buNone/>
                      </a:pPr>
                      <a:r>
                        <a:rPr lang="en-GB" sz="900">
                          <a:solidFill>
                            <a:schemeClr val="tx1"/>
                          </a:solidFill>
                          <a:latin typeface="Gill Sans MT"/>
                        </a:rPr>
                        <a:t>O10</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Poetry &amp; Performance</a:t>
                      </a:r>
                    </a:p>
                    <a:p>
                      <a:pPr algn="ctr"/>
                      <a:r>
                        <a:rPr lang="en-GB" sz="900">
                          <a:solidFill>
                            <a:schemeClr val="tx1"/>
                          </a:solidFill>
                          <a:latin typeface="Gill Sans MT"/>
                        </a:rPr>
                        <a:t>DHA W1</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Relax &amp; recharge</a:t>
                      </a:r>
                    </a:p>
                    <a:p>
                      <a:pPr algn="ctr"/>
                      <a:r>
                        <a:rPr lang="en-GB" sz="900">
                          <a:solidFill>
                            <a:schemeClr val="tx1"/>
                          </a:solidFill>
                          <a:latin typeface="Gill Sans MT"/>
                        </a:rPr>
                        <a:t>JSA/HJO/DBR</a:t>
                      </a:r>
                    </a:p>
                    <a:p>
                      <a:pPr algn="ctr"/>
                      <a:r>
                        <a:rPr lang="en-GB" sz="900">
                          <a:solidFill>
                            <a:schemeClr val="tx1"/>
                          </a:solidFill>
                          <a:latin typeface="Gill Sans MT"/>
                        </a:rPr>
                        <a:t>W3</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Sports Journalism Club KMI </a:t>
                      </a:r>
                      <a:endParaRPr lang="en-US" sz="1500">
                        <a:solidFill>
                          <a:schemeClr val="tx1"/>
                        </a:solidFill>
                      </a:endParaRPr>
                    </a:p>
                    <a:p>
                      <a:pPr lvl="0" algn="ctr">
                        <a:buNone/>
                      </a:pPr>
                      <a:r>
                        <a:rPr lang="en-GB" sz="900">
                          <a:solidFill>
                            <a:schemeClr val="tx1"/>
                          </a:solidFill>
                          <a:latin typeface="Gill Sans MT"/>
                        </a:rPr>
                        <a:t>W4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44872368"/>
                  </a:ext>
                </a:extLst>
              </a:tr>
              <a:tr h="409347">
                <a:tc>
                  <a:txBody>
                    <a:bodyPr/>
                    <a:lstStyle/>
                    <a:p>
                      <a:pPr algn="ctr"/>
                      <a:r>
                        <a:rPr lang="en-GB" sz="900">
                          <a:solidFill>
                            <a:schemeClr val="tx1"/>
                          </a:solidFill>
                          <a:latin typeface="Gill Sans MT"/>
                        </a:rPr>
                        <a:t>Colouring Club</a:t>
                      </a:r>
                    </a:p>
                    <a:p>
                      <a:pPr algn="ctr"/>
                      <a:r>
                        <a:rPr lang="en-GB" sz="900">
                          <a:solidFill>
                            <a:schemeClr val="tx1"/>
                          </a:solidFill>
                          <a:latin typeface="Gill Sans MT"/>
                        </a:rPr>
                        <a:t>RHO W5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LGBTQ+ Club</a:t>
                      </a:r>
                    </a:p>
                    <a:p>
                      <a:pPr algn="ctr"/>
                      <a:r>
                        <a:rPr lang="en-GB" sz="900">
                          <a:solidFill>
                            <a:schemeClr val="tx1"/>
                          </a:solidFill>
                          <a:latin typeface="Gill Sans MT"/>
                        </a:rPr>
                        <a:t>JPI W5</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Reading Club</a:t>
                      </a:r>
                    </a:p>
                    <a:p>
                      <a:pPr algn="ctr"/>
                      <a:r>
                        <a:rPr lang="en-GB" sz="900">
                          <a:solidFill>
                            <a:schemeClr val="tx1"/>
                          </a:solidFill>
                          <a:latin typeface="Gill Sans MT"/>
                        </a:rPr>
                        <a:t>JSH W3</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Brain Teaser Club</a:t>
                      </a:r>
                    </a:p>
                    <a:p>
                      <a:pPr algn="ctr"/>
                      <a:r>
                        <a:rPr lang="en-GB" sz="900">
                          <a:solidFill>
                            <a:schemeClr val="tx1"/>
                          </a:solidFill>
                          <a:latin typeface="Gill Sans MT"/>
                        </a:rPr>
                        <a:t>MWA O4</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Maths SPARX Club NCA O6</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Maths SPARX Club RDR O6</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Crochet Club</a:t>
                      </a:r>
                    </a:p>
                    <a:p>
                      <a:pPr algn="ctr"/>
                      <a:r>
                        <a:rPr lang="en-GB" sz="900">
                          <a:solidFill>
                            <a:schemeClr val="tx1"/>
                          </a:solidFill>
                          <a:latin typeface="Gill Sans MT"/>
                        </a:rPr>
                        <a:t>KLI O8</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chemeClr val="tx1"/>
                          </a:solidFill>
                          <a:latin typeface="Gill Sans MT"/>
                        </a:rPr>
                        <a:t>Podcast &amp; Media Club PSC O2</a:t>
                      </a:r>
                      <a:endParaRPr lang="en-US"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Podcast &amp; Media Club PSC O2</a:t>
                      </a: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37949631"/>
                  </a:ext>
                </a:extLst>
              </a:tr>
              <a:tr h="384285">
                <a:tc>
                  <a:txBody>
                    <a:bodyPr/>
                    <a:lstStyle/>
                    <a:p>
                      <a:pPr lvl="0" algn="ctr">
                        <a:buNone/>
                      </a:pPr>
                      <a:endParaRPr lang="en-GB" sz="1000" b="0" i="0" u="none" strike="noStrike" noProof="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Choir</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DWO O2</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lvl="0" algn="ctr">
                        <a:buNone/>
                      </a:pPr>
                      <a:r>
                        <a:rPr lang="en-GB" sz="1000" b="0" i="0" u="none" strike="noStrike" noProof="0">
                          <a:solidFill>
                            <a:srgbClr val="000000"/>
                          </a:solidFill>
                          <a:latin typeface="Gill Sans MT"/>
                        </a:rPr>
                        <a:t>Big Screen</a:t>
                      </a: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900">
                          <a:solidFill>
                            <a:schemeClr val="tx1"/>
                          </a:solidFill>
                          <a:latin typeface="Gill Sans MT"/>
                        </a:rPr>
                        <a:t>KS4 Book Club</a:t>
                      </a:r>
                    </a:p>
                    <a:p>
                      <a:pPr algn="ctr"/>
                      <a:r>
                        <a:rPr lang="en-GB" sz="900">
                          <a:solidFill>
                            <a:schemeClr val="tx1"/>
                          </a:solidFill>
                          <a:latin typeface="Gill Sans MT"/>
                        </a:rPr>
                        <a:t>RHO W5</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900">
                          <a:solidFill>
                            <a:schemeClr val="tx1"/>
                          </a:solidFill>
                          <a:latin typeface="Gill Sans MT"/>
                        </a:rPr>
                        <a:t>Drama Club</a:t>
                      </a:r>
                    </a:p>
                    <a:p>
                      <a:pPr algn="ctr"/>
                      <a:r>
                        <a:rPr lang="en-GB" sz="900">
                          <a:solidFill>
                            <a:schemeClr val="tx1"/>
                          </a:solidFill>
                          <a:latin typeface="Gill Sans MT"/>
                        </a:rPr>
                        <a:t>LAR O1</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GB" sz="900">
                          <a:solidFill>
                            <a:schemeClr val="tx1"/>
                          </a:solidFill>
                          <a:latin typeface="Gill Sans MT"/>
                        </a:rPr>
                        <a:t>Support Space</a:t>
                      </a:r>
                    </a:p>
                    <a:p>
                      <a:pPr algn="ctr"/>
                      <a:r>
                        <a:rPr lang="en-GB" sz="900">
                          <a:solidFill>
                            <a:schemeClr val="tx1"/>
                          </a:solidFill>
                          <a:latin typeface="Gill Sans MT"/>
                        </a:rPr>
                        <a:t>SBU OLIB</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Support Space</a:t>
                      </a:r>
                    </a:p>
                    <a:p>
                      <a:pPr algn="ctr"/>
                      <a:r>
                        <a:rPr lang="en-GB" sz="900">
                          <a:solidFill>
                            <a:schemeClr val="tx1"/>
                          </a:solidFill>
                          <a:latin typeface="Gill Sans MT"/>
                        </a:rPr>
                        <a:t>SBU OLIB</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36937144"/>
                  </a:ext>
                </a:extLst>
              </a:tr>
              <a:tr h="387985">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US"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US"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lvl="0" algn="ctr">
                        <a:buNone/>
                      </a:pPr>
                      <a:endParaRPr lang="en-GB" sz="1500" b="1">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rgbClr val="FF0000"/>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chemeClr val="tx1"/>
                          </a:solidFill>
                          <a:latin typeface="Gill Sans MT"/>
                        </a:rPr>
                        <a:t>Sports Hall Football Y7 JFU</a:t>
                      </a:r>
                      <a:endParaRPr lang="en-US" sz="1000" b="0" i="0" u="none" strike="noStrike" noProof="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rgbClr val="FF0000"/>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GB" sz="900">
                        <a:solidFill>
                          <a:srgbClr val="FF0000"/>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293331368"/>
                  </a:ext>
                </a:extLst>
              </a:tr>
              <a:tr h="668655">
                <a:tc>
                  <a:txBody>
                    <a:bodyPr/>
                    <a:lstStyle/>
                    <a:p>
                      <a:pPr lvl="0" algn="ctr">
                        <a:buNone/>
                      </a:pPr>
                      <a:r>
                        <a:rPr lang="en-GB" sz="1000" b="0" i="0" u="none" strike="noStrike" noProof="0">
                          <a:solidFill>
                            <a:schemeClr val="tx1"/>
                          </a:solidFill>
                          <a:latin typeface="Aptos"/>
                        </a:rPr>
                        <a:t>Sports Hall Football</a:t>
                      </a:r>
                      <a:endParaRPr lang="en-GB"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a:t>
                      </a:r>
                      <a:endParaRPr lang="en-GB"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Gill Sans MT"/>
                        </a:rPr>
                        <a:t>Fitness Suite</a:t>
                      </a:r>
                      <a:endParaRPr lang="en-US" sz="1000" b="0" i="0" u="none" strike="noStrike" noProof="0">
                        <a:solidFill>
                          <a:schemeClr val="tx1"/>
                        </a:solidFill>
                        <a:latin typeface="Gill Sans MT"/>
                      </a:endParaRPr>
                    </a:p>
                    <a:p>
                      <a:pPr lvl="0" algn="ctr">
                        <a:buNone/>
                      </a:pPr>
                      <a:r>
                        <a:rPr lang="en-GB" sz="1000" b="0" i="0" u="none" strike="noStrike" noProof="0">
                          <a:solidFill>
                            <a:schemeClr val="tx1"/>
                          </a:solidFill>
                          <a:latin typeface="Gill Sans MT"/>
                        </a:rPr>
                        <a:t>Y10</a:t>
                      </a:r>
                      <a:endParaRPr lang="en-US" sz="1000" b="0" i="0" u="none" strike="noStrike" noProof="0">
                        <a:solidFill>
                          <a:schemeClr val="tx1"/>
                        </a:solidFill>
                        <a:latin typeface="Gill Sans MT"/>
                      </a:endParaRPr>
                    </a:p>
                    <a:p>
                      <a:pPr lvl="0" algn="ctr">
                        <a:buNone/>
                      </a:pPr>
                      <a:r>
                        <a:rPr lang="en-GB" sz="1000" b="0" i="0" u="none" strike="noStrike" noProof="0">
                          <a:solidFill>
                            <a:schemeClr val="tx1"/>
                          </a:solidFill>
                          <a:latin typeface="Gill Sans MT"/>
                        </a:rPr>
                        <a:t>MFA</a:t>
                      </a:r>
                      <a:endParaRPr lang="en-GB" sz="1500">
                        <a:solidFill>
                          <a:schemeClr val="tx1"/>
                        </a:solidFill>
                        <a:latin typeface="Gill Sans MT"/>
                      </a:endParaRP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2">
                        <a:lumMod val="20000"/>
                        <a:lumOff val="80000"/>
                      </a:schemeClr>
                    </a:solidFill>
                  </a:tcPr>
                </a:tc>
                <a:tc>
                  <a:txBody>
                    <a:bodyPr/>
                    <a:lstStyle/>
                    <a:p>
                      <a:pPr lvl="0" algn="ctr">
                        <a:buNone/>
                      </a:pPr>
                      <a:r>
                        <a:rPr lang="en-GB" sz="1000" b="0" i="0" u="none" strike="noStrike" noProof="0">
                          <a:solidFill>
                            <a:schemeClr val="tx1"/>
                          </a:solidFill>
                          <a:latin typeface="Aptos"/>
                        </a:rPr>
                        <a:t>Sports Hall Football </a:t>
                      </a:r>
                      <a:br>
                        <a:rPr lang="en-GB" sz="1000" b="0" i="0" u="none" strike="noStrike" noProof="0">
                          <a:solidFill>
                            <a:srgbClr val="000000"/>
                          </a:solidFill>
                          <a:latin typeface="Aptos"/>
                        </a:rPr>
                      </a:br>
                      <a:r>
                        <a:rPr lang="en-GB" sz="1000" b="0" i="0" u="none" strike="noStrike" noProof="0">
                          <a:solidFill>
                            <a:schemeClr val="tx1"/>
                          </a:solidFill>
                          <a:latin typeface="Aptos"/>
                        </a:rPr>
                        <a:t>Y7 </a:t>
                      </a:r>
                      <a:br>
                        <a:rPr lang="en-GB" sz="1000" b="0" i="0" u="none" strike="noStrike" noProof="0">
                          <a:solidFill>
                            <a:srgbClr val="000000"/>
                          </a:solidFill>
                          <a:latin typeface="Aptos"/>
                        </a:rPr>
                      </a:br>
                      <a:r>
                        <a:rPr lang="en-GB" sz="1000" b="0" i="0" u="none" strike="noStrike" noProof="0">
                          <a:solidFill>
                            <a:schemeClr val="tx1"/>
                          </a:solidFill>
                          <a:latin typeface="Aptos"/>
                        </a:rPr>
                        <a:t>DSK</a:t>
                      </a:r>
                      <a:endParaRPr lang="en-US" sz="1500">
                        <a:latin typeface="Aptos"/>
                      </a:endParaRP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Sports Hall Football </a:t>
                      </a:r>
                      <a:br>
                        <a:rPr lang="en-GB" sz="1000" b="0" i="0" u="none" strike="noStrike" noProof="0">
                          <a:solidFill>
                            <a:srgbClr val="000000"/>
                          </a:solidFill>
                          <a:latin typeface="Aptos"/>
                        </a:rPr>
                      </a:br>
                      <a:r>
                        <a:rPr lang="en-GB" sz="1000" b="0" i="0" u="none" strike="noStrike" noProof="0">
                          <a:solidFill>
                            <a:schemeClr val="tx1"/>
                          </a:solidFill>
                          <a:latin typeface="Aptos"/>
                        </a:rPr>
                        <a:t>Y7 </a:t>
                      </a:r>
                      <a:endParaRPr lang="en-US" sz="1500"/>
                    </a:p>
                    <a:p>
                      <a:pPr lvl="0" algn="ctr">
                        <a:buNone/>
                      </a:pPr>
                      <a:r>
                        <a:rPr lang="en-GB" sz="1000" b="0" i="0" u="none" strike="noStrike" noProof="0">
                          <a:solidFill>
                            <a:schemeClr val="tx1"/>
                          </a:solidFill>
                          <a:latin typeface="Aptos"/>
                        </a:rPr>
                        <a:t>DSK</a:t>
                      </a:r>
                      <a:endParaRPr lang="en-US"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Gill Sans MT"/>
                        </a:rPr>
                        <a:t>Sports Hall Football</a:t>
                      </a:r>
                      <a:endParaRPr lang="en-US" sz="1500"/>
                    </a:p>
                    <a:p>
                      <a:pPr lvl="0" algn="ctr">
                        <a:buNone/>
                      </a:pPr>
                      <a:r>
                        <a:rPr lang="en-GB" sz="1000" b="0" i="0" u="none" strike="noStrike" noProof="0">
                          <a:solidFill>
                            <a:srgbClr val="000000"/>
                          </a:solidFill>
                          <a:latin typeface="Gill Sans MT"/>
                        </a:rPr>
                        <a:t>Y9</a:t>
                      </a:r>
                      <a:br>
                        <a:rPr lang="en-GB" sz="1000" b="0" i="0" u="none" strike="noStrike" noProof="0">
                          <a:solidFill>
                            <a:srgbClr val="000000"/>
                          </a:solidFill>
                          <a:latin typeface="Gill Sans MT"/>
                        </a:rPr>
                      </a:br>
                      <a:r>
                        <a:rPr lang="en-GB" sz="1000" b="0" i="0" u="none" strike="noStrike" noProof="0">
                          <a:solidFill>
                            <a:schemeClr val="tx1"/>
                          </a:solidFill>
                          <a:latin typeface="Gill Sans MT"/>
                        </a:rPr>
                        <a:t>PBA</a:t>
                      </a:r>
                      <a:endParaRPr lang="en-GB" sz="1500">
                        <a:solidFill>
                          <a:schemeClr val="tx1"/>
                        </a:solidFill>
                        <a:latin typeface="Gill Sans MT"/>
                      </a:endParaRP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Gill Sans MT"/>
                        </a:rPr>
                        <a:t>Sports Hall Football</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Y9</a:t>
                      </a:r>
                      <a:br>
                        <a:rPr lang="en-GB" sz="1000" b="0" i="0" u="none" strike="noStrike" noProof="0">
                          <a:solidFill>
                            <a:srgbClr val="000000"/>
                          </a:solidFill>
                          <a:latin typeface="Gill Sans MT"/>
                        </a:rPr>
                      </a:br>
                      <a:r>
                        <a:rPr lang="en-GB" sz="1000" b="0" i="0" u="none" strike="noStrike" noProof="0">
                          <a:solidFill>
                            <a:srgbClr val="000000"/>
                          </a:solidFill>
                          <a:latin typeface="Gill Sans MT"/>
                        </a:rPr>
                        <a:t>PBA</a:t>
                      </a:r>
                      <a:endParaRPr lang="en-GB" sz="1500"/>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Gill Sans MT"/>
                        </a:rPr>
                        <a:t>Fitness Suite</a:t>
                      </a:r>
                      <a:endParaRPr lang="en-US" sz="1000" b="0" i="0" u="none" strike="noStrike" noProof="0">
                        <a:solidFill>
                          <a:schemeClr val="tx1"/>
                        </a:solidFill>
                        <a:latin typeface="Gill Sans MT"/>
                      </a:endParaRPr>
                    </a:p>
                    <a:p>
                      <a:pPr lvl="0" algn="ctr">
                        <a:buNone/>
                      </a:pPr>
                      <a:r>
                        <a:rPr lang="en-GB" sz="1000" b="0" i="0" u="none" strike="noStrike" noProof="0">
                          <a:solidFill>
                            <a:schemeClr val="tx1"/>
                          </a:solidFill>
                          <a:latin typeface="Gill Sans MT"/>
                        </a:rPr>
                        <a:t>Y9</a:t>
                      </a:r>
                    </a:p>
                    <a:p>
                      <a:pPr lvl="0" algn="ctr">
                        <a:buNone/>
                      </a:pPr>
                      <a:r>
                        <a:rPr lang="en-GB" sz="1000" b="0" i="0" u="none" strike="noStrike" noProof="0" err="1">
                          <a:solidFill>
                            <a:schemeClr val="tx1"/>
                          </a:solidFill>
                          <a:latin typeface="Gill Sans MT"/>
                        </a:rPr>
                        <a:t>HSi</a:t>
                      </a:r>
                      <a:endParaRPr lang="en-GB" sz="1500" err="1">
                        <a:solidFill>
                          <a:schemeClr val="tx1"/>
                        </a:solidFill>
                        <a:latin typeface="Gill Sans MT"/>
                      </a:endParaRPr>
                    </a:p>
                  </a:txBody>
                  <a:tcPr marL="74295" marR="74295" marT="37148" marB="37148">
                    <a:lnL w="38099">
                      <a:solidFill>
                        <a:schemeClr val="tx1"/>
                      </a:solidFill>
                    </a:lnL>
                    <a:lnR w="12700">
                      <a:solidFill>
                        <a:schemeClr val="tx1"/>
                      </a:solidFill>
                    </a:lnR>
                    <a:lnT w="12700">
                      <a:solidFill>
                        <a:schemeClr val="tx1"/>
                      </a:solidFill>
                    </a:lnT>
                    <a:lnB w="12700">
                      <a:solidFill>
                        <a:schemeClr val="tx1"/>
                      </a:solidFill>
                    </a:lnB>
                    <a:solidFill>
                      <a:schemeClr val="accent6">
                        <a:lumMod val="40000"/>
                        <a:lumOff val="60000"/>
                      </a:schemeClr>
                    </a:solidFill>
                  </a:tcPr>
                </a:tc>
                <a:tc>
                  <a:txBody>
                    <a:bodyPr/>
                    <a:lstStyle/>
                    <a:p>
                      <a:pPr lvl="0" algn="ctr">
                        <a:buNone/>
                      </a:pPr>
                      <a:endParaRPr lang="en-GB" sz="900">
                        <a:solidFill>
                          <a:schemeClr val="tx1"/>
                        </a:solidFill>
                        <a:latin typeface="Gill Sans MT"/>
                      </a:endParaRPr>
                    </a:p>
                  </a:txBody>
                  <a:tcPr marL="74295" marR="74295" marT="37148" marB="37148">
                    <a:lnL w="12700">
                      <a:solidFill>
                        <a:schemeClr val="tx1"/>
                      </a:solidFill>
                    </a:lnL>
                    <a:lnR w="38099">
                      <a:solidFill>
                        <a:schemeClr val="tx1"/>
                      </a:solidFill>
                    </a:lnR>
                    <a:lnT w="12700">
                      <a:solidFill>
                        <a:schemeClr val="tx1"/>
                      </a:solidFill>
                    </a:lnT>
                    <a:lnB w="12700">
                      <a:solidFill>
                        <a:schemeClr val="tx1"/>
                      </a:solidFill>
                    </a:lnB>
                    <a:solidFill>
                      <a:schemeClr val="accent2">
                        <a:lumMod val="20000"/>
                        <a:lumOff val="80000"/>
                      </a:schemeClr>
                    </a:solidFill>
                  </a:tcPr>
                </a:tc>
                <a:extLst>
                  <a:ext uri="{0D108BD9-81ED-4DB2-BD59-A6C34878D82A}">
                    <a16:rowId xmlns:a16="http://schemas.microsoft.com/office/drawing/2014/main" val="1496370659"/>
                  </a:ext>
                </a:extLst>
              </a:tr>
              <a:tr h="520065">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lvl="0" algn="ctr">
                        <a:buNone/>
                      </a:pPr>
                      <a:r>
                        <a:rPr lang="en-GB" sz="1000" b="0" i="0" u="none" strike="noStrike" noProof="0">
                          <a:solidFill>
                            <a:schemeClr val="tx1"/>
                          </a:solidFill>
                          <a:latin typeface="Aptos"/>
                        </a:rPr>
                        <a:t>Fitness Suite</a:t>
                      </a:r>
                      <a:endParaRPr lang="en-US" sz="1000" b="0" i="0" u="none" strike="noStrike" noProof="0">
                        <a:solidFill>
                          <a:srgbClr val="000000"/>
                        </a:solidFill>
                        <a:latin typeface="Aptos"/>
                      </a:endParaRPr>
                    </a:p>
                    <a:p>
                      <a:pPr lvl="0" algn="ctr">
                        <a:buNone/>
                      </a:pPr>
                      <a:r>
                        <a:rPr lang="en-GB" sz="1000" b="0" i="0" u="none" strike="noStrike" noProof="0">
                          <a:solidFill>
                            <a:schemeClr val="tx1"/>
                          </a:solidFill>
                          <a:latin typeface="Aptos"/>
                        </a:rPr>
                        <a:t>Y8 </a:t>
                      </a:r>
                      <a:br>
                        <a:rPr lang="en-GB" sz="1000" b="0" i="0" u="none" strike="noStrike" noProof="0">
                          <a:solidFill>
                            <a:srgbClr val="000000"/>
                          </a:solidFill>
                          <a:latin typeface="Aptos"/>
                        </a:rPr>
                      </a:br>
                      <a:r>
                        <a:rPr lang="en-GB" sz="1000" b="0" i="0" u="none" strike="noStrike" noProof="0">
                          <a:solidFill>
                            <a:schemeClr val="tx1"/>
                          </a:solidFill>
                          <a:latin typeface="Aptos"/>
                        </a:rPr>
                        <a:t>Lee &amp; Simon</a:t>
                      </a:r>
                      <a:endParaRPr lang="en-GB" sz="1500"/>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Big Screen</a:t>
                      </a:r>
                      <a:endParaRPr lang="en-US" sz="1000" b="0" i="0" u="none" strike="noStrike" noProof="0">
                        <a:solidFill>
                          <a:srgbClr val="000000"/>
                        </a:solidFill>
                        <a:latin typeface="Gill Sans MT"/>
                      </a:endParaRPr>
                    </a:p>
                    <a:p>
                      <a:pPr lvl="0" algn="ctr">
                        <a:buNone/>
                      </a:pPr>
                      <a:r>
                        <a:rPr lang="en-GB" sz="1000" b="0" i="0" u="none" strike="noStrike" noProof="0">
                          <a:solidFill>
                            <a:srgbClr val="000000"/>
                          </a:solidFill>
                          <a:latin typeface="Gill Sans MT"/>
                        </a:rPr>
                        <a:t>CJA Hall</a:t>
                      </a:r>
                      <a:endParaRPr lang="en-GB"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Historical Film Club</a:t>
                      </a:r>
                    </a:p>
                    <a:p>
                      <a:pPr algn="ctr"/>
                      <a:r>
                        <a:rPr lang="en-GB" sz="900">
                          <a:solidFill>
                            <a:schemeClr val="tx1"/>
                          </a:solidFill>
                          <a:latin typeface="Gill Sans MT"/>
                        </a:rPr>
                        <a:t>LSH O4</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900" b="0" i="0" u="none" strike="noStrike" noProof="0">
                          <a:solidFill>
                            <a:schemeClr val="tx1"/>
                          </a:solidFill>
                          <a:latin typeface="Gill Sans MT"/>
                        </a:rPr>
                        <a:t>Historical Film Club</a:t>
                      </a:r>
                      <a:endParaRPr lang="en-US" sz="900" b="0" i="0" u="none" strike="noStrike" noProof="0">
                        <a:solidFill>
                          <a:schemeClr val="tx1"/>
                        </a:solidFill>
                        <a:latin typeface="Gill Sans MT"/>
                      </a:endParaRPr>
                    </a:p>
                    <a:p>
                      <a:pPr lvl="0" algn="ctr">
                        <a:buNone/>
                      </a:pPr>
                      <a:r>
                        <a:rPr lang="en-GB" sz="900" b="0" i="0" u="none" strike="noStrike" noProof="0">
                          <a:solidFill>
                            <a:schemeClr val="tx1"/>
                          </a:solidFill>
                          <a:latin typeface="Gill Sans MT"/>
                        </a:rPr>
                        <a:t>MST O4</a:t>
                      </a:r>
                      <a:endParaRPr lang="en-GB" sz="1500" b="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r>
                        <a:rPr lang="en-GB" sz="1000" b="0" i="0" u="none" strike="noStrike" noProof="0">
                          <a:solidFill>
                            <a:srgbClr val="000000"/>
                          </a:solidFill>
                          <a:latin typeface="Gill Sans MT"/>
                        </a:rPr>
                        <a:t>Wildlife film club AHA O7</a:t>
                      </a:r>
                      <a:endParaRPr lang="en-US" sz="1500"/>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3101733"/>
                  </a:ext>
                </a:extLst>
              </a:tr>
              <a:tr h="367577">
                <a:tc>
                  <a:txBody>
                    <a:bodyPr/>
                    <a:lstStyle/>
                    <a:p>
                      <a:pPr algn="ctr"/>
                      <a:endParaRPr lang="en-GB" sz="900">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lvl="0" algn="ctr">
                        <a:buNone/>
                      </a:pPr>
                      <a:endParaRPr lang="en-GB" sz="1000" b="0" i="0" u="none" strike="noStrike" noProof="0">
                        <a:solidFill>
                          <a:srgbClr val="000000"/>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Card Games</a:t>
                      </a:r>
                    </a:p>
                    <a:p>
                      <a:pPr algn="ctr"/>
                      <a:r>
                        <a:rPr lang="en-GB" sz="900">
                          <a:solidFill>
                            <a:schemeClr val="tx1"/>
                          </a:solidFill>
                          <a:latin typeface="Gill Sans MT"/>
                        </a:rPr>
                        <a:t>JMI O9</a:t>
                      </a: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25754733"/>
                  </a:ext>
                </a:extLst>
              </a:tr>
              <a:tr h="367577">
                <a:tc>
                  <a:txBody>
                    <a:bodyPr/>
                    <a:lstStyle/>
                    <a:p>
                      <a:pPr algn="ctr"/>
                      <a:endParaRPr lang="en-GB" sz="900">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STEM Girls Club</a:t>
                      </a:r>
                    </a:p>
                    <a:p>
                      <a:pPr algn="ctr"/>
                      <a:r>
                        <a:rPr lang="en-GB" sz="900">
                          <a:solidFill>
                            <a:schemeClr val="tx1"/>
                          </a:solidFill>
                          <a:latin typeface="Gill Sans MT"/>
                        </a:rPr>
                        <a:t>LBU W11</a:t>
                      </a:r>
                      <a:endParaRPr lang="en-GB" sz="15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GB" sz="900">
                          <a:solidFill>
                            <a:schemeClr val="tx1"/>
                          </a:solidFill>
                          <a:latin typeface="Gill Sans MT"/>
                        </a:rPr>
                        <a:t>STEM Girls Club</a:t>
                      </a:r>
                    </a:p>
                    <a:p>
                      <a:pPr algn="ctr"/>
                      <a:r>
                        <a:rPr lang="en-GB" sz="900">
                          <a:solidFill>
                            <a:schemeClr val="tx1"/>
                          </a:solidFill>
                          <a:latin typeface="Gill Sans MT"/>
                        </a:rPr>
                        <a:t>DST W11</a:t>
                      </a:r>
                      <a:endParaRPr lang="en-GB" sz="15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n-GB" sz="900">
                        <a:solidFill>
                          <a:schemeClr val="tx1"/>
                        </a:solidFill>
                        <a:latin typeface="Gill Sans MT"/>
                      </a:endParaRPr>
                    </a:p>
                  </a:txBody>
                  <a:tcPr marL="74295" marR="74295" marT="37148" marB="37148">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6831966"/>
                  </a:ext>
                </a:extLst>
              </a:tr>
            </a:tbl>
          </a:graphicData>
        </a:graphic>
      </p:graphicFrame>
    </p:spTree>
    <p:extLst>
      <p:ext uri="{BB962C8B-B14F-4D97-AF65-F5344CB8AC3E}">
        <p14:creationId xmlns:p14="http://schemas.microsoft.com/office/powerpoint/2010/main" val="450588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58A77-FE23-B0D9-CC1C-F19B653C2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27B62A-C9F0-59DF-C439-A6B63D032786}"/>
              </a:ext>
            </a:extLst>
          </p:cNvPr>
          <p:cNvSpPr>
            <a:spLocks noGrp="1"/>
          </p:cNvSpPr>
          <p:nvPr>
            <p:ph type="title"/>
          </p:nvPr>
        </p:nvSpPr>
        <p:spPr>
          <a:xfrm>
            <a:off x="681037" y="198930"/>
            <a:ext cx="8543925" cy="863903"/>
          </a:xfrm>
        </p:spPr>
        <p:txBody>
          <a:bodyPr/>
          <a:lstStyle/>
          <a:p>
            <a:pPr algn="ctr"/>
            <a:r>
              <a:rPr lang="en-GB" dirty="0">
                <a:solidFill>
                  <a:srgbClr val="990033"/>
                </a:solidFill>
              </a:rPr>
              <a:t>Online Safety </a:t>
            </a:r>
            <a:endParaRPr lang="en-US" dirty="0"/>
          </a:p>
        </p:txBody>
      </p:sp>
      <p:sp>
        <p:nvSpPr>
          <p:cNvPr id="3" name="TextBox 2">
            <a:extLst>
              <a:ext uri="{FF2B5EF4-FFF2-40B4-BE49-F238E27FC236}">
                <a16:creationId xmlns:a16="http://schemas.microsoft.com/office/drawing/2014/main" id="{D53FFE07-05C4-FE1A-9118-2339754557BF}"/>
              </a:ext>
            </a:extLst>
          </p:cNvPr>
          <p:cNvSpPr txBox="1"/>
          <p:nvPr/>
        </p:nvSpPr>
        <p:spPr>
          <a:xfrm>
            <a:off x="377136" y="1065629"/>
            <a:ext cx="8977175" cy="5262979"/>
          </a:xfrm>
          <a:prstGeom prst="rect">
            <a:avLst/>
          </a:prstGeom>
          <a:noFill/>
        </p:spPr>
        <p:txBody>
          <a:bodyPr wrap="square" lIns="91440" tIns="45720" rIns="91440" bIns="45720" rtlCol="0" anchor="t">
            <a:spAutoFit/>
          </a:bodyPr>
          <a:lstStyle/>
          <a:p>
            <a:pPr algn="ctr"/>
            <a:r>
              <a:rPr lang="en-GB" sz="2400" b="1" dirty="0"/>
              <a:t>Online Safety Coordinator – Mr Schuller</a:t>
            </a:r>
          </a:p>
          <a:p>
            <a:endParaRPr lang="en-GB" sz="1600" b="1" dirty="0">
              <a:solidFill>
                <a:srgbClr val="000000"/>
              </a:solidFill>
            </a:endParaRPr>
          </a:p>
          <a:p>
            <a:r>
              <a:rPr lang="en-GB" sz="2400" b="1" dirty="0">
                <a:solidFill>
                  <a:srgbClr val="990033"/>
                </a:solidFill>
              </a:rPr>
              <a:t>Filtering and monitoring checks</a:t>
            </a:r>
          </a:p>
          <a:p>
            <a:pPr marL="742950" lvl="1" indent="-285750">
              <a:buFont typeface="Arial" panose="020B0604020202020204" pitchFamily="34" charset="0"/>
              <a:buChar char="•"/>
            </a:pPr>
            <a:r>
              <a:rPr lang="en-GB" sz="2400" dirty="0"/>
              <a:t>ICT Acceptable Use Policy</a:t>
            </a:r>
            <a:br>
              <a:rPr lang="en-GB" sz="2400" dirty="0"/>
            </a:br>
            <a:endParaRPr lang="en-GB" sz="2400" dirty="0"/>
          </a:p>
          <a:p>
            <a:r>
              <a:rPr lang="en-GB" sz="2400" b="1" dirty="0">
                <a:solidFill>
                  <a:srgbClr val="990033"/>
                </a:solidFill>
              </a:rPr>
              <a:t>Online safety education</a:t>
            </a:r>
          </a:p>
          <a:p>
            <a:pPr marL="742950" lvl="1" indent="-285750">
              <a:buFont typeface="Arial" panose="020B0604020202020204" pitchFamily="34" charset="0"/>
              <a:buChar char="•"/>
            </a:pPr>
            <a:r>
              <a:rPr lang="en-GB" sz="2400" dirty="0"/>
              <a:t>Form Time</a:t>
            </a:r>
          </a:p>
          <a:p>
            <a:pPr marL="742950" lvl="1" indent="-285750">
              <a:buFont typeface="Arial" panose="020B0604020202020204" pitchFamily="34" charset="0"/>
              <a:buChar char="•"/>
            </a:pPr>
            <a:r>
              <a:rPr lang="en-GB" sz="2400" dirty="0"/>
              <a:t>Assemblies</a:t>
            </a:r>
          </a:p>
          <a:p>
            <a:pPr marL="742950" lvl="1" indent="-285750">
              <a:buFont typeface="Arial" panose="020B0604020202020204" pitchFamily="34" charset="0"/>
              <a:buChar char="•"/>
            </a:pPr>
            <a:r>
              <a:rPr lang="en-GB" sz="2400" dirty="0"/>
              <a:t>Computer Science lessons</a:t>
            </a:r>
            <a:br>
              <a:rPr lang="en-GB" sz="2400" dirty="0"/>
            </a:br>
            <a:endParaRPr lang="en-GB" sz="2400" dirty="0"/>
          </a:p>
          <a:p>
            <a:r>
              <a:rPr lang="en-GB" sz="2400" b="1" dirty="0">
                <a:solidFill>
                  <a:srgbClr val="990033"/>
                </a:solidFill>
              </a:rPr>
              <a:t>Sharing information</a:t>
            </a:r>
          </a:p>
          <a:p>
            <a:pPr marL="742950" lvl="1" indent="-285750">
              <a:buFont typeface="Arial" panose="020B0604020202020204" pitchFamily="34" charset="0"/>
              <a:buChar char="•"/>
            </a:pPr>
            <a:r>
              <a:rPr lang="en-GB" sz="2400" dirty="0"/>
              <a:t>Staff</a:t>
            </a:r>
          </a:p>
          <a:p>
            <a:pPr marL="742950" lvl="1" indent="-285750">
              <a:buFont typeface="Arial" panose="020B0604020202020204" pitchFamily="34" charset="0"/>
              <a:buChar char="•"/>
            </a:pPr>
            <a:r>
              <a:rPr lang="en-GB" sz="2400" dirty="0"/>
              <a:t>Students</a:t>
            </a:r>
          </a:p>
          <a:p>
            <a:pPr marL="742950" lvl="1" indent="-285750">
              <a:buFont typeface="Arial" panose="020B0604020202020204" pitchFamily="34" charset="0"/>
              <a:buChar char="•"/>
            </a:pPr>
            <a:r>
              <a:rPr lang="en-GB" sz="2400" dirty="0"/>
              <a:t>Parents</a:t>
            </a:r>
          </a:p>
        </p:txBody>
      </p:sp>
      <p:sp>
        <p:nvSpPr>
          <p:cNvPr id="5" name="TextBox 4">
            <a:extLst>
              <a:ext uri="{FF2B5EF4-FFF2-40B4-BE49-F238E27FC236}">
                <a16:creationId xmlns:a16="http://schemas.microsoft.com/office/drawing/2014/main" id="{AC4056D1-30D9-2A81-EBCB-DB7AD8E4782F}"/>
              </a:ext>
            </a:extLst>
          </p:cNvPr>
          <p:cNvSpPr txBox="1"/>
          <p:nvPr/>
        </p:nvSpPr>
        <p:spPr>
          <a:xfrm>
            <a:off x="5635451" y="5607705"/>
            <a:ext cx="4270549" cy="369332"/>
          </a:xfrm>
          <a:prstGeom prst="rect">
            <a:avLst/>
          </a:prstGeom>
          <a:noFill/>
        </p:spPr>
        <p:txBody>
          <a:bodyPr wrap="square">
            <a:spAutoFit/>
          </a:bodyPr>
          <a:lstStyle/>
          <a:p>
            <a:pPr algn="ctr"/>
            <a:r>
              <a:rPr lang="en-GB" sz="1800" b="1" dirty="0">
                <a:solidFill>
                  <a:srgbClr val="50143D"/>
                </a:solidFill>
              </a:rPr>
              <a:t>onlinesafety@stocksbridge-mlt.co.uk</a:t>
            </a:r>
          </a:p>
        </p:txBody>
      </p:sp>
    </p:spTree>
    <p:extLst>
      <p:ext uri="{BB962C8B-B14F-4D97-AF65-F5344CB8AC3E}">
        <p14:creationId xmlns:p14="http://schemas.microsoft.com/office/powerpoint/2010/main" val="330226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258BF63-2446-E43A-45D2-9AC2EFC9D3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4C3713-349B-E847-A222-29136E64EFE5}"/>
              </a:ext>
            </a:extLst>
          </p:cNvPr>
          <p:cNvSpPr>
            <a:spLocks noGrp="1"/>
          </p:cNvSpPr>
          <p:nvPr>
            <p:ph type="title"/>
          </p:nvPr>
        </p:nvSpPr>
        <p:spPr>
          <a:xfrm>
            <a:off x="681037" y="198930"/>
            <a:ext cx="8543925" cy="863903"/>
          </a:xfrm>
        </p:spPr>
        <p:txBody>
          <a:bodyPr/>
          <a:lstStyle/>
          <a:p>
            <a:pPr algn="ctr"/>
            <a:r>
              <a:rPr lang="en-GB">
                <a:solidFill>
                  <a:srgbClr val="990033"/>
                </a:solidFill>
              </a:rPr>
              <a:t>Online Safety </a:t>
            </a:r>
            <a:endParaRPr lang="en-US"/>
          </a:p>
        </p:txBody>
      </p:sp>
      <p:pic>
        <p:nvPicPr>
          <p:cNvPr id="6146" name="Picture 2">
            <a:extLst>
              <a:ext uri="{FF2B5EF4-FFF2-40B4-BE49-F238E27FC236}">
                <a16:creationId xmlns:a16="http://schemas.microsoft.com/office/drawing/2014/main" id="{3773E97D-9D18-728F-44EC-290192819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8105" y="1983852"/>
            <a:ext cx="2990850" cy="299085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1">
            <a:extLst>
              <a:ext uri="{FF2B5EF4-FFF2-40B4-BE49-F238E27FC236}">
                <a16:creationId xmlns:a16="http://schemas.microsoft.com/office/drawing/2014/main" id="{5D465BD5-2B4D-DB7D-8171-5CDF495CB969}"/>
              </a:ext>
            </a:extLst>
          </p:cNvPr>
          <p:cNvSpPr txBox="1">
            <a:spLocks/>
          </p:cNvSpPr>
          <p:nvPr/>
        </p:nvSpPr>
        <p:spPr>
          <a:xfrm>
            <a:off x="6411608" y="1431014"/>
            <a:ext cx="3258002" cy="1029389"/>
          </a:xfrm>
          <a:prstGeom prst="rect">
            <a:avLst/>
          </a:prstGeom>
          <a:ln w="38100">
            <a:solidFill>
              <a:srgbClr val="990033"/>
            </a:solidFill>
          </a:ln>
        </p:spPr>
        <p:txBody>
          <a:bodyPr vert="horz" lIns="91440" tIns="45720" rIns="91440" bIns="45720" rtlCol="0">
            <a:normAutofit fontScale="85000" lnSpcReduction="1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Understand what’s out there and can be accessed free of charge.</a:t>
            </a:r>
          </a:p>
        </p:txBody>
      </p:sp>
      <p:sp>
        <p:nvSpPr>
          <p:cNvPr id="7" name="Content Placeholder 1">
            <a:extLst>
              <a:ext uri="{FF2B5EF4-FFF2-40B4-BE49-F238E27FC236}">
                <a16:creationId xmlns:a16="http://schemas.microsoft.com/office/drawing/2014/main" id="{E2496D67-E709-78B1-2ADA-D63CB00FA441}"/>
              </a:ext>
            </a:extLst>
          </p:cNvPr>
          <p:cNvSpPr txBox="1">
            <a:spLocks/>
          </p:cNvSpPr>
          <p:nvPr/>
        </p:nvSpPr>
        <p:spPr>
          <a:xfrm>
            <a:off x="6776107" y="3945312"/>
            <a:ext cx="2990850" cy="1029389"/>
          </a:xfrm>
          <a:prstGeom prst="rect">
            <a:avLst/>
          </a:prstGeom>
          <a:ln w="38100">
            <a:solidFill>
              <a:srgbClr val="990033"/>
            </a:solidFill>
          </a:ln>
        </p:spPr>
        <p:txBody>
          <a:bodyPr vert="horz" lIns="91440" tIns="45720" rIns="91440" bIns="45720" rtlCol="0">
            <a:normAutofit fontScale="92500" lnSpcReduction="2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Support the school’s message re. mobile phone use.</a:t>
            </a:r>
          </a:p>
        </p:txBody>
      </p:sp>
      <p:sp>
        <p:nvSpPr>
          <p:cNvPr id="8" name="Content Placeholder 1">
            <a:extLst>
              <a:ext uri="{FF2B5EF4-FFF2-40B4-BE49-F238E27FC236}">
                <a16:creationId xmlns:a16="http://schemas.microsoft.com/office/drawing/2014/main" id="{C6D74865-583E-6E85-97B1-4A4216E70748}"/>
              </a:ext>
            </a:extLst>
          </p:cNvPr>
          <p:cNvSpPr txBox="1">
            <a:spLocks/>
          </p:cNvSpPr>
          <p:nvPr/>
        </p:nvSpPr>
        <p:spPr>
          <a:xfrm>
            <a:off x="2668609" y="5031151"/>
            <a:ext cx="3309404" cy="987807"/>
          </a:xfrm>
          <a:prstGeom prst="rect">
            <a:avLst/>
          </a:prstGeom>
          <a:ln w="38100">
            <a:solidFill>
              <a:srgbClr val="990033"/>
            </a:solidFill>
          </a:ln>
        </p:spPr>
        <p:txBody>
          <a:bodyPr vert="horz" lIns="91440" tIns="45720" rIns="91440" bIns="45720" rtlCol="0">
            <a:normAutofit fontScale="92500" lnSpcReduction="2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Look out for unhealthy changes towards mobile phones</a:t>
            </a:r>
          </a:p>
        </p:txBody>
      </p:sp>
      <p:sp>
        <p:nvSpPr>
          <p:cNvPr id="9" name="Content Placeholder 1">
            <a:extLst>
              <a:ext uri="{FF2B5EF4-FFF2-40B4-BE49-F238E27FC236}">
                <a16:creationId xmlns:a16="http://schemas.microsoft.com/office/drawing/2014/main" id="{4CBA3566-0522-75A3-A45D-E2418C8CA2CB}"/>
              </a:ext>
            </a:extLst>
          </p:cNvPr>
          <p:cNvSpPr txBox="1">
            <a:spLocks/>
          </p:cNvSpPr>
          <p:nvPr/>
        </p:nvSpPr>
        <p:spPr>
          <a:xfrm>
            <a:off x="260103" y="3428999"/>
            <a:ext cx="3063200" cy="987807"/>
          </a:xfrm>
          <a:prstGeom prst="rect">
            <a:avLst/>
          </a:prstGeom>
          <a:ln w="38100">
            <a:solidFill>
              <a:srgbClr val="990033"/>
            </a:solidFill>
          </a:ln>
        </p:spPr>
        <p:txBody>
          <a:bodyPr vert="horz" lIns="91440" tIns="45720" rIns="91440" bIns="45720" rtlCol="0">
            <a:normAutofit fontScale="85000" lnSpcReduction="1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Stay savvy and use our online safety expert in school to help.</a:t>
            </a:r>
          </a:p>
        </p:txBody>
      </p:sp>
      <p:sp>
        <p:nvSpPr>
          <p:cNvPr id="10" name="Content Placeholder 1">
            <a:extLst>
              <a:ext uri="{FF2B5EF4-FFF2-40B4-BE49-F238E27FC236}">
                <a16:creationId xmlns:a16="http://schemas.microsoft.com/office/drawing/2014/main" id="{BCD67685-6606-2552-540E-9D9D3929BF89}"/>
              </a:ext>
            </a:extLst>
          </p:cNvPr>
          <p:cNvSpPr>
            <a:spLocks noGrp="1"/>
          </p:cNvSpPr>
          <p:nvPr/>
        </p:nvSpPr>
        <p:spPr>
          <a:xfrm>
            <a:off x="236390" y="1276457"/>
            <a:ext cx="3573194" cy="1183946"/>
          </a:xfrm>
          <a:prstGeom prst="rect">
            <a:avLst/>
          </a:prstGeom>
          <a:ln w="38100">
            <a:solidFill>
              <a:srgbClr val="990033"/>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Teaching children to use mobile phones responsibly – time limits, model off phone time etc.</a:t>
            </a:r>
          </a:p>
        </p:txBody>
      </p:sp>
    </p:spTree>
    <p:extLst>
      <p:ext uri="{BB962C8B-B14F-4D97-AF65-F5344CB8AC3E}">
        <p14:creationId xmlns:p14="http://schemas.microsoft.com/office/powerpoint/2010/main" val="223261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cellphone with a green and white background&#10;&#10;AI-generated content may be incorrect.">
            <a:extLst>
              <a:ext uri="{FF2B5EF4-FFF2-40B4-BE49-F238E27FC236}">
                <a16:creationId xmlns:a16="http://schemas.microsoft.com/office/drawing/2014/main" id="{012D0AE6-A213-B2DF-5F59-CA3A3DB34CD9}"/>
              </a:ext>
            </a:extLst>
          </p:cNvPr>
          <p:cNvPicPr>
            <a:picLocks noGrp="1" noChangeAspect="1"/>
          </p:cNvPicPr>
          <p:nvPr>
            <p:ph idx="1"/>
          </p:nvPr>
        </p:nvPicPr>
        <p:blipFill>
          <a:blip r:embed="rId2"/>
          <a:stretch>
            <a:fillRect/>
          </a:stretch>
        </p:blipFill>
        <p:spPr>
          <a:xfrm>
            <a:off x="5568470" y="424997"/>
            <a:ext cx="3965178" cy="5548766"/>
          </a:xfrm>
          <a:prstGeom prst="rect">
            <a:avLst/>
          </a:prstGeom>
        </p:spPr>
      </p:pic>
      <p:sp>
        <p:nvSpPr>
          <p:cNvPr id="5" name="Title 1">
            <a:extLst>
              <a:ext uri="{FF2B5EF4-FFF2-40B4-BE49-F238E27FC236}">
                <a16:creationId xmlns:a16="http://schemas.microsoft.com/office/drawing/2014/main" id="{BD0DF71F-1DF6-A80C-F75B-FEDAD2FF6487}"/>
              </a:ext>
            </a:extLst>
          </p:cNvPr>
          <p:cNvSpPr>
            <a:spLocks noGrp="1"/>
          </p:cNvSpPr>
          <p:nvPr>
            <p:ph type="title"/>
          </p:nvPr>
        </p:nvSpPr>
        <p:spPr>
          <a:xfrm>
            <a:off x="681038" y="365129"/>
            <a:ext cx="8543925" cy="1325563"/>
          </a:xfrm>
        </p:spPr>
        <p:txBody>
          <a:bodyPr/>
          <a:lstStyle/>
          <a:p>
            <a:r>
              <a:rPr lang="en-GB"/>
              <a:t>Welcome to Arbor</a:t>
            </a:r>
          </a:p>
        </p:txBody>
      </p:sp>
    </p:spTree>
    <p:extLst>
      <p:ext uri="{BB962C8B-B14F-4D97-AF65-F5344CB8AC3E}">
        <p14:creationId xmlns:p14="http://schemas.microsoft.com/office/powerpoint/2010/main" val="1884643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870E-0F81-2DE2-6914-B0DEE9C9A83A}"/>
              </a:ext>
            </a:extLst>
          </p:cNvPr>
          <p:cNvSpPr>
            <a:spLocks noGrp="1"/>
          </p:cNvSpPr>
          <p:nvPr>
            <p:ph type="title"/>
          </p:nvPr>
        </p:nvSpPr>
        <p:spPr/>
        <p:txBody>
          <a:bodyPr/>
          <a:lstStyle/>
          <a:p>
            <a:pPr algn="ctr"/>
            <a:r>
              <a:rPr lang="en-GB"/>
              <a:t>The Safeguarding Team</a:t>
            </a:r>
            <a:r>
              <a:rPr lang="en-GB" dirty="0">
                <a:solidFill>
                  <a:srgbClr val="FF0000"/>
                </a:solidFill>
              </a:rPr>
              <a:t> </a:t>
            </a:r>
          </a:p>
        </p:txBody>
      </p:sp>
      <p:sp>
        <p:nvSpPr>
          <p:cNvPr id="3" name="Content Placeholder 2">
            <a:extLst>
              <a:ext uri="{FF2B5EF4-FFF2-40B4-BE49-F238E27FC236}">
                <a16:creationId xmlns:a16="http://schemas.microsoft.com/office/drawing/2014/main" id="{104DC840-096C-53F0-9871-68C377FE4690}"/>
              </a:ext>
            </a:extLst>
          </p:cNvPr>
          <p:cNvSpPr>
            <a:spLocks noGrp="1"/>
          </p:cNvSpPr>
          <p:nvPr>
            <p:ph idx="1"/>
          </p:nvPr>
        </p:nvSpPr>
        <p:spPr/>
        <p:txBody>
          <a:bodyPr vert="horz" lIns="91440" tIns="45720" rIns="91440" bIns="45720" rtlCol="0" anchor="t">
            <a:normAutofit fontScale="92500" lnSpcReduction="10000"/>
          </a:bodyPr>
          <a:lstStyle/>
          <a:p>
            <a:pPr marL="0" indent="0">
              <a:lnSpc>
                <a:spcPct val="100000"/>
              </a:lnSpc>
              <a:spcBef>
                <a:spcPts val="0"/>
              </a:spcBef>
              <a:buNone/>
            </a:pPr>
            <a:r>
              <a:rPr lang="en-GB" sz="2400" b="1">
                <a:solidFill>
                  <a:srgbClr val="990033"/>
                </a:solidFill>
              </a:rPr>
              <a:t>Mr Williams </a:t>
            </a:r>
            <a:r>
              <a:rPr lang="en-GB" sz="2400" dirty="0"/>
              <a:t>– Designated Safeguarding Lead</a:t>
            </a:r>
            <a:endParaRPr lang="en-US" sz="2400"/>
          </a:p>
          <a:p>
            <a:pPr marL="0" indent="0">
              <a:lnSpc>
                <a:spcPct val="100000"/>
              </a:lnSpc>
              <a:spcBef>
                <a:spcPts val="0"/>
              </a:spcBef>
              <a:buNone/>
            </a:pPr>
            <a:endParaRPr lang="en-GB" sz="2400" dirty="0"/>
          </a:p>
          <a:p>
            <a:pPr marL="0" indent="0">
              <a:lnSpc>
                <a:spcPct val="100000"/>
              </a:lnSpc>
              <a:spcBef>
                <a:spcPts val="0"/>
              </a:spcBef>
              <a:buNone/>
            </a:pPr>
            <a:r>
              <a:rPr lang="en-GB" sz="2400" b="1">
                <a:solidFill>
                  <a:srgbClr val="990033"/>
                </a:solidFill>
              </a:rPr>
              <a:t>Mrs Saccomando </a:t>
            </a:r>
            <a:r>
              <a:rPr lang="en-GB" sz="2400"/>
              <a:t>– Safeguarding Manager, Deputy Safeguarding Lead</a:t>
            </a:r>
            <a:endParaRPr lang="en-US" sz="2400"/>
          </a:p>
          <a:p>
            <a:pPr marL="0" indent="0">
              <a:lnSpc>
                <a:spcPct val="100000"/>
              </a:lnSpc>
              <a:spcBef>
                <a:spcPts val="0"/>
              </a:spcBef>
              <a:buNone/>
            </a:pPr>
            <a:endParaRPr lang="en-GB" sz="2400" dirty="0"/>
          </a:p>
          <a:p>
            <a:pPr marL="0" indent="0">
              <a:lnSpc>
                <a:spcPct val="100000"/>
              </a:lnSpc>
              <a:spcBef>
                <a:spcPts val="0"/>
              </a:spcBef>
              <a:buNone/>
            </a:pPr>
            <a:r>
              <a:rPr lang="en-GB" sz="2400" b="1" dirty="0">
                <a:solidFill>
                  <a:srgbClr val="990033"/>
                </a:solidFill>
              </a:rPr>
              <a:t>Mrs Briggs </a:t>
            </a:r>
            <a:r>
              <a:rPr lang="en-GB" sz="2400" dirty="0"/>
              <a:t>– Safeguarding and Wellbeing Officer, Deputy Safeguarding </a:t>
            </a:r>
            <a:r>
              <a:rPr lang="en-GB" sz="2400"/>
              <a:t>Lead </a:t>
            </a:r>
            <a:endParaRPr lang="en-GB" sz="2400" dirty="0"/>
          </a:p>
          <a:p>
            <a:pPr marL="0" indent="0">
              <a:lnSpc>
                <a:spcPct val="100000"/>
              </a:lnSpc>
              <a:spcBef>
                <a:spcPts val="0"/>
              </a:spcBef>
              <a:buNone/>
            </a:pPr>
            <a:endParaRPr lang="en-GB" sz="2400" dirty="0"/>
          </a:p>
          <a:p>
            <a:pPr marL="0" indent="0">
              <a:lnSpc>
                <a:spcPct val="100000"/>
              </a:lnSpc>
              <a:spcBef>
                <a:spcPts val="0"/>
              </a:spcBef>
              <a:buNone/>
            </a:pPr>
            <a:r>
              <a:rPr lang="en-GB" sz="2400" b="1" dirty="0">
                <a:solidFill>
                  <a:srgbClr val="990033"/>
                </a:solidFill>
              </a:rPr>
              <a:t>Mr Schuller </a:t>
            </a:r>
            <a:r>
              <a:rPr lang="en-GB" sz="2400" dirty="0"/>
              <a:t>– Subject Lead for Safeguarding &amp; Inclusion Education, Online</a:t>
            </a:r>
            <a:r>
              <a:rPr lang="en-GB" sz="2400"/>
              <a:t> Safety Lead &amp; Deputy Safeguarding Lead</a:t>
            </a:r>
            <a:endParaRPr lang="en-US" sz="2400"/>
          </a:p>
          <a:p>
            <a:pPr marL="0" indent="0">
              <a:lnSpc>
                <a:spcPct val="100000"/>
              </a:lnSpc>
              <a:spcBef>
                <a:spcPts val="0"/>
              </a:spcBef>
              <a:buNone/>
            </a:pPr>
            <a:endParaRPr lang="en-GB" sz="2400" dirty="0"/>
          </a:p>
          <a:p>
            <a:pPr marL="0" indent="0">
              <a:lnSpc>
                <a:spcPct val="100000"/>
              </a:lnSpc>
              <a:spcBef>
                <a:spcPts val="0"/>
              </a:spcBef>
              <a:buNone/>
            </a:pPr>
            <a:r>
              <a:rPr lang="en-GB" sz="2400" b="1">
                <a:solidFill>
                  <a:srgbClr val="990033"/>
                </a:solidFill>
              </a:rPr>
              <a:t>Miss Johnson </a:t>
            </a:r>
            <a:r>
              <a:rPr lang="en-GB" sz="2400"/>
              <a:t>– Deputy Head, Deputy Safeguarding Lead</a:t>
            </a:r>
          </a:p>
          <a:p>
            <a:pPr marL="0" indent="0">
              <a:lnSpc>
                <a:spcPct val="100000"/>
              </a:lnSpc>
              <a:spcBef>
                <a:spcPts val="0"/>
              </a:spcBef>
              <a:buNone/>
            </a:pPr>
            <a:endParaRPr lang="en-GB" sz="2400" dirty="0"/>
          </a:p>
          <a:p>
            <a:pPr marL="0" indent="0">
              <a:lnSpc>
                <a:spcPct val="100000"/>
              </a:lnSpc>
              <a:spcBef>
                <a:spcPts val="0"/>
              </a:spcBef>
              <a:buNone/>
            </a:pPr>
            <a:r>
              <a:rPr lang="en-GB" sz="2400" b="1">
                <a:solidFill>
                  <a:srgbClr val="990033"/>
                </a:solidFill>
              </a:rPr>
              <a:t>Mr Clark</a:t>
            </a:r>
            <a:r>
              <a:rPr lang="en-GB" sz="2400"/>
              <a:t> – Assistant Head, Deputy Safeguarding Lead </a:t>
            </a:r>
            <a:endParaRPr lang="en-GB" sz="2400" dirty="0"/>
          </a:p>
        </p:txBody>
      </p:sp>
    </p:spTree>
    <p:extLst>
      <p:ext uri="{BB962C8B-B14F-4D97-AF65-F5344CB8AC3E}">
        <p14:creationId xmlns:p14="http://schemas.microsoft.com/office/powerpoint/2010/main" val="4115016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52E0E-D91E-2290-0A12-51092F263B26}"/>
              </a:ext>
            </a:extLst>
          </p:cNvPr>
          <p:cNvSpPr>
            <a:spLocks noGrp="1"/>
          </p:cNvSpPr>
          <p:nvPr>
            <p:ph type="title"/>
          </p:nvPr>
        </p:nvSpPr>
        <p:spPr/>
        <p:txBody>
          <a:bodyPr/>
          <a:lstStyle/>
          <a:p>
            <a:pPr algn="ctr"/>
            <a:r>
              <a:rPr lang="en-GB" sz="6000">
                <a:solidFill>
                  <a:srgbClr val="990033"/>
                </a:solidFill>
              </a:rPr>
              <a:t>Safeguarding HUB</a:t>
            </a:r>
            <a:endParaRPr lang="en-US"/>
          </a:p>
        </p:txBody>
      </p:sp>
      <p:sp>
        <p:nvSpPr>
          <p:cNvPr id="3" name="Content Placeholder 2">
            <a:extLst>
              <a:ext uri="{FF2B5EF4-FFF2-40B4-BE49-F238E27FC236}">
                <a16:creationId xmlns:a16="http://schemas.microsoft.com/office/drawing/2014/main" id="{AF790283-AB35-CBA9-ED35-44E2E5D093F8}"/>
              </a:ext>
            </a:extLst>
          </p:cNvPr>
          <p:cNvSpPr>
            <a:spLocks noGrp="1"/>
          </p:cNvSpPr>
          <p:nvPr>
            <p:ph idx="1"/>
          </p:nvPr>
        </p:nvSpPr>
        <p:spPr/>
        <p:txBody>
          <a:bodyPr vert="horz" lIns="91440" tIns="45720" rIns="91440" bIns="45720" rtlCol="0" anchor="t">
            <a:normAutofit/>
          </a:bodyPr>
          <a:lstStyle/>
          <a:p>
            <a:pPr marL="342900" indent="-342900">
              <a:buFont typeface="Wingdings,sans-serif" panose="020B0604020202020204" pitchFamily="34" charset="0"/>
              <a:buChar char="ü"/>
            </a:pPr>
            <a:r>
              <a:rPr lang="en-GB" sz="2400" b="1"/>
              <a:t>Mrs Saccomando</a:t>
            </a:r>
            <a:r>
              <a:rPr lang="en-GB" sz="2400"/>
              <a:t>, </a:t>
            </a:r>
            <a:r>
              <a:rPr lang="en-GB" sz="2400" b="1"/>
              <a:t>Mrs Briggs </a:t>
            </a:r>
            <a:r>
              <a:rPr lang="en-GB" sz="2400"/>
              <a:t>and </a:t>
            </a:r>
            <a:r>
              <a:rPr lang="en-GB" sz="2400" b="1"/>
              <a:t>Mr Schuller </a:t>
            </a:r>
            <a:r>
              <a:rPr lang="en-GB" sz="2400"/>
              <a:t>are all based in the </a:t>
            </a:r>
            <a:r>
              <a:rPr lang="en-GB" sz="2400" b="1">
                <a:solidFill>
                  <a:srgbClr val="990033"/>
                </a:solidFill>
              </a:rPr>
              <a:t>Safeguarding Hub</a:t>
            </a:r>
            <a:endParaRPr lang="en-US" sz="2400"/>
          </a:p>
          <a:p>
            <a:pPr marL="342900" indent="-342900">
              <a:buFont typeface="Wingdings,sans-serif" panose="020B0604020202020204" pitchFamily="34" charset="0"/>
              <a:buChar char="ü"/>
            </a:pPr>
            <a:r>
              <a:rPr lang="en-GB" sz="2400"/>
              <a:t>Based at the top of the stairs going towards Whitwell and Science/English</a:t>
            </a:r>
            <a:endParaRPr lang="en-US" sz="2400"/>
          </a:p>
          <a:p>
            <a:pPr marL="342900" indent="-342900">
              <a:buFont typeface="Wingdings,sans-serif" panose="020B0604020202020204" pitchFamily="34" charset="0"/>
              <a:buChar char="ü"/>
            </a:pPr>
            <a:r>
              <a:rPr lang="en-GB" sz="2400"/>
              <a:t>Open door policy</a:t>
            </a:r>
            <a:endParaRPr lang="en-US" sz="2400"/>
          </a:p>
          <a:p>
            <a:pPr marL="342900" indent="-342900">
              <a:buFont typeface="Wingdings,sans-serif" panose="020B0604020202020204" pitchFamily="34" charset="0"/>
              <a:buChar char="ü"/>
            </a:pPr>
            <a:r>
              <a:rPr lang="en-GB" sz="2400"/>
              <a:t>Used by staff and students</a:t>
            </a:r>
            <a:endParaRPr lang="en-US" sz="2400"/>
          </a:p>
          <a:p>
            <a:pPr marL="342900" indent="-342900">
              <a:buFont typeface="Wingdings,sans-serif" panose="020B0604020202020204" pitchFamily="34" charset="0"/>
              <a:buChar char="ü"/>
            </a:pPr>
            <a:r>
              <a:rPr lang="en-GB" sz="2400" b="1">
                <a:solidFill>
                  <a:srgbClr val="990033"/>
                </a:solidFill>
              </a:rPr>
              <a:t>Listening</a:t>
            </a:r>
            <a:r>
              <a:rPr lang="en-GB" sz="2400"/>
              <a:t> to all students</a:t>
            </a:r>
            <a:endParaRPr lang="en-US" sz="2400"/>
          </a:p>
          <a:p>
            <a:pPr marL="342900" indent="-342900">
              <a:buFont typeface="Wingdings,sans-serif" panose="020B0604020202020204" pitchFamily="34" charset="0"/>
              <a:buChar char="ü"/>
            </a:pPr>
            <a:r>
              <a:rPr lang="en-GB" sz="2400" b="1">
                <a:solidFill>
                  <a:srgbClr val="990033"/>
                </a:solidFill>
              </a:rPr>
              <a:t>Reporting</a:t>
            </a:r>
            <a:r>
              <a:rPr lang="en-GB" sz="2400"/>
              <a:t> concerns – no matter how small</a:t>
            </a:r>
            <a:endParaRPr lang="en-US" sz="2400"/>
          </a:p>
          <a:p>
            <a:pPr marL="342900" indent="-342900">
              <a:buFont typeface="Wingdings,sans-serif" panose="020B0604020202020204" pitchFamily="34" charset="0"/>
              <a:buChar char="ü"/>
            </a:pPr>
            <a:r>
              <a:rPr lang="en-GB" sz="2400" b="1">
                <a:solidFill>
                  <a:srgbClr val="990033"/>
                </a:solidFill>
              </a:rPr>
              <a:t>Following</a:t>
            </a:r>
            <a:r>
              <a:rPr lang="en-GB" sz="2400"/>
              <a:t> up on concerns</a:t>
            </a:r>
            <a:endParaRPr lang="en-GB"/>
          </a:p>
        </p:txBody>
      </p:sp>
    </p:spTree>
    <p:extLst>
      <p:ext uri="{BB962C8B-B14F-4D97-AF65-F5344CB8AC3E}">
        <p14:creationId xmlns:p14="http://schemas.microsoft.com/office/powerpoint/2010/main" val="1068875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8584-B388-00E6-1586-BFD88775E312}"/>
              </a:ext>
            </a:extLst>
          </p:cNvPr>
          <p:cNvSpPr>
            <a:spLocks noGrp="1"/>
          </p:cNvSpPr>
          <p:nvPr>
            <p:ph type="title"/>
          </p:nvPr>
        </p:nvSpPr>
        <p:spPr/>
        <p:txBody>
          <a:bodyPr/>
          <a:lstStyle/>
          <a:p>
            <a:pPr algn="ctr"/>
            <a:r>
              <a:rPr lang="en-GB">
                <a:solidFill>
                  <a:srgbClr val="990033"/>
                </a:solidFill>
              </a:rPr>
              <a:t>MISSION, VISION AND VALUES</a:t>
            </a:r>
          </a:p>
        </p:txBody>
      </p:sp>
      <p:pic>
        <p:nvPicPr>
          <p:cNvPr id="3" name="Picture 2" descr="A red and white website&#10;&#10;AI-generated content may be incorrect.">
            <a:extLst>
              <a:ext uri="{FF2B5EF4-FFF2-40B4-BE49-F238E27FC236}">
                <a16:creationId xmlns:a16="http://schemas.microsoft.com/office/drawing/2014/main" id="{84C5119B-2F25-DF7B-992A-9C3F45990878}"/>
              </a:ext>
            </a:extLst>
          </p:cNvPr>
          <p:cNvPicPr>
            <a:picLocks noChangeAspect="1"/>
          </p:cNvPicPr>
          <p:nvPr/>
        </p:nvPicPr>
        <p:blipFill>
          <a:blip r:embed="rId3"/>
          <a:stretch>
            <a:fillRect/>
          </a:stretch>
        </p:blipFill>
        <p:spPr>
          <a:xfrm>
            <a:off x="532702" y="1307760"/>
            <a:ext cx="8850671" cy="4854599"/>
          </a:xfrm>
          <a:prstGeom prst="rect">
            <a:avLst/>
          </a:prstGeom>
        </p:spPr>
      </p:pic>
    </p:spTree>
    <p:extLst>
      <p:ext uri="{BB962C8B-B14F-4D97-AF65-F5344CB8AC3E}">
        <p14:creationId xmlns:p14="http://schemas.microsoft.com/office/powerpoint/2010/main" val="1700585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CCA85-E8D1-DA7D-B7E1-49BF0E1FBC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61929-22B9-42A1-25B9-468BD4B647EE}"/>
              </a:ext>
            </a:extLst>
          </p:cNvPr>
          <p:cNvSpPr>
            <a:spLocks noGrp="1"/>
          </p:cNvSpPr>
          <p:nvPr>
            <p:ph type="title"/>
          </p:nvPr>
        </p:nvSpPr>
        <p:spPr>
          <a:xfrm>
            <a:off x="743750" y="390324"/>
            <a:ext cx="7825058" cy="1325563"/>
          </a:xfrm>
        </p:spPr>
        <p:txBody>
          <a:bodyPr>
            <a:normAutofit/>
          </a:bodyPr>
          <a:lstStyle/>
          <a:p>
            <a:r>
              <a:rPr lang="en-GB" sz="3600">
                <a:solidFill>
                  <a:srgbClr val="990033"/>
                </a:solidFill>
              </a:rPr>
              <a:t>BUS INFORMATION</a:t>
            </a:r>
            <a:endParaRPr lang="en-US" sz="3600"/>
          </a:p>
        </p:txBody>
      </p:sp>
      <p:sp>
        <p:nvSpPr>
          <p:cNvPr id="8" name="TextBox 7">
            <a:extLst>
              <a:ext uri="{FF2B5EF4-FFF2-40B4-BE49-F238E27FC236}">
                <a16:creationId xmlns:a16="http://schemas.microsoft.com/office/drawing/2014/main" id="{58579C96-4DD1-329E-6770-DEA94D2EEE8C}"/>
              </a:ext>
            </a:extLst>
          </p:cNvPr>
          <p:cNvSpPr txBox="1"/>
          <p:nvPr/>
        </p:nvSpPr>
        <p:spPr>
          <a:xfrm>
            <a:off x="644176" y="1875492"/>
            <a:ext cx="8613543" cy="37078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990033"/>
                </a:solidFill>
              </a:rPr>
              <a:t> 777 BUS</a:t>
            </a:r>
            <a:endParaRPr lang="en-US"/>
          </a:p>
          <a:p>
            <a:r>
              <a:rPr lang="en-US"/>
              <a:t>This route is serviced by 2 x 70 seater coaches both morning and afternoon.</a:t>
            </a:r>
          </a:p>
          <a:p>
            <a:r>
              <a:rPr lang="en-US">
                <a:solidFill>
                  <a:srgbClr val="990033"/>
                </a:solidFill>
              </a:rPr>
              <a:t> </a:t>
            </a:r>
            <a:r>
              <a:rPr lang="en-US" b="1">
                <a:solidFill>
                  <a:srgbClr val="990033"/>
                </a:solidFill>
              </a:rPr>
              <a:t>778 BUS</a:t>
            </a:r>
          </a:p>
          <a:p>
            <a:r>
              <a:rPr lang="en-US"/>
              <a:t>This route has 1x coach servicing </a:t>
            </a:r>
            <a:r>
              <a:rPr lang="en-US" err="1"/>
              <a:t>th</a:t>
            </a:r>
            <a:r>
              <a:rPr lang="en-US"/>
              <a:t>is route morning and afternoon.</a:t>
            </a:r>
          </a:p>
          <a:p>
            <a:endParaRPr lang="en-US"/>
          </a:p>
          <a:p>
            <a:r>
              <a:rPr lang="en-US"/>
              <a:t>The 4pm bus that operates on a Mon, Wed, Thurs to accommodate clubs will do one big route starting with the778 route then into 777 or will improvise depending on the students who require this bus.</a:t>
            </a:r>
          </a:p>
          <a:p>
            <a:endParaRPr lang="en-US"/>
          </a:p>
          <a:p>
            <a:r>
              <a:rPr lang="en-US"/>
              <a:t>The fare is £1 each way ( cash only ) unless the student qualifies for a pass please see Sheffield City council website for details.</a:t>
            </a:r>
          </a:p>
          <a:p>
            <a:endParaRPr lang="en-US"/>
          </a:p>
          <a:p>
            <a:r>
              <a:rPr lang="en-US"/>
              <a:t>Please arrive at the bus stop 5 mins </a:t>
            </a:r>
            <a:r>
              <a:rPr lang="en-US" err="1"/>
              <a:t>bef</a:t>
            </a:r>
            <a:r>
              <a:rPr lang="en-US"/>
              <a:t>ore the allocated time.</a:t>
            </a:r>
          </a:p>
        </p:txBody>
      </p:sp>
    </p:spTree>
    <p:extLst>
      <p:ext uri="{BB962C8B-B14F-4D97-AF65-F5344CB8AC3E}">
        <p14:creationId xmlns:p14="http://schemas.microsoft.com/office/powerpoint/2010/main" val="2321664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7C91C-B566-DF96-5465-A1C181A61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C7AA6-2F4A-58E9-7C6D-7B0E375A1DA1}"/>
              </a:ext>
            </a:extLst>
          </p:cNvPr>
          <p:cNvSpPr>
            <a:spLocks noGrp="1"/>
          </p:cNvSpPr>
          <p:nvPr>
            <p:ph type="title"/>
          </p:nvPr>
        </p:nvSpPr>
        <p:spPr>
          <a:xfrm>
            <a:off x="479755" y="738940"/>
            <a:ext cx="8543925" cy="1325563"/>
          </a:xfrm>
        </p:spPr>
        <p:txBody>
          <a:bodyPr>
            <a:normAutofit/>
          </a:bodyPr>
          <a:lstStyle/>
          <a:p>
            <a:r>
              <a:rPr lang="en-GB" sz="3600">
                <a:solidFill>
                  <a:srgbClr val="990033"/>
                </a:solidFill>
              </a:rPr>
              <a:t>BUS INFORMATION - 777</a:t>
            </a:r>
            <a:endParaRPr lang="en-US" sz="3600"/>
          </a:p>
        </p:txBody>
      </p:sp>
      <p:graphicFrame>
        <p:nvGraphicFramePr>
          <p:cNvPr id="4" name="Table 3">
            <a:extLst>
              <a:ext uri="{FF2B5EF4-FFF2-40B4-BE49-F238E27FC236}">
                <a16:creationId xmlns:a16="http://schemas.microsoft.com/office/drawing/2014/main" id="{B0307D58-4D5F-9968-333B-CF8BCED897CD}"/>
              </a:ext>
            </a:extLst>
          </p:cNvPr>
          <p:cNvGraphicFramePr>
            <a:graphicFrameLocks noGrp="1"/>
          </p:cNvGraphicFramePr>
          <p:nvPr>
            <p:extLst>
              <p:ext uri="{D42A27DB-BD31-4B8C-83A1-F6EECF244321}">
                <p14:modId xmlns:p14="http://schemas.microsoft.com/office/powerpoint/2010/main" val="2141456717"/>
              </p:ext>
            </p:extLst>
          </p:nvPr>
        </p:nvGraphicFramePr>
        <p:xfrm>
          <a:off x="1020793" y="2070339"/>
          <a:ext cx="7868150" cy="2725289"/>
        </p:xfrm>
        <a:graphic>
          <a:graphicData uri="http://schemas.openxmlformats.org/drawingml/2006/table">
            <a:tbl>
              <a:tblPr firstRow="1" bandRow="1">
                <a:tableStyleId>{073A0DAA-6AF3-43AB-8588-CEC1D06C72B9}</a:tableStyleId>
              </a:tblPr>
              <a:tblGrid>
                <a:gridCol w="1584518">
                  <a:extLst>
                    <a:ext uri="{9D8B030D-6E8A-4147-A177-3AD203B41FA5}">
                      <a16:colId xmlns:a16="http://schemas.microsoft.com/office/drawing/2014/main" val="3161141886"/>
                    </a:ext>
                  </a:extLst>
                </a:gridCol>
                <a:gridCol w="6283632">
                  <a:extLst>
                    <a:ext uri="{9D8B030D-6E8A-4147-A177-3AD203B41FA5}">
                      <a16:colId xmlns:a16="http://schemas.microsoft.com/office/drawing/2014/main" val="4231872867"/>
                    </a:ext>
                  </a:extLst>
                </a:gridCol>
              </a:tblGrid>
              <a:tr h="231878">
                <a:tc>
                  <a:txBody>
                    <a:bodyPr/>
                    <a:lstStyle/>
                    <a:p>
                      <a:pPr lvl="0">
                        <a:buNone/>
                      </a:pPr>
                      <a:r>
                        <a:rPr lang="en-US" sz="1600" u="none" strike="noStrike" noProof="0"/>
                        <a:t>Depart  </a:t>
                      </a:r>
                    </a:p>
                  </a:txBody>
                  <a:tcPr>
                    <a:solidFill>
                      <a:srgbClr val="990033"/>
                    </a:solidFill>
                  </a:tcPr>
                </a:tc>
                <a:tc>
                  <a:txBody>
                    <a:bodyPr/>
                    <a:lstStyle/>
                    <a:p>
                      <a:pPr lvl="0">
                        <a:buNone/>
                      </a:pPr>
                      <a:r>
                        <a:rPr lang="en-US" sz="1600" u="none" strike="noStrike" noProof="0">
                          <a:solidFill>
                            <a:srgbClr val="FFFFFF"/>
                          </a:solidFill>
                        </a:rPr>
                        <a:t>Stop Name</a:t>
                      </a:r>
                      <a:endParaRPr lang="en-US" sz="1600"/>
                    </a:p>
                  </a:txBody>
                  <a:tcPr>
                    <a:solidFill>
                      <a:srgbClr val="990033"/>
                    </a:solidFill>
                  </a:tcPr>
                </a:tc>
                <a:extLst>
                  <a:ext uri="{0D108BD9-81ED-4DB2-BD59-A6C34878D82A}">
                    <a16:rowId xmlns:a16="http://schemas.microsoft.com/office/drawing/2014/main" val="2365233920"/>
                  </a:ext>
                </a:extLst>
              </a:tr>
              <a:tr h="378329">
                <a:tc>
                  <a:txBody>
                    <a:bodyPr/>
                    <a:lstStyle/>
                    <a:p>
                      <a:pPr lvl="0">
                        <a:buNone/>
                      </a:pPr>
                      <a:r>
                        <a:rPr lang="en-US" sz="1600" b="0" i="0" u="none" strike="noStrike" baseline="0" noProof="0">
                          <a:solidFill>
                            <a:srgbClr val="000000"/>
                          </a:solidFill>
                          <a:latin typeface="Gill Sans MT"/>
                        </a:rPr>
                        <a:t>07:59</a:t>
                      </a:r>
                      <a:endParaRPr lang="en-US"/>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Chapeltown, Ecclesfield Road, adj Park View Road</a:t>
                      </a:r>
                      <a:endParaRPr lang="en-US"/>
                    </a:p>
                  </a:txBody>
                  <a:tcPr>
                    <a:solidFill>
                      <a:srgbClr val="990033">
                        <a:alpha val="27000"/>
                      </a:srgbClr>
                    </a:solidFill>
                  </a:tcPr>
                </a:tc>
                <a:extLst>
                  <a:ext uri="{0D108BD9-81ED-4DB2-BD59-A6C34878D82A}">
                    <a16:rowId xmlns:a16="http://schemas.microsoft.com/office/drawing/2014/main" val="3202699673"/>
                  </a:ext>
                </a:extLst>
              </a:tr>
              <a:tr h="231878">
                <a:tc>
                  <a:txBody>
                    <a:bodyPr/>
                    <a:lstStyle/>
                    <a:p>
                      <a:pPr lvl="0">
                        <a:buNone/>
                      </a:pPr>
                      <a:r>
                        <a:rPr lang="en-US" sz="1600" u="none" strike="noStrike" noProof="0">
                          <a:solidFill>
                            <a:srgbClr val="000000"/>
                          </a:solidFill>
                        </a:rPr>
                        <a:t>08:00</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Chapeltown, Lound Side, </a:t>
                      </a:r>
                      <a:r>
                        <a:rPr lang="en-US" sz="1600" b="0" i="0" u="none" strike="noStrike" baseline="0" noProof="0" err="1">
                          <a:solidFill>
                            <a:srgbClr val="000000"/>
                          </a:solidFill>
                          <a:latin typeface="Gill Sans MT"/>
                        </a:rPr>
                        <a:t>opp</a:t>
                      </a:r>
                      <a:r>
                        <a:rPr lang="en-US" sz="1600" b="0" i="0" u="none" strike="noStrike" baseline="0" noProof="0">
                          <a:solidFill>
                            <a:srgbClr val="000000"/>
                          </a:solidFill>
                          <a:latin typeface="Gill Sans MT"/>
                        </a:rPr>
                        <a:t> Belmont Avenue</a:t>
                      </a:r>
                      <a:endParaRPr lang="en-US"/>
                    </a:p>
                  </a:txBody>
                  <a:tcPr>
                    <a:solidFill>
                      <a:srgbClr val="990033">
                        <a:alpha val="27000"/>
                      </a:srgbClr>
                    </a:solidFill>
                  </a:tcPr>
                </a:tc>
                <a:extLst>
                  <a:ext uri="{0D108BD9-81ED-4DB2-BD59-A6C34878D82A}">
                    <a16:rowId xmlns:a16="http://schemas.microsoft.com/office/drawing/2014/main" val="2262827907"/>
                  </a:ext>
                </a:extLst>
              </a:tr>
              <a:tr h="231878">
                <a:tc>
                  <a:txBody>
                    <a:bodyPr/>
                    <a:lstStyle/>
                    <a:p>
                      <a:pPr lvl="0">
                        <a:buNone/>
                      </a:pPr>
                      <a:r>
                        <a:rPr lang="en-US" sz="1600" u="none" strike="noStrike" noProof="0">
                          <a:solidFill>
                            <a:srgbClr val="000000"/>
                          </a:solidFill>
                        </a:rPr>
                        <a:t>08:02</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Chapeltown, </a:t>
                      </a:r>
                      <a:r>
                        <a:rPr lang="en-US" sz="1600" b="0" i="0" u="none" strike="noStrike" baseline="0" noProof="0" err="1">
                          <a:solidFill>
                            <a:srgbClr val="000000"/>
                          </a:solidFill>
                          <a:latin typeface="Gill Sans MT"/>
                        </a:rPr>
                        <a:t>opp</a:t>
                      </a:r>
                      <a:r>
                        <a:rPr lang="en-US" sz="1600" b="0" i="0" u="none" strike="noStrike" baseline="0" noProof="0">
                          <a:solidFill>
                            <a:srgbClr val="000000"/>
                          </a:solidFill>
                          <a:latin typeface="Gill Sans MT"/>
                        </a:rPr>
                        <a:t> Bridge Inn Road</a:t>
                      </a:r>
                      <a:endParaRPr lang="en-US"/>
                    </a:p>
                  </a:txBody>
                  <a:tcPr>
                    <a:solidFill>
                      <a:srgbClr val="990033">
                        <a:alpha val="27000"/>
                      </a:srgbClr>
                    </a:solidFill>
                  </a:tcPr>
                </a:tc>
                <a:extLst>
                  <a:ext uri="{0D108BD9-81ED-4DB2-BD59-A6C34878D82A}">
                    <a16:rowId xmlns:a16="http://schemas.microsoft.com/office/drawing/2014/main" val="238703831"/>
                  </a:ext>
                </a:extLst>
              </a:tr>
              <a:tr h="231878">
                <a:tc>
                  <a:txBody>
                    <a:bodyPr/>
                    <a:lstStyle/>
                    <a:p>
                      <a:pPr lvl="0">
                        <a:buNone/>
                      </a:pPr>
                      <a:r>
                        <a:rPr lang="en-US" sz="1600" b="0" i="0" u="none" strike="noStrike" noProof="0">
                          <a:solidFill>
                            <a:srgbClr val="000000"/>
                          </a:solidFill>
                          <a:latin typeface="Gill Sans MT"/>
                        </a:rPr>
                        <a:t>08:05</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High Green, Greengate Lane, nr School Road</a:t>
                      </a:r>
                      <a:endParaRPr lang="en-US"/>
                    </a:p>
                  </a:txBody>
                  <a:tcPr>
                    <a:solidFill>
                      <a:srgbClr val="990033">
                        <a:alpha val="27000"/>
                      </a:srgbClr>
                    </a:solidFill>
                  </a:tcPr>
                </a:tc>
                <a:extLst>
                  <a:ext uri="{0D108BD9-81ED-4DB2-BD59-A6C34878D82A}">
                    <a16:rowId xmlns:a16="http://schemas.microsoft.com/office/drawing/2014/main" val="1529752184"/>
                  </a:ext>
                </a:extLst>
              </a:tr>
              <a:tr h="231878">
                <a:tc>
                  <a:txBody>
                    <a:bodyPr/>
                    <a:lstStyle/>
                    <a:p>
                      <a:pPr lvl="0">
                        <a:buNone/>
                      </a:pPr>
                      <a:r>
                        <a:rPr lang="en-US" sz="1600" b="0" i="0" u="none" strike="noStrike" noProof="0">
                          <a:solidFill>
                            <a:srgbClr val="000000"/>
                          </a:solidFill>
                          <a:latin typeface="Gill Sans MT"/>
                        </a:rPr>
                        <a:t>08:08</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High Green, Foster Way, nr Cottam Road</a:t>
                      </a:r>
                      <a:endParaRPr lang="en-US"/>
                    </a:p>
                  </a:txBody>
                  <a:tcPr>
                    <a:solidFill>
                      <a:srgbClr val="990033">
                        <a:alpha val="27000"/>
                      </a:srgbClr>
                    </a:solidFill>
                  </a:tcPr>
                </a:tc>
                <a:extLst>
                  <a:ext uri="{0D108BD9-81ED-4DB2-BD59-A6C34878D82A}">
                    <a16:rowId xmlns:a16="http://schemas.microsoft.com/office/drawing/2014/main" val="4136192042"/>
                  </a:ext>
                </a:extLst>
              </a:tr>
              <a:tr h="231878">
                <a:tc>
                  <a:txBody>
                    <a:bodyPr/>
                    <a:lstStyle/>
                    <a:p>
                      <a:pPr lvl="0">
                        <a:buNone/>
                      </a:pPr>
                      <a:r>
                        <a:rPr lang="en-US" sz="1600" b="0" i="0" u="none" strike="noStrike" noProof="0">
                          <a:solidFill>
                            <a:srgbClr val="000000"/>
                          </a:solidFill>
                          <a:latin typeface="Gill Sans MT"/>
                        </a:rPr>
                        <a:t>08:10</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High Green, Thompson Hill, adj Hague Lane</a:t>
                      </a:r>
                      <a:endParaRPr lang="en-US"/>
                    </a:p>
                  </a:txBody>
                  <a:tcPr>
                    <a:solidFill>
                      <a:srgbClr val="990033">
                        <a:alpha val="27000"/>
                      </a:srgbClr>
                    </a:solidFill>
                  </a:tcPr>
                </a:tc>
                <a:extLst>
                  <a:ext uri="{0D108BD9-81ED-4DB2-BD59-A6C34878D82A}">
                    <a16:rowId xmlns:a16="http://schemas.microsoft.com/office/drawing/2014/main" val="3170109891"/>
                  </a:ext>
                </a:extLst>
              </a:tr>
              <a:tr h="231878">
                <a:tc>
                  <a:txBody>
                    <a:bodyPr/>
                    <a:lstStyle/>
                    <a:p>
                      <a:pPr lvl="0">
                        <a:buNone/>
                      </a:pPr>
                      <a:r>
                        <a:rPr lang="en-US" sz="1600" b="0" i="0" u="none" strike="noStrike" noProof="0">
                          <a:solidFill>
                            <a:srgbClr val="000000"/>
                          </a:solidFill>
                          <a:latin typeface="Gill Sans MT"/>
                        </a:rPr>
                        <a:t>08:30</a:t>
                      </a:r>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Stocksbridge High School</a:t>
                      </a:r>
                      <a:endParaRPr lang="en-US"/>
                    </a:p>
                  </a:txBody>
                  <a:tcPr>
                    <a:solidFill>
                      <a:srgbClr val="990033">
                        <a:alpha val="27000"/>
                      </a:srgbClr>
                    </a:solidFill>
                  </a:tcPr>
                </a:tc>
                <a:extLst>
                  <a:ext uri="{0D108BD9-81ED-4DB2-BD59-A6C34878D82A}">
                    <a16:rowId xmlns:a16="http://schemas.microsoft.com/office/drawing/2014/main" val="207279177"/>
                  </a:ext>
                </a:extLst>
              </a:tr>
            </a:tbl>
          </a:graphicData>
        </a:graphic>
      </p:graphicFrame>
    </p:spTree>
    <p:extLst>
      <p:ext uri="{BB962C8B-B14F-4D97-AF65-F5344CB8AC3E}">
        <p14:creationId xmlns:p14="http://schemas.microsoft.com/office/powerpoint/2010/main" val="3201215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AA0A9-77F3-06EB-FC55-4E34809A24FA}"/>
              </a:ext>
            </a:extLst>
          </p:cNvPr>
          <p:cNvSpPr>
            <a:spLocks noGrp="1"/>
          </p:cNvSpPr>
          <p:nvPr>
            <p:ph type="title"/>
          </p:nvPr>
        </p:nvSpPr>
        <p:spPr>
          <a:xfrm>
            <a:off x="235340" y="5695"/>
            <a:ext cx="9665358" cy="1325563"/>
          </a:xfrm>
        </p:spPr>
        <p:txBody>
          <a:bodyPr>
            <a:normAutofit/>
          </a:bodyPr>
          <a:lstStyle/>
          <a:p>
            <a:r>
              <a:rPr lang="en-GB" sz="3600">
                <a:solidFill>
                  <a:srgbClr val="990033"/>
                </a:solidFill>
              </a:rPr>
              <a:t>BUS INFORMATION – 778 </a:t>
            </a:r>
            <a:endParaRPr lang="en-US" sz="3600"/>
          </a:p>
        </p:txBody>
      </p:sp>
      <p:graphicFrame>
        <p:nvGraphicFramePr>
          <p:cNvPr id="4" name="Table 3">
            <a:extLst>
              <a:ext uri="{FF2B5EF4-FFF2-40B4-BE49-F238E27FC236}">
                <a16:creationId xmlns:a16="http://schemas.microsoft.com/office/drawing/2014/main" id="{AF47D6BD-B1FD-77E6-45FB-2236B8E1E795}"/>
              </a:ext>
            </a:extLst>
          </p:cNvPr>
          <p:cNvGraphicFramePr>
            <a:graphicFrameLocks noGrp="1"/>
          </p:cNvGraphicFramePr>
          <p:nvPr>
            <p:extLst>
              <p:ext uri="{D42A27DB-BD31-4B8C-83A1-F6EECF244321}">
                <p14:modId xmlns:p14="http://schemas.microsoft.com/office/powerpoint/2010/main" val="4171371439"/>
              </p:ext>
            </p:extLst>
          </p:nvPr>
        </p:nvGraphicFramePr>
        <p:xfrm>
          <a:off x="230038" y="1107056"/>
          <a:ext cx="9452668" cy="4846320"/>
        </p:xfrm>
        <a:graphic>
          <a:graphicData uri="http://schemas.openxmlformats.org/drawingml/2006/table">
            <a:tbl>
              <a:tblPr firstRow="1" bandRow="1">
                <a:tableStyleId>{073A0DAA-6AF3-43AB-8588-CEC1D06C72B9}</a:tableStyleId>
              </a:tblPr>
              <a:tblGrid>
                <a:gridCol w="1584518">
                  <a:extLst>
                    <a:ext uri="{9D8B030D-6E8A-4147-A177-3AD203B41FA5}">
                      <a16:colId xmlns:a16="http://schemas.microsoft.com/office/drawing/2014/main" val="3161141886"/>
                    </a:ext>
                  </a:extLst>
                </a:gridCol>
                <a:gridCol w="1584518">
                  <a:extLst>
                    <a:ext uri="{9D8B030D-6E8A-4147-A177-3AD203B41FA5}">
                      <a16:colId xmlns:a16="http://schemas.microsoft.com/office/drawing/2014/main" val="3671107426"/>
                    </a:ext>
                  </a:extLst>
                </a:gridCol>
                <a:gridCol w="6283632">
                  <a:extLst>
                    <a:ext uri="{9D8B030D-6E8A-4147-A177-3AD203B41FA5}">
                      <a16:colId xmlns:a16="http://schemas.microsoft.com/office/drawing/2014/main" val="4231872867"/>
                    </a:ext>
                  </a:extLst>
                </a:gridCol>
              </a:tblGrid>
              <a:tr h="232305">
                <a:tc>
                  <a:txBody>
                    <a:bodyPr/>
                    <a:lstStyle/>
                    <a:p>
                      <a:pPr lvl="0">
                        <a:buNone/>
                      </a:pPr>
                      <a:r>
                        <a:rPr lang="en-US" sz="1600" u="none" strike="noStrike" noProof="0"/>
                        <a:t>Depart  </a:t>
                      </a:r>
                    </a:p>
                  </a:txBody>
                  <a:tcPr>
                    <a:solidFill>
                      <a:srgbClr val="990033"/>
                    </a:solidFill>
                  </a:tcPr>
                </a:tc>
                <a:tc>
                  <a:txBody>
                    <a:bodyPr/>
                    <a:lstStyle/>
                    <a:p>
                      <a:pPr lvl="0">
                        <a:buNone/>
                      </a:pPr>
                      <a:r>
                        <a:rPr lang="en-US" sz="1600" u="none" strike="noStrike" noProof="0">
                          <a:solidFill>
                            <a:srgbClr val="FFFFFF"/>
                          </a:solidFill>
                        </a:rPr>
                        <a:t>Arrive  </a:t>
                      </a:r>
                      <a:endParaRPr lang="en-US" sz="1600"/>
                    </a:p>
                  </a:txBody>
                  <a:tcPr>
                    <a:solidFill>
                      <a:srgbClr val="990033"/>
                    </a:solidFill>
                  </a:tcPr>
                </a:tc>
                <a:tc>
                  <a:txBody>
                    <a:bodyPr/>
                    <a:lstStyle/>
                    <a:p>
                      <a:pPr lvl="0">
                        <a:buNone/>
                      </a:pPr>
                      <a:r>
                        <a:rPr lang="en-US" sz="1600" u="none" strike="noStrike" noProof="0">
                          <a:solidFill>
                            <a:srgbClr val="FFFFFF"/>
                          </a:solidFill>
                        </a:rPr>
                        <a:t>Stop Name</a:t>
                      </a:r>
                      <a:endParaRPr lang="en-US" sz="1600"/>
                    </a:p>
                  </a:txBody>
                  <a:tcPr>
                    <a:solidFill>
                      <a:srgbClr val="990033"/>
                    </a:solidFill>
                  </a:tcPr>
                </a:tc>
                <a:extLst>
                  <a:ext uri="{0D108BD9-81ED-4DB2-BD59-A6C34878D82A}">
                    <a16:rowId xmlns:a16="http://schemas.microsoft.com/office/drawing/2014/main" val="2365233920"/>
                  </a:ext>
                </a:extLst>
              </a:tr>
              <a:tr h="243919">
                <a:tc>
                  <a:txBody>
                    <a:bodyPr/>
                    <a:lstStyle/>
                    <a:p>
                      <a:pPr lvl="0">
                        <a:buNone/>
                      </a:pPr>
                      <a:r>
                        <a:rPr lang="en-US" sz="1600" u="none" strike="noStrike" noProof="0">
                          <a:solidFill>
                            <a:srgbClr val="000000"/>
                          </a:solidFill>
                        </a:rPr>
                        <a:t>07:40  </a:t>
                      </a:r>
                      <a:endParaRPr lang="en-US" sz="1600"/>
                    </a:p>
                  </a:txBody>
                  <a:tcPr>
                    <a:solidFill>
                      <a:srgbClr val="990033">
                        <a:alpha val="27000"/>
                      </a:srgbClr>
                    </a:solidFill>
                  </a:tcPr>
                </a:tc>
                <a:tc>
                  <a:txBody>
                    <a:bodyPr/>
                    <a:lstStyle/>
                    <a:p>
                      <a:pPr lvl="0">
                        <a:buNone/>
                      </a:pPr>
                      <a:r>
                        <a:rPr lang="en-US" sz="1600" u="none" strike="noStrike" noProof="0">
                          <a:solidFill>
                            <a:srgbClr val="000000"/>
                          </a:solidFill>
                        </a:rPr>
                        <a:t>16:30       </a:t>
                      </a:r>
                      <a:endParaRPr lang="en-US" sz="1600"/>
                    </a:p>
                  </a:txBody>
                  <a:tcPr>
                    <a:solidFill>
                      <a:srgbClr val="990033">
                        <a:alpha val="27000"/>
                      </a:srgbClr>
                    </a:solidFill>
                  </a:tcPr>
                </a:tc>
                <a:tc>
                  <a:txBody>
                    <a:bodyPr/>
                    <a:lstStyle/>
                    <a:p>
                      <a:pPr lvl="0">
                        <a:buNone/>
                      </a:pPr>
                      <a:r>
                        <a:rPr lang="en-US" sz="1600" u="none" strike="noStrike" baseline="0" noProof="0">
                          <a:solidFill>
                            <a:srgbClr val="000000"/>
                          </a:solidFill>
                        </a:rPr>
                        <a:t>Ecclesfield Morrisons supermarket- The common</a:t>
                      </a:r>
                      <a:endParaRPr lang="en-US" sz="1600"/>
                    </a:p>
                  </a:txBody>
                  <a:tcPr>
                    <a:solidFill>
                      <a:srgbClr val="990033">
                        <a:alpha val="27000"/>
                      </a:srgbClr>
                    </a:solidFill>
                  </a:tcPr>
                </a:tc>
                <a:extLst>
                  <a:ext uri="{0D108BD9-81ED-4DB2-BD59-A6C34878D82A}">
                    <a16:rowId xmlns:a16="http://schemas.microsoft.com/office/drawing/2014/main" val="3742657310"/>
                  </a:ext>
                </a:extLst>
              </a:tr>
              <a:tr h="545916">
                <a:tc>
                  <a:txBody>
                    <a:bodyPr/>
                    <a:lstStyle/>
                    <a:p>
                      <a:pPr lvl="0">
                        <a:buNone/>
                      </a:pPr>
                      <a:r>
                        <a:rPr lang="en-US" sz="1600" u="none" strike="noStrike" noProof="0">
                          <a:solidFill>
                            <a:srgbClr val="000000"/>
                          </a:solidFill>
                        </a:rPr>
                        <a:t>07:47 </a:t>
                      </a:r>
                      <a:endParaRPr lang="en-US" sz="1600"/>
                    </a:p>
                  </a:txBody>
                  <a:tcPr>
                    <a:solidFill>
                      <a:srgbClr val="990033">
                        <a:alpha val="27000"/>
                      </a:srgbClr>
                    </a:solidFill>
                  </a:tcPr>
                </a:tc>
                <a:tc>
                  <a:txBody>
                    <a:bodyPr/>
                    <a:lstStyle/>
                    <a:p>
                      <a:pPr lvl="0">
                        <a:buNone/>
                      </a:pPr>
                      <a:r>
                        <a:rPr lang="en-US" sz="1600" u="none" strike="noStrike" noProof="0">
                          <a:solidFill>
                            <a:srgbClr val="000000"/>
                          </a:solidFill>
                        </a:rPr>
                        <a:t>16:23</a:t>
                      </a:r>
                      <a:endParaRPr lang="en-US" sz="1600"/>
                    </a:p>
                  </a:txBody>
                  <a:tcPr>
                    <a:solidFill>
                      <a:srgbClr val="990033">
                        <a:alpha val="27000"/>
                      </a:srgbClr>
                    </a:solidFill>
                  </a:tcPr>
                </a:tc>
                <a:tc>
                  <a:txBody>
                    <a:bodyPr/>
                    <a:lstStyle/>
                    <a:p>
                      <a:pPr lvl="0">
                        <a:buNone/>
                      </a:pPr>
                      <a:r>
                        <a:rPr lang="en-US" sz="1600" u="none" strike="noStrike" baseline="0" noProof="0" err="1">
                          <a:solidFill>
                            <a:srgbClr val="000000"/>
                          </a:solidFill>
                        </a:rPr>
                        <a:t>Grenoside</a:t>
                      </a:r>
                      <a:r>
                        <a:rPr lang="en-US" sz="1600" u="none" strike="noStrike" baseline="0" noProof="0">
                          <a:solidFill>
                            <a:srgbClr val="000000"/>
                          </a:solidFill>
                        </a:rPr>
                        <a:t> Halifax Road-Wheel Lane</a:t>
                      </a:r>
                    </a:p>
                    <a:p>
                      <a:pPr lvl="0">
                        <a:buNone/>
                      </a:pPr>
                      <a:r>
                        <a:rPr lang="en-US" sz="1600" u="none" strike="noStrike" baseline="0" noProof="0">
                          <a:solidFill>
                            <a:srgbClr val="000000"/>
                          </a:solidFill>
                        </a:rPr>
                        <a:t>(The bus can be requested to stop on any stop down Halifax road although these are not timetabled)</a:t>
                      </a:r>
                      <a:endParaRPr lang="en-US" sz="1600"/>
                    </a:p>
                  </a:txBody>
                  <a:tcPr>
                    <a:solidFill>
                      <a:srgbClr val="990033">
                        <a:alpha val="27000"/>
                      </a:srgbClr>
                    </a:solidFill>
                  </a:tcPr>
                </a:tc>
                <a:extLst>
                  <a:ext uri="{0D108BD9-81ED-4DB2-BD59-A6C34878D82A}">
                    <a16:rowId xmlns:a16="http://schemas.microsoft.com/office/drawing/2014/main" val="3202699673"/>
                  </a:ext>
                </a:extLst>
              </a:tr>
              <a:tr h="243919">
                <a:tc>
                  <a:txBody>
                    <a:bodyPr/>
                    <a:lstStyle/>
                    <a:p>
                      <a:pPr lvl="0">
                        <a:buNone/>
                      </a:pPr>
                      <a:r>
                        <a:rPr lang="en-US" sz="1600" u="none" strike="noStrike" noProof="0">
                          <a:solidFill>
                            <a:srgbClr val="000000"/>
                          </a:solidFill>
                        </a:rPr>
                        <a:t>07:59</a:t>
                      </a:r>
                      <a:endParaRPr lang="en-US" sz="1600"/>
                    </a:p>
                  </a:txBody>
                  <a:tcPr>
                    <a:solidFill>
                      <a:srgbClr val="990033">
                        <a:alpha val="27000"/>
                      </a:srgbClr>
                    </a:solidFill>
                  </a:tcPr>
                </a:tc>
                <a:tc>
                  <a:txBody>
                    <a:bodyPr/>
                    <a:lstStyle/>
                    <a:p>
                      <a:pPr lvl="0">
                        <a:buNone/>
                      </a:pPr>
                      <a:r>
                        <a:rPr lang="en-US" sz="1600" u="none" strike="noStrike" noProof="0">
                          <a:solidFill>
                            <a:srgbClr val="000000"/>
                          </a:solidFill>
                        </a:rPr>
                        <a:t>16:10</a:t>
                      </a:r>
                      <a:endParaRPr lang="en-US" sz="1600"/>
                    </a:p>
                  </a:txBody>
                  <a:tcPr>
                    <a:solidFill>
                      <a:srgbClr val="990033">
                        <a:alpha val="27000"/>
                      </a:srgbClr>
                    </a:solidFill>
                  </a:tcPr>
                </a:tc>
                <a:tc>
                  <a:txBody>
                    <a:bodyPr/>
                    <a:lstStyle/>
                    <a:p>
                      <a:pPr lvl="0">
                        <a:buNone/>
                      </a:pPr>
                      <a:r>
                        <a:rPr lang="en-US" sz="1600" u="none" strike="noStrike" baseline="0" noProof="0">
                          <a:solidFill>
                            <a:srgbClr val="000000"/>
                          </a:solidFill>
                        </a:rPr>
                        <a:t>Middlewood </a:t>
                      </a:r>
                      <a:r>
                        <a:rPr lang="en-US" sz="1600" u="none" strike="noStrike" baseline="0" noProof="0" err="1">
                          <a:solidFill>
                            <a:srgbClr val="000000"/>
                          </a:solidFill>
                        </a:rPr>
                        <a:t>Langsett</a:t>
                      </a:r>
                      <a:r>
                        <a:rPr lang="en-US" sz="1600" u="none" strike="noStrike" baseline="0" noProof="0">
                          <a:solidFill>
                            <a:srgbClr val="000000"/>
                          </a:solidFill>
                        </a:rPr>
                        <a:t> Avenue</a:t>
                      </a:r>
                      <a:endParaRPr lang="en-US" sz="1600"/>
                    </a:p>
                  </a:txBody>
                  <a:tcPr>
                    <a:solidFill>
                      <a:srgbClr val="990033">
                        <a:alpha val="27000"/>
                      </a:srgbClr>
                    </a:solidFill>
                  </a:tcPr>
                </a:tc>
                <a:extLst>
                  <a:ext uri="{0D108BD9-81ED-4DB2-BD59-A6C34878D82A}">
                    <a16:rowId xmlns:a16="http://schemas.microsoft.com/office/drawing/2014/main" val="2262827907"/>
                  </a:ext>
                </a:extLst>
              </a:tr>
              <a:tr h="243919">
                <a:tc>
                  <a:txBody>
                    <a:bodyPr/>
                    <a:lstStyle/>
                    <a:p>
                      <a:pPr lvl="0">
                        <a:buNone/>
                      </a:pPr>
                      <a:r>
                        <a:rPr lang="en-US" sz="1600" u="none" strike="noStrike" noProof="0">
                          <a:solidFill>
                            <a:srgbClr val="000000"/>
                          </a:solidFill>
                        </a:rPr>
                        <a:t>08:02</a:t>
                      </a:r>
                      <a:endParaRPr lang="en-US" sz="1600"/>
                    </a:p>
                  </a:txBody>
                  <a:tcPr>
                    <a:solidFill>
                      <a:srgbClr val="990033">
                        <a:alpha val="27000"/>
                      </a:srgbClr>
                    </a:solidFill>
                  </a:tcPr>
                </a:tc>
                <a:tc>
                  <a:txBody>
                    <a:bodyPr/>
                    <a:lstStyle/>
                    <a:p>
                      <a:pPr lvl="0">
                        <a:buNone/>
                      </a:pPr>
                      <a:r>
                        <a:rPr lang="en-US" sz="1600" u="none" strike="noStrike" noProof="0">
                          <a:solidFill>
                            <a:srgbClr val="000000"/>
                          </a:solidFill>
                        </a:rPr>
                        <a:t>16:07</a:t>
                      </a:r>
                      <a:endParaRPr lang="en-US" sz="1600"/>
                    </a:p>
                  </a:txBody>
                  <a:tcPr>
                    <a:solidFill>
                      <a:srgbClr val="990033">
                        <a:alpha val="27000"/>
                      </a:srgbClr>
                    </a:solidFill>
                  </a:tcPr>
                </a:tc>
                <a:tc>
                  <a:txBody>
                    <a:bodyPr/>
                    <a:lstStyle/>
                    <a:p>
                      <a:pPr lvl="0">
                        <a:buNone/>
                      </a:pPr>
                      <a:r>
                        <a:rPr lang="en-US" sz="1600" u="none" strike="noStrike" baseline="0" noProof="0">
                          <a:solidFill>
                            <a:srgbClr val="000000"/>
                          </a:solidFill>
                        </a:rPr>
                        <a:t>Middlewood </a:t>
                      </a:r>
                      <a:r>
                        <a:rPr lang="en-US" sz="1600" u="none" strike="noStrike" baseline="0" noProof="0" err="1">
                          <a:solidFill>
                            <a:srgbClr val="000000"/>
                          </a:solidFill>
                        </a:rPr>
                        <a:t>Middlewood</a:t>
                      </a:r>
                      <a:r>
                        <a:rPr lang="en-US" sz="1600" u="none" strike="noStrike" baseline="0" noProof="0">
                          <a:solidFill>
                            <a:srgbClr val="000000"/>
                          </a:solidFill>
                        </a:rPr>
                        <a:t> road Winn Gardens</a:t>
                      </a:r>
                      <a:endParaRPr lang="en-US" sz="1600"/>
                    </a:p>
                  </a:txBody>
                  <a:tcPr>
                    <a:solidFill>
                      <a:srgbClr val="990033">
                        <a:alpha val="27000"/>
                      </a:srgbClr>
                    </a:solidFill>
                  </a:tcPr>
                </a:tc>
                <a:extLst>
                  <a:ext uri="{0D108BD9-81ED-4DB2-BD59-A6C34878D82A}">
                    <a16:rowId xmlns:a16="http://schemas.microsoft.com/office/drawing/2014/main" val="238703831"/>
                  </a:ext>
                </a:extLst>
              </a:tr>
              <a:tr h="243919">
                <a:tc>
                  <a:txBody>
                    <a:bodyPr/>
                    <a:lstStyle/>
                    <a:p>
                      <a:pPr lvl="0">
                        <a:buNone/>
                      </a:pPr>
                      <a:r>
                        <a:rPr lang="en-US" sz="1600" b="0" i="0" u="none" strike="noStrike" noProof="0">
                          <a:solidFill>
                            <a:srgbClr val="000000"/>
                          </a:solidFill>
                          <a:latin typeface="Gill Sans MT"/>
                        </a:rPr>
                        <a:t>08:06</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16:03</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Middlewood </a:t>
                      </a:r>
                      <a:r>
                        <a:rPr lang="en-US" sz="1600" b="0" i="0" u="none" strike="noStrike" baseline="0" noProof="0" err="1">
                          <a:solidFill>
                            <a:srgbClr val="000000"/>
                          </a:solidFill>
                          <a:latin typeface="Gill Sans MT"/>
                        </a:rPr>
                        <a:t>Middlewood</a:t>
                      </a:r>
                      <a:r>
                        <a:rPr lang="en-US" sz="1600" b="0" i="0" u="none" strike="noStrike" baseline="0" noProof="0">
                          <a:solidFill>
                            <a:srgbClr val="000000"/>
                          </a:solidFill>
                          <a:latin typeface="Gill Sans MT"/>
                        </a:rPr>
                        <a:t> Road North – </a:t>
                      </a:r>
                      <a:r>
                        <a:rPr lang="en-US" sz="1600" b="0" i="0" u="none" strike="noStrike" baseline="0" noProof="0" err="1">
                          <a:solidFill>
                            <a:srgbClr val="000000"/>
                          </a:solidFill>
                          <a:latin typeface="Gill Sans MT"/>
                        </a:rPr>
                        <a:t>Stockarth</a:t>
                      </a:r>
                      <a:r>
                        <a:rPr lang="en-US" sz="1600" b="0" i="0" u="none" strike="noStrike" baseline="0" noProof="0">
                          <a:solidFill>
                            <a:srgbClr val="000000"/>
                          </a:solidFill>
                          <a:latin typeface="Gill Sans MT"/>
                        </a:rPr>
                        <a:t> Lane</a:t>
                      </a:r>
                      <a:endParaRPr lang="en-US" sz="1600"/>
                    </a:p>
                  </a:txBody>
                  <a:tcPr>
                    <a:solidFill>
                      <a:srgbClr val="990033">
                        <a:alpha val="27000"/>
                      </a:srgbClr>
                    </a:solidFill>
                  </a:tcPr>
                </a:tc>
                <a:extLst>
                  <a:ext uri="{0D108BD9-81ED-4DB2-BD59-A6C34878D82A}">
                    <a16:rowId xmlns:a16="http://schemas.microsoft.com/office/drawing/2014/main" val="1529752184"/>
                  </a:ext>
                </a:extLst>
              </a:tr>
              <a:tr h="243919">
                <a:tc>
                  <a:txBody>
                    <a:bodyPr/>
                    <a:lstStyle/>
                    <a:p>
                      <a:pPr lvl="0">
                        <a:buNone/>
                      </a:pPr>
                      <a:r>
                        <a:rPr lang="en-US" sz="1600" b="0" i="0" u="none" strike="noStrike" noProof="0">
                          <a:solidFill>
                            <a:srgbClr val="000000"/>
                          </a:solidFill>
                          <a:latin typeface="Gill Sans MT"/>
                        </a:rPr>
                        <a:t>08:10</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15:59</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Oughtibridge </a:t>
                      </a:r>
                      <a:r>
                        <a:rPr lang="en-US" sz="1600" b="0" i="0" u="none" strike="noStrike" baseline="0" noProof="0" err="1">
                          <a:solidFill>
                            <a:srgbClr val="000000"/>
                          </a:solidFill>
                          <a:latin typeface="Gill Sans MT"/>
                        </a:rPr>
                        <a:t>Langsett</a:t>
                      </a:r>
                      <a:r>
                        <a:rPr lang="en-US" sz="1600" b="0" i="0" u="none" strike="noStrike" baseline="0" noProof="0">
                          <a:solidFill>
                            <a:srgbClr val="000000"/>
                          </a:solidFill>
                          <a:latin typeface="Gill Sans MT"/>
                        </a:rPr>
                        <a:t> road South – Birch House</a:t>
                      </a:r>
                      <a:endParaRPr lang="en-US" sz="1600"/>
                    </a:p>
                  </a:txBody>
                  <a:tcPr>
                    <a:solidFill>
                      <a:srgbClr val="990033">
                        <a:alpha val="27000"/>
                      </a:srgbClr>
                    </a:solidFill>
                  </a:tcPr>
                </a:tc>
                <a:extLst>
                  <a:ext uri="{0D108BD9-81ED-4DB2-BD59-A6C34878D82A}">
                    <a16:rowId xmlns:a16="http://schemas.microsoft.com/office/drawing/2014/main" val="4136192042"/>
                  </a:ext>
                </a:extLst>
              </a:tr>
              <a:tr h="243919">
                <a:tc>
                  <a:txBody>
                    <a:bodyPr/>
                    <a:lstStyle/>
                    <a:p>
                      <a:pPr lvl="0">
                        <a:buNone/>
                      </a:pPr>
                      <a:r>
                        <a:rPr lang="en-US" sz="1600" b="0" i="0" u="none" strike="noStrike" noProof="0">
                          <a:solidFill>
                            <a:srgbClr val="000000"/>
                          </a:solidFill>
                          <a:latin typeface="Gill Sans MT"/>
                        </a:rPr>
                        <a:t>08:13</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15:52</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Oughtibridge </a:t>
                      </a:r>
                      <a:r>
                        <a:rPr lang="en-US" sz="1600" b="0" i="0" u="none" strike="noStrike" baseline="0" noProof="0" err="1">
                          <a:solidFill>
                            <a:srgbClr val="000000"/>
                          </a:solidFill>
                          <a:latin typeface="Gill Sans MT"/>
                        </a:rPr>
                        <a:t>Langsett</a:t>
                      </a:r>
                      <a:r>
                        <a:rPr lang="en-US" sz="1600" b="0" i="0" u="none" strike="noStrike" baseline="0" noProof="0">
                          <a:solidFill>
                            <a:srgbClr val="000000"/>
                          </a:solidFill>
                          <a:latin typeface="Gill Sans MT"/>
                        </a:rPr>
                        <a:t> road South - </a:t>
                      </a:r>
                      <a:r>
                        <a:rPr lang="en-US" sz="1600" b="0" i="0" u="none" strike="noStrike" baseline="0" noProof="0" err="1">
                          <a:solidFill>
                            <a:srgbClr val="000000"/>
                          </a:solidFill>
                          <a:latin typeface="Gill Sans MT"/>
                        </a:rPr>
                        <a:t>Holmesfield</a:t>
                      </a:r>
                      <a:r>
                        <a:rPr lang="en-US" sz="1600" b="0" i="0" u="none" strike="noStrike" baseline="0" noProof="0">
                          <a:solidFill>
                            <a:srgbClr val="000000"/>
                          </a:solidFill>
                          <a:latin typeface="Gill Sans MT"/>
                        </a:rPr>
                        <a:t> road</a:t>
                      </a:r>
                      <a:endParaRPr lang="en-US" sz="1600"/>
                    </a:p>
                  </a:txBody>
                  <a:tcPr>
                    <a:solidFill>
                      <a:srgbClr val="990033">
                        <a:alpha val="27000"/>
                      </a:srgbClr>
                    </a:solidFill>
                  </a:tcPr>
                </a:tc>
                <a:extLst>
                  <a:ext uri="{0D108BD9-81ED-4DB2-BD59-A6C34878D82A}">
                    <a16:rowId xmlns:a16="http://schemas.microsoft.com/office/drawing/2014/main" val="3170109891"/>
                  </a:ext>
                </a:extLst>
              </a:tr>
              <a:tr h="243919">
                <a:tc>
                  <a:txBody>
                    <a:bodyPr/>
                    <a:lstStyle/>
                    <a:p>
                      <a:pPr lvl="0">
                        <a:buNone/>
                      </a:pPr>
                      <a:r>
                        <a:rPr lang="en-US" sz="1600" b="0" i="0" u="none" strike="noStrike" noProof="0">
                          <a:solidFill>
                            <a:srgbClr val="000000"/>
                          </a:solidFill>
                          <a:latin typeface="Gill Sans MT"/>
                        </a:rPr>
                        <a:t>08:16</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15:49</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Oughtibridge </a:t>
                      </a:r>
                      <a:r>
                        <a:rPr lang="en-US" sz="1600" b="0" i="0" u="none" strike="noStrike" baseline="0" noProof="0" err="1">
                          <a:solidFill>
                            <a:srgbClr val="000000"/>
                          </a:solidFill>
                          <a:latin typeface="Gill Sans MT"/>
                        </a:rPr>
                        <a:t>Langsett</a:t>
                      </a:r>
                      <a:r>
                        <a:rPr lang="en-US" sz="1600" b="0" i="0" u="none" strike="noStrike" baseline="0" noProof="0">
                          <a:solidFill>
                            <a:srgbClr val="000000"/>
                          </a:solidFill>
                          <a:latin typeface="Gill Sans MT"/>
                        </a:rPr>
                        <a:t> road North - Millenium green</a:t>
                      </a:r>
                      <a:endParaRPr lang="en-US" sz="1600"/>
                    </a:p>
                  </a:txBody>
                  <a:tcPr>
                    <a:solidFill>
                      <a:srgbClr val="990033">
                        <a:alpha val="27000"/>
                      </a:srgbClr>
                    </a:solidFill>
                  </a:tcPr>
                </a:tc>
                <a:extLst>
                  <a:ext uri="{0D108BD9-81ED-4DB2-BD59-A6C34878D82A}">
                    <a16:rowId xmlns:a16="http://schemas.microsoft.com/office/drawing/2014/main" val="207279177"/>
                  </a:ext>
                </a:extLst>
              </a:tr>
              <a:tr h="243919">
                <a:tc>
                  <a:txBody>
                    <a:bodyPr/>
                    <a:lstStyle/>
                    <a:p>
                      <a:pPr lvl="0">
                        <a:buNone/>
                      </a:pPr>
                      <a:r>
                        <a:rPr lang="en-US" sz="1600" b="0" i="0" u="none" strike="noStrike" noProof="0">
                          <a:solidFill>
                            <a:srgbClr val="000000"/>
                          </a:solidFill>
                          <a:latin typeface="Gill Sans MT"/>
                        </a:rPr>
                        <a:t>08:20</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15:45</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Wharncliffe Side Main Road -</a:t>
                      </a:r>
                      <a:r>
                        <a:rPr lang="en-US" sz="1600" b="0" i="0" u="none" strike="noStrike" baseline="0" noProof="0" err="1">
                          <a:solidFill>
                            <a:srgbClr val="000000"/>
                          </a:solidFill>
                          <a:latin typeface="Gill Sans MT"/>
                        </a:rPr>
                        <a:t>Langsett</a:t>
                      </a:r>
                      <a:r>
                        <a:rPr lang="en-US" sz="1600" b="0" i="0" u="none" strike="noStrike" baseline="0" noProof="0">
                          <a:solidFill>
                            <a:srgbClr val="000000"/>
                          </a:solidFill>
                          <a:latin typeface="Gill Sans MT"/>
                        </a:rPr>
                        <a:t> road North</a:t>
                      </a:r>
                      <a:endParaRPr lang="en-US" sz="1600"/>
                    </a:p>
                  </a:txBody>
                  <a:tcPr>
                    <a:solidFill>
                      <a:srgbClr val="990033">
                        <a:alpha val="27000"/>
                      </a:srgbClr>
                    </a:solidFill>
                  </a:tcPr>
                </a:tc>
                <a:extLst>
                  <a:ext uri="{0D108BD9-81ED-4DB2-BD59-A6C34878D82A}">
                    <a16:rowId xmlns:a16="http://schemas.microsoft.com/office/drawing/2014/main" val="67234596"/>
                  </a:ext>
                </a:extLst>
              </a:tr>
              <a:tr h="243919">
                <a:tc>
                  <a:txBody>
                    <a:bodyPr/>
                    <a:lstStyle/>
                    <a:p>
                      <a:pPr lvl="0">
                        <a:buNone/>
                      </a:pPr>
                      <a:r>
                        <a:rPr lang="en-US" sz="1600" b="0" i="0" u="none" strike="noStrike" noProof="0">
                          <a:solidFill>
                            <a:srgbClr val="000000"/>
                          </a:solidFill>
                          <a:latin typeface="Gill Sans MT"/>
                        </a:rPr>
                        <a:t>08:22</a:t>
                      </a:r>
                      <a:endParaRPr lang="en-US" sz="1600"/>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15:43</a:t>
                      </a:r>
                      <a:endParaRPr lang="en-US" sz="1600"/>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Wharncliffe Side Main road – Green lane</a:t>
                      </a:r>
                      <a:endParaRPr lang="en-US" sz="1600"/>
                    </a:p>
                  </a:txBody>
                  <a:tcPr>
                    <a:solidFill>
                      <a:srgbClr val="990033">
                        <a:alpha val="27000"/>
                      </a:srgbClr>
                    </a:solidFill>
                  </a:tcPr>
                </a:tc>
                <a:extLst>
                  <a:ext uri="{0D108BD9-81ED-4DB2-BD59-A6C34878D82A}">
                    <a16:rowId xmlns:a16="http://schemas.microsoft.com/office/drawing/2014/main" val="361688813"/>
                  </a:ext>
                </a:extLst>
              </a:tr>
              <a:tr h="243919">
                <a:tc>
                  <a:txBody>
                    <a:bodyPr/>
                    <a:lstStyle/>
                    <a:p>
                      <a:pPr lvl="0">
                        <a:buNone/>
                      </a:pPr>
                      <a:r>
                        <a:rPr lang="en-US" sz="1600" b="0" i="0" u="none" strike="noStrike" noProof="0">
                          <a:solidFill>
                            <a:srgbClr val="000000"/>
                          </a:solidFill>
                          <a:latin typeface="Gill Sans MT"/>
                        </a:rPr>
                        <a:t>08:25</a:t>
                      </a:r>
                      <a:endParaRPr lang="en-US"/>
                    </a:p>
                  </a:txBody>
                  <a:tcPr>
                    <a:solidFill>
                      <a:srgbClr val="990033">
                        <a:alpha val="27000"/>
                      </a:srgbClr>
                    </a:solidFill>
                  </a:tcPr>
                </a:tc>
                <a:tc>
                  <a:txBody>
                    <a:bodyPr/>
                    <a:lstStyle/>
                    <a:p>
                      <a:pPr lvl="0">
                        <a:buNone/>
                      </a:pPr>
                      <a:r>
                        <a:rPr lang="en-US" sz="1600" b="0" i="0" u="none" strike="noStrike" noProof="0">
                          <a:solidFill>
                            <a:srgbClr val="000000"/>
                          </a:solidFill>
                          <a:latin typeface="Gill Sans MT"/>
                        </a:rPr>
                        <a:t>15:40</a:t>
                      </a:r>
                      <a:endParaRPr lang="en-US"/>
                    </a:p>
                  </a:txBody>
                  <a:tcPr>
                    <a:solidFill>
                      <a:srgbClr val="990033">
                        <a:alpha val="27000"/>
                      </a:srgbClr>
                    </a:solidFill>
                  </a:tcPr>
                </a:tc>
                <a:tc>
                  <a:txBody>
                    <a:bodyPr/>
                    <a:lstStyle/>
                    <a:p>
                      <a:pPr lvl="0">
                        <a:buNone/>
                      </a:pPr>
                      <a:r>
                        <a:rPr lang="en-US" sz="1600" b="0" i="0" u="none" strike="noStrike" baseline="0" noProof="0">
                          <a:solidFill>
                            <a:srgbClr val="000000"/>
                          </a:solidFill>
                          <a:latin typeface="Gill Sans MT"/>
                        </a:rPr>
                        <a:t>Wharncliffe Side Main road – </a:t>
                      </a:r>
                      <a:r>
                        <a:rPr lang="en-US" sz="1600" b="0" i="0" u="none" strike="noStrike" baseline="0" noProof="0" err="1">
                          <a:solidFill>
                            <a:srgbClr val="000000"/>
                          </a:solidFill>
                          <a:latin typeface="Gill Sans MT"/>
                        </a:rPr>
                        <a:t>Brightholmlee</a:t>
                      </a:r>
                      <a:r>
                        <a:rPr lang="en-US" sz="1600" b="0" i="0" u="none" strike="noStrike" baseline="0" noProof="0">
                          <a:solidFill>
                            <a:srgbClr val="000000"/>
                          </a:solidFill>
                          <a:latin typeface="Gill Sans MT"/>
                        </a:rPr>
                        <a:t> Lane</a:t>
                      </a:r>
                      <a:endParaRPr lang="en-US"/>
                    </a:p>
                  </a:txBody>
                  <a:tcPr>
                    <a:solidFill>
                      <a:srgbClr val="990033">
                        <a:alpha val="27000"/>
                      </a:srgbClr>
                    </a:solidFill>
                  </a:tcPr>
                </a:tc>
                <a:extLst>
                  <a:ext uri="{0D108BD9-81ED-4DB2-BD59-A6C34878D82A}">
                    <a16:rowId xmlns:a16="http://schemas.microsoft.com/office/drawing/2014/main" val="1397181966"/>
                  </a:ext>
                </a:extLst>
              </a:tr>
              <a:tr h="243919">
                <a:tc>
                  <a:txBody>
                    <a:bodyPr/>
                    <a:lstStyle/>
                    <a:p>
                      <a:r>
                        <a:rPr lang="en-US" sz="1600"/>
                        <a:t>08:35</a:t>
                      </a:r>
                    </a:p>
                  </a:txBody>
                  <a:tcPr>
                    <a:solidFill>
                      <a:srgbClr val="990033">
                        <a:alpha val="27000"/>
                      </a:srgbClr>
                    </a:solidFill>
                  </a:tcPr>
                </a:tc>
                <a:tc>
                  <a:txBody>
                    <a:bodyPr/>
                    <a:lstStyle/>
                    <a:p>
                      <a:r>
                        <a:rPr lang="en-US" sz="1600"/>
                        <a:t>15:20</a:t>
                      </a:r>
                    </a:p>
                  </a:txBody>
                  <a:tcPr>
                    <a:solidFill>
                      <a:srgbClr val="990033">
                        <a:alpha val="27000"/>
                      </a:srgbClr>
                    </a:solidFill>
                  </a:tcPr>
                </a:tc>
                <a:tc>
                  <a:txBody>
                    <a:bodyPr/>
                    <a:lstStyle/>
                    <a:p>
                      <a:pPr lvl="0">
                        <a:buNone/>
                      </a:pPr>
                      <a:r>
                        <a:rPr lang="en-US" sz="1600" u="none" strike="noStrike" noProof="0">
                          <a:solidFill>
                            <a:srgbClr val="000000"/>
                          </a:solidFill>
                        </a:rPr>
                        <a:t>Stocksbridge High School</a:t>
                      </a:r>
                      <a:endParaRPr lang="en-US" sz="1600"/>
                    </a:p>
                  </a:txBody>
                  <a:tcPr>
                    <a:solidFill>
                      <a:srgbClr val="990033">
                        <a:alpha val="27000"/>
                      </a:srgbClr>
                    </a:solidFill>
                  </a:tcPr>
                </a:tc>
                <a:extLst>
                  <a:ext uri="{0D108BD9-81ED-4DB2-BD59-A6C34878D82A}">
                    <a16:rowId xmlns:a16="http://schemas.microsoft.com/office/drawing/2014/main" val="1695384643"/>
                  </a:ext>
                </a:extLst>
              </a:tr>
            </a:tbl>
          </a:graphicData>
        </a:graphic>
      </p:graphicFrame>
    </p:spTree>
    <p:extLst>
      <p:ext uri="{BB962C8B-B14F-4D97-AF65-F5344CB8AC3E}">
        <p14:creationId xmlns:p14="http://schemas.microsoft.com/office/powerpoint/2010/main" val="1322127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396EE-684D-8DDB-E1FE-3871C06A9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D6B40-32AF-5BCF-5BB7-B82091938D95}"/>
              </a:ext>
            </a:extLst>
          </p:cNvPr>
          <p:cNvSpPr>
            <a:spLocks noGrp="1"/>
          </p:cNvSpPr>
          <p:nvPr>
            <p:ph type="title"/>
          </p:nvPr>
        </p:nvSpPr>
        <p:spPr/>
        <p:txBody>
          <a:bodyPr/>
          <a:lstStyle/>
          <a:p>
            <a:r>
              <a:rPr lang="en-GB">
                <a:solidFill>
                  <a:srgbClr val="990033"/>
                </a:solidFill>
              </a:rPr>
              <a:t>HOW CAN PARENTS HELP?</a:t>
            </a:r>
          </a:p>
        </p:txBody>
      </p:sp>
      <p:sp>
        <p:nvSpPr>
          <p:cNvPr id="3" name="TextBox 2">
            <a:extLst>
              <a:ext uri="{FF2B5EF4-FFF2-40B4-BE49-F238E27FC236}">
                <a16:creationId xmlns:a16="http://schemas.microsoft.com/office/drawing/2014/main" id="{BD5D94C2-0213-F91D-1EC7-EFABFB6A97B7}"/>
              </a:ext>
            </a:extLst>
          </p:cNvPr>
          <p:cNvSpPr txBox="1"/>
          <p:nvPr/>
        </p:nvSpPr>
        <p:spPr>
          <a:xfrm>
            <a:off x="366252" y="1759974"/>
            <a:ext cx="9173496" cy="3416320"/>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GB"/>
              <a:t>Help support your child to get organised – but don’t do it for them!</a:t>
            </a:r>
            <a:r>
              <a:rPr lang="en-US"/>
              <a:t>​</a:t>
            </a:r>
          </a:p>
          <a:p>
            <a:pPr marL="285750" indent="-285750" fontAlgn="base">
              <a:buFont typeface="Arial" panose="020B0604020202020204" pitchFamily="34" charset="0"/>
              <a:buChar char="•"/>
            </a:pPr>
            <a:r>
              <a:rPr lang="en-GB" b="1"/>
              <a:t>Label EVERYTHING with their name!</a:t>
            </a:r>
            <a:r>
              <a:rPr lang="en-US" b="1"/>
              <a:t>​</a:t>
            </a:r>
          </a:p>
          <a:p>
            <a:pPr marL="285750" indent="-285750" fontAlgn="base">
              <a:buFont typeface="Arial" panose="020B0604020202020204" pitchFamily="34" charset="0"/>
              <a:buChar char="•"/>
            </a:pPr>
            <a:r>
              <a:rPr lang="en-GB"/>
              <a:t>Ensure they have breakfast before school.</a:t>
            </a:r>
            <a:r>
              <a:rPr lang="en-US"/>
              <a:t>​</a:t>
            </a:r>
          </a:p>
          <a:p>
            <a:pPr marL="285750" indent="-285750" fontAlgn="base">
              <a:buFont typeface="Arial" panose="020B0604020202020204" pitchFamily="34" charset="0"/>
              <a:buChar char="•"/>
            </a:pPr>
            <a:r>
              <a:rPr lang="en-GB"/>
              <a:t>Encourage them to attend lunch time and after school clubs - they are free!</a:t>
            </a:r>
            <a:r>
              <a:rPr lang="en-US"/>
              <a:t>​</a:t>
            </a:r>
          </a:p>
          <a:p>
            <a:pPr marL="285750" indent="-285750" fontAlgn="base">
              <a:buFont typeface="Arial" panose="020B0604020202020204" pitchFamily="34" charset="0"/>
              <a:buChar char="•"/>
            </a:pPr>
            <a:r>
              <a:rPr lang="en-GB"/>
              <a:t>Communicate with your child's Tutor.</a:t>
            </a:r>
            <a:r>
              <a:rPr lang="en-US" dirty="0"/>
              <a:t>​</a:t>
            </a:r>
          </a:p>
          <a:p>
            <a:pPr marL="285750" indent="-285750" fontAlgn="base">
              <a:buFont typeface="Arial" panose="020B0604020202020204" pitchFamily="34" charset="0"/>
              <a:buChar char="•"/>
            </a:pPr>
            <a:r>
              <a:rPr lang="en-GB"/>
              <a:t>Set mini-targets at home and celebrate success.</a:t>
            </a:r>
            <a:r>
              <a:rPr lang="en-US"/>
              <a:t>​</a:t>
            </a:r>
          </a:p>
          <a:p>
            <a:pPr marL="285750" indent="-285750" fontAlgn="base">
              <a:buFont typeface="Arial" panose="020B0604020202020204" pitchFamily="34" charset="0"/>
              <a:buChar char="•"/>
            </a:pPr>
            <a:r>
              <a:rPr lang="en-GB"/>
              <a:t>Monitor phone use and social media access.</a:t>
            </a:r>
            <a:r>
              <a:rPr lang="en-US"/>
              <a:t> – especially now it is banned for U16’s.</a:t>
            </a:r>
          </a:p>
          <a:p>
            <a:pPr marL="285750" indent="-285750" fontAlgn="base">
              <a:buFont typeface="Arial" panose="020B0604020202020204" pitchFamily="34" charset="0"/>
              <a:buChar char="•"/>
            </a:pPr>
            <a:r>
              <a:rPr lang="en-GB"/>
              <a:t>Support them in making new friends and don’t panic if their best friend from Y6 moves on.</a:t>
            </a:r>
            <a:r>
              <a:rPr lang="en-US"/>
              <a:t>​</a:t>
            </a:r>
          </a:p>
          <a:p>
            <a:pPr marL="285750" indent="-285750" fontAlgn="base">
              <a:buFont typeface="Arial" panose="020B0604020202020204" pitchFamily="34" charset="0"/>
              <a:buChar char="•"/>
            </a:pPr>
            <a:r>
              <a:rPr lang="en-GB"/>
              <a:t>Understand that transition can take longer for some children.</a:t>
            </a:r>
            <a:r>
              <a:rPr lang="en-US"/>
              <a:t>​</a:t>
            </a:r>
          </a:p>
          <a:p>
            <a:pPr marL="285750" indent="-285750" fontAlgn="base">
              <a:buFont typeface="Arial" panose="020B0604020202020204" pitchFamily="34" charset="0"/>
              <a:buChar char="•"/>
            </a:pPr>
            <a:r>
              <a:rPr lang="en-GB"/>
              <a:t>Supporting with homework, isn’t about understanding it – it’s about giving them a space and encouraging them to try to do it. The routine is important.</a:t>
            </a:r>
            <a:r>
              <a:rPr lang="en-US"/>
              <a:t>​</a:t>
            </a:r>
          </a:p>
          <a:p>
            <a:pPr marL="285750" indent="-285750" fontAlgn="base">
              <a:buFont typeface="Arial" panose="020B0604020202020204" pitchFamily="34" charset="0"/>
              <a:buChar char="•"/>
            </a:pPr>
            <a:r>
              <a:rPr lang="en-GB" dirty="0"/>
              <a:t>We are on the same side, but we won’t always agree.</a:t>
            </a:r>
            <a:endParaRPr lang="en-US" dirty="0"/>
          </a:p>
        </p:txBody>
      </p:sp>
    </p:spTree>
    <p:extLst>
      <p:ext uri="{BB962C8B-B14F-4D97-AF65-F5344CB8AC3E}">
        <p14:creationId xmlns:p14="http://schemas.microsoft.com/office/powerpoint/2010/main" val="239861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E677F-3E71-ECA7-8086-AD7391ACC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09142C-DF34-55FD-4A92-F47317B5943E}"/>
              </a:ext>
            </a:extLst>
          </p:cNvPr>
          <p:cNvSpPr>
            <a:spLocks noGrp="1"/>
          </p:cNvSpPr>
          <p:nvPr>
            <p:ph type="title"/>
          </p:nvPr>
        </p:nvSpPr>
        <p:spPr>
          <a:xfrm>
            <a:off x="681038" y="263530"/>
            <a:ext cx="8543925" cy="677090"/>
          </a:xfrm>
        </p:spPr>
        <p:txBody>
          <a:bodyPr/>
          <a:lstStyle/>
          <a:p>
            <a:pPr algn="ctr"/>
            <a:r>
              <a:rPr lang="en-GB">
                <a:solidFill>
                  <a:srgbClr val="990033"/>
                </a:solidFill>
              </a:rPr>
              <a:t>KEY DATES</a:t>
            </a:r>
          </a:p>
        </p:txBody>
      </p:sp>
      <p:sp>
        <p:nvSpPr>
          <p:cNvPr id="5" name="Content Placeholder 4">
            <a:extLst>
              <a:ext uri="{FF2B5EF4-FFF2-40B4-BE49-F238E27FC236}">
                <a16:creationId xmlns:a16="http://schemas.microsoft.com/office/drawing/2014/main" id="{04EB8651-BD20-32B1-7793-BB8E6434D0C4}"/>
              </a:ext>
            </a:extLst>
          </p:cNvPr>
          <p:cNvSpPr>
            <a:spLocks noGrp="1"/>
          </p:cNvSpPr>
          <p:nvPr>
            <p:ph idx="1"/>
          </p:nvPr>
        </p:nvSpPr>
        <p:spPr>
          <a:xfrm>
            <a:off x="441515" y="943429"/>
            <a:ext cx="9032081" cy="5410656"/>
          </a:xfrm>
        </p:spPr>
        <p:txBody>
          <a:bodyPr vert="horz" lIns="91440" tIns="45720" rIns="91440" bIns="45720" rtlCol="0" anchor="t">
            <a:normAutofit fontScale="70000" lnSpcReduction="20000"/>
          </a:bodyPr>
          <a:lstStyle/>
          <a:p>
            <a:r>
              <a:rPr lang="en-GB" sz="2400" b="1" dirty="0">
                <a:solidFill>
                  <a:srgbClr val="990033"/>
                </a:solidFill>
                <a:highlight>
                  <a:srgbClr val="FFFF00"/>
                </a:highlight>
              </a:rPr>
              <a:t>WEDNESDAY 2ND SEPTEMBER: </a:t>
            </a:r>
            <a:r>
              <a:rPr lang="en-GB" sz="2400" dirty="0">
                <a:highlight>
                  <a:srgbClr val="FFFF00"/>
                </a:highlight>
              </a:rPr>
              <a:t>RETURN TO SCHOOL</a:t>
            </a:r>
          </a:p>
          <a:p>
            <a:endParaRPr lang="en-GB" sz="2400" b="1" dirty="0">
              <a:solidFill>
                <a:srgbClr val="990033"/>
              </a:solidFill>
            </a:endParaRPr>
          </a:p>
          <a:p>
            <a:r>
              <a:rPr lang="en-GB" sz="2400" b="1" dirty="0">
                <a:solidFill>
                  <a:srgbClr val="990033"/>
                </a:solidFill>
              </a:rPr>
              <a:t>THURSDAY 17</a:t>
            </a:r>
            <a:r>
              <a:rPr lang="en-GB" sz="2400" b="1" baseline="30000" dirty="0">
                <a:solidFill>
                  <a:srgbClr val="990033"/>
                </a:solidFill>
              </a:rPr>
              <a:t>TH</a:t>
            </a:r>
            <a:r>
              <a:rPr lang="en-GB" sz="2400" b="1" dirty="0">
                <a:solidFill>
                  <a:srgbClr val="990033"/>
                </a:solidFill>
              </a:rPr>
              <a:t> SEPTEMBER: </a:t>
            </a:r>
            <a:r>
              <a:rPr lang="en-GB" sz="2400" dirty="0"/>
              <a:t>Y7 PHOTOS</a:t>
            </a:r>
          </a:p>
          <a:p>
            <a:pPr marL="0" indent="0">
              <a:buNone/>
            </a:pPr>
            <a:endParaRPr lang="en-GB" sz="2400" b="1" dirty="0">
              <a:solidFill>
                <a:srgbClr val="990033"/>
              </a:solidFill>
            </a:endParaRPr>
          </a:p>
          <a:p>
            <a:r>
              <a:rPr lang="en-GB" sz="2400" b="1" dirty="0">
                <a:solidFill>
                  <a:srgbClr val="990033"/>
                </a:solidFill>
              </a:rPr>
              <a:t>THURSDAY 1ST OCTOBER: </a:t>
            </a:r>
            <a:r>
              <a:rPr lang="en-GB" sz="2400" dirty="0"/>
              <a:t>MEET THE TUTOR EVENT</a:t>
            </a:r>
          </a:p>
          <a:p>
            <a:endParaRPr lang="en-GB" sz="2400" dirty="0"/>
          </a:p>
          <a:p>
            <a:r>
              <a:rPr lang="en-GB" sz="2400" b="1" dirty="0">
                <a:solidFill>
                  <a:srgbClr val="990033"/>
                </a:solidFill>
              </a:rPr>
              <a:t>FRIDAY 25</a:t>
            </a:r>
            <a:r>
              <a:rPr lang="en-GB" sz="2400" b="1" baseline="30000" dirty="0">
                <a:solidFill>
                  <a:srgbClr val="990033"/>
                </a:solidFill>
              </a:rPr>
              <a:t>TH</a:t>
            </a:r>
            <a:r>
              <a:rPr lang="en-GB" sz="2400" b="1" dirty="0">
                <a:solidFill>
                  <a:srgbClr val="990033"/>
                </a:solidFill>
              </a:rPr>
              <a:t> SEPTEMBER: </a:t>
            </a:r>
            <a:r>
              <a:rPr lang="en-GB" sz="2400" dirty="0"/>
              <a:t>INSET DAY</a:t>
            </a:r>
          </a:p>
          <a:p>
            <a:endParaRPr lang="en-GB" sz="2400" dirty="0"/>
          </a:p>
          <a:p>
            <a:r>
              <a:rPr lang="en-GB" sz="2400" b="1" dirty="0">
                <a:solidFill>
                  <a:srgbClr val="990033"/>
                </a:solidFill>
                <a:highlight>
                  <a:srgbClr val="FFFF00"/>
                </a:highlight>
              </a:rPr>
              <a:t>THURSDAY 15</a:t>
            </a:r>
            <a:r>
              <a:rPr lang="en-GB" sz="2400" b="1" baseline="30000" dirty="0">
                <a:solidFill>
                  <a:srgbClr val="990033"/>
                </a:solidFill>
                <a:highlight>
                  <a:srgbClr val="FFFF00"/>
                </a:highlight>
              </a:rPr>
              <a:t>TH</a:t>
            </a:r>
            <a:r>
              <a:rPr lang="en-GB" sz="2400" b="1" dirty="0">
                <a:solidFill>
                  <a:srgbClr val="990033"/>
                </a:solidFill>
                <a:highlight>
                  <a:srgbClr val="FFFF00"/>
                </a:highlight>
              </a:rPr>
              <a:t> OCTOBER: </a:t>
            </a:r>
            <a:r>
              <a:rPr lang="en-GB" sz="2400" dirty="0">
                <a:highlight>
                  <a:srgbClr val="FFFF00"/>
                </a:highlight>
              </a:rPr>
              <a:t>RESTART THE HEART DAY</a:t>
            </a:r>
          </a:p>
          <a:p>
            <a:endParaRPr lang="en-GB" sz="2400" dirty="0"/>
          </a:p>
          <a:p>
            <a:r>
              <a:rPr lang="en-GB" sz="2400" b="1" dirty="0">
                <a:solidFill>
                  <a:srgbClr val="990033"/>
                </a:solidFill>
              </a:rPr>
              <a:t>FRIDAY 20</a:t>
            </a:r>
            <a:r>
              <a:rPr lang="en-GB" sz="2400" b="1" baseline="30000" dirty="0">
                <a:solidFill>
                  <a:srgbClr val="990033"/>
                </a:solidFill>
              </a:rPr>
              <a:t>TH</a:t>
            </a:r>
            <a:r>
              <a:rPr lang="en-GB" sz="2400" b="1" dirty="0">
                <a:solidFill>
                  <a:srgbClr val="990033"/>
                </a:solidFill>
              </a:rPr>
              <a:t> NOVEMBER: </a:t>
            </a:r>
            <a:r>
              <a:rPr lang="en-GB" sz="2400" dirty="0"/>
              <a:t>CHILDREN IN NEED</a:t>
            </a:r>
          </a:p>
          <a:p>
            <a:endParaRPr lang="en-GB" sz="2400" dirty="0"/>
          </a:p>
          <a:p>
            <a:r>
              <a:rPr lang="en-GB" sz="2400" b="1" dirty="0">
                <a:solidFill>
                  <a:srgbClr val="990033"/>
                </a:solidFill>
              </a:rPr>
              <a:t>FRIDAY 4</a:t>
            </a:r>
            <a:r>
              <a:rPr lang="en-GB" sz="1600" b="1" baseline="30000" dirty="0">
                <a:solidFill>
                  <a:srgbClr val="990033"/>
                </a:solidFill>
              </a:rPr>
              <a:t>TH</a:t>
            </a:r>
            <a:r>
              <a:rPr lang="en-GB" sz="2400" b="1" dirty="0">
                <a:solidFill>
                  <a:srgbClr val="990033"/>
                </a:solidFill>
              </a:rPr>
              <a:t> DECEMBER: </a:t>
            </a:r>
            <a:r>
              <a:rPr lang="en-GB" sz="2400" dirty="0">
                <a:solidFill>
                  <a:srgbClr val="000000"/>
                </a:solidFill>
              </a:rPr>
              <a:t>Y7 WESTON PARK TRIP</a:t>
            </a:r>
            <a:endParaRPr lang="en-US" sz="2400" dirty="0">
              <a:solidFill>
                <a:srgbClr val="000000"/>
              </a:solidFill>
            </a:endParaRPr>
          </a:p>
          <a:p>
            <a:endParaRPr lang="en-GB" sz="2400" b="1" dirty="0">
              <a:solidFill>
                <a:srgbClr val="990033"/>
              </a:solidFill>
            </a:endParaRPr>
          </a:p>
          <a:p>
            <a:r>
              <a:rPr lang="en-GB" sz="2400" b="1" dirty="0">
                <a:solidFill>
                  <a:srgbClr val="990033"/>
                </a:solidFill>
              </a:rPr>
              <a:t>FRIDAY 18</a:t>
            </a:r>
            <a:r>
              <a:rPr lang="en-GB" sz="2400" b="1" baseline="30000" dirty="0">
                <a:solidFill>
                  <a:srgbClr val="990033"/>
                </a:solidFill>
              </a:rPr>
              <a:t>TH</a:t>
            </a:r>
            <a:r>
              <a:rPr lang="en-GB" sz="2400" b="1" dirty="0">
                <a:solidFill>
                  <a:srgbClr val="990033"/>
                </a:solidFill>
              </a:rPr>
              <a:t> DECEMBER: </a:t>
            </a:r>
            <a:r>
              <a:rPr lang="en-GB" sz="2400" dirty="0"/>
              <a:t>CHRISTMAS JUMPER DAY</a:t>
            </a:r>
            <a:endParaRPr lang="en-GB" dirty="0"/>
          </a:p>
          <a:p>
            <a:endParaRPr lang="en-GB" sz="2400" dirty="0"/>
          </a:p>
          <a:p>
            <a:r>
              <a:rPr lang="en-GB" sz="2400" b="1" dirty="0">
                <a:solidFill>
                  <a:srgbClr val="990033"/>
                </a:solidFill>
              </a:rPr>
              <a:t>THURSDAY 22ND APRIL: </a:t>
            </a:r>
            <a:r>
              <a:rPr lang="en-GB" sz="2400" dirty="0"/>
              <a:t>Y7 PARENTS EVENING</a:t>
            </a:r>
          </a:p>
          <a:p>
            <a:endParaRPr lang="en-GB" sz="2400" dirty="0"/>
          </a:p>
          <a:p>
            <a:endParaRPr lang="en-GB" sz="2400" dirty="0"/>
          </a:p>
          <a:p>
            <a:endParaRPr lang="en-GB" sz="2400" dirty="0"/>
          </a:p>
          <a:p>
            <a:endParaRPr lang="en-GB" sz="2400" dirty="0"/>
          </a:p>
        </p:txBody>
      </p:sp>
      <p:pic>
        <p:nvPicPr>
          <p:cNvPr id="3" name="Picture 2" descr="Calendar 2026 Images - Free Download on Magnific (formerly Freepik)">
            <a:extLst>
              <a:ext uri="{FF2B5EF4-FFF2-40B4-BE49-F238E27FC236}">
                <a16:creationId xmlns:a16="http://schemas.microsoft.com/office/drawing/2014/main" id="{31ADA829-4D51-5285-89F5-E2B3844B8A00}"/>
              </a:ext>
            </a:extLst>
          </p:cNvPr>
          <p:cNvPicPr>
            <a:picLocks noChangeAspect="1"/>
          </p:cNvPicPr>
          <p:nvPr/>
        </p:nvPicPr>
        <p:blipFill>
          <a:blip r:embed="rId3"/>
          <a:stretch>
            <a:fillRect/>
          </a:stretch>
        </p:blipFill>
        <p:spPr>
          <a:xfrm>
            <a:off x="6549572" y="2650597"/>
            <a:ext cx="3142341" cy="2848578"/>
          </a:xfrm>
          <a:prstGeom prst="rect">
            <a:avLst/>
          </a:prstGeom>
        </p:spPr>
      </p:pic>
    </p:spTree>
    <p:extLst>
      <p:ext uri="{BB962C8B-B14F-4D97-AF65-F5344CB8AC3E}">
        <p14:creationId xmlns:p14="http://schemas.microsoft.com/office/powerpoint/2010/main" val="74497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qr code on a purple background&#10;&#10;Description automatically generated">
            <a:extLst>
              <a:ext uri="{FF2B5EF4-FFF2-40B4-BE49-F238E27FC236}">
                <a16:creationId xmlns:a16="http://schemas.microsoft.com/office/drawing/2014/main" id="{93A4C338-54AF-4686-D8AB-F29186FB0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443" y="549640"/>
            <a:ext cx="5159113" cy="5159113"/>
          </a:xfrm>
          <a:prstGeom prst="rect">
            <a:avLst/>
          </a:prstGeom>
        </p:spPr>
      </p:pic>
    </p:spTree>
    <p:extLst>
      <p:ext uri="{BB962C8B-B14F-4D97-AF65-F5344CB8AC3E}">
        <p14:creationId xmlns:p14="http://schemas.microsoft.com/office/powerpoint/2010/main" val="2481686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B9CA999-7951-AA62-24F6-1C8D2DDB8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312" y="222916"/>
            <a:ext cx="7953375" cy="574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020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53AB9-0BD7-B79A-5834-7B31CBC15BC0}"/>
              </a:ext>
            </a:extLst>
          </p:cNvPr>
          <p:cNvSpPr>
            <a:spLocks noGrp="1"/>
          </p:cNvSpPr>
          <p:nvPr>
            <p:ph type="title"/>
          </p:nvPr>
        </p:nvSpPr>
        <p:spPr>
          <a:xfrm>
            <a:off x="45438" y="46774"/>
            <a:ext cx="8543925" cy="1325563"/>
          </a:xfrm>
        </p:spPr>
        <p:txBody>
          <a:bodyPr>
            <a:normAutofit/>
          </a:bodyPr>
          <a:lstStyle/>
          <a:p>
            <a:r>
              <a:rPr lang="en-GB"/>
              <a:t>MEET YOUR TUTORS!</a:t>
            </a:r>
          </a:p>
        </p:txBody>
      </p:sp>
      <p:graphicFrame>
        <p:nvGraphicFramePr>
          <p:cNvPr id="3" name="Diagram 2">
            <a:extLst>
              <a:ext uri="{FF2B5EF4-FFF2-40B4-BE49-F238E27FC236}">
                <a16:creationId xmlns:a16="http://schemas.microsoft.com/office/drawing/2014/main" id="{4AA14CDB-976A-42B6-52A7-7466AFA2A3F8}"/>
              </a:ext>
            </a:extLst>
          </p:cNvPr>
          <p:cNvGraphicFramePr/>
          <p:nvPr>
            <p:extLst>
              <p:ext uri="{D42A27DB-BD31-4B8C-83A1-F6EECF244321}">
                <p14:modId xmlns:p14="http://schemas.microsoft.com/office/powerpoint/2010/main" val="132708923"/>
              </p:ext>
            </p:extLst>
          </p:nvPr>
        </p:nvGraphicFramePr>
        <p:xfrm>
          <a:off x="693483" y="1593385"/>
          <a:ext cx="8664679" cy="4494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21" descr="Female Profile outline">
            <a:extLst>
              <a:ext uri="{FF2B5EF4-FFF2-40B4-BE49-F238E27FC236}">
                <a16:creationId xmlns:a16="http://schemas.microsoft.com/office/drawing/2014/main" id="{D55629E9-4CAF-FC52-1407-5D1B5353EFF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65239" y="1151289"/>
            <a:ext cx="1276527" cy="1276527"/>
          </a:xfrm>
          <a:prstGeom prst="rect">
            <a:avLst/>
          </a:prstGeom>
        </p:spPr>
      </p:pic>
      <p:pic>
        <p:nvPicPr>
          <p:cNvPr id="4" name="Picture 3">
            <a:extLst>
              <a:ext uri="{FF2B5EF4-FFF2-40B4-BE49-F238E27FC236}">
                <a16:creationId xmlns:a16="http://schemas.microsoft.com/office/drawing/2014/main" id="{7A66C9CE-7B5B-BA88-6C2C-98C08C085CFC}"/>
              </a:ext>
            </a:extLst>
          </p:cNvPr>
          <p:cNvPicPr>
            <a:picLocks noChangeAspect="1"/>
          </p:cNvPicPr>
          <p:nvPr/>
        </p:nvPicPr>
        <p:blipFill>
          <a:blip r:embed="rId9"/>
          <a:stretch>
            <a:fillRect/>
          </a:stretch>
        </p:blipFill>
        <p:spPr>
          <a:xfrm>
            <a:off x="7686252" y="1538568"/>
            <a:ext cx="1526265" cy="1961250"/>
          </a:xfrm>
          <a:prstGeom prst="rect">
            <a:avLst/>
          </a:prstGeom>
        </p:spPr>
      </p:pic>
      <p:pic>
        <p:nvPicPr>
          <p:cNvPr id="5" name="Picture 4">
            <a:extLst>
              <a:ext uri="{FF2B5EF4-FFF2-40B4-BE49-F238E27FC236}">
                <a16:creationId xmlns:a16="http://schemas.microsoft.com/office/drawing/2014/main" id="{0D45F81B-935D-9DF4-FA81-7F941F19BDAF}"/>
              </a:ext>
            </a:extLst>
          </p:cNvPr>
          <p:cNvPicPr>
            <a:picLocks noChangeAspect="1"/>
          </p:cNvPicPr>
          <p:nvPr/>
        </p:nvPicPr>
        <p:blipFill>
          <a:blip r:embed="rId10"/>
          <a:stretch>
            <a:fillRect/>
          </a:stretch>
        </p:blipFill>
        <p:spPr>
          <a:xfrm>
            <a:off x="7155906" y="4246358"/>
            <a:ext cx="1433457" cy="1841992"/>
          </a:xfrm>
          <a:prstGeom prst="rect">
            <a:avLst/>
          </a:prstGeom>
        </p:spPr>
      </p:pic>
      <p:pic>
        <p:nvPicPr>
          <p:cNvPr id="7" name="Picture 6">
            <a:extLst>
              <a:ext uri="{FF2B5EF4-FFF2-40B4-BE49-F238E27FC236}">
                <a16:creationId xmlns:a16="http://schemas.microsoft.com/office/drawing/2014/main" id="{E875E4B3-9855-05E8-B7C2-FFAC9B5CC94C}"/>
              </a:ext>
            </a:extLst>
          </p:cNvPr>
          <p:cNvPicPr>
            <a:picLocks noChangeAspect="1"/>
          </p:cNvPicPr>
          <p:nvPr/>
        </p:nvPicPr>
        <p:blipFill>
          <a:blip r:embed="rId11"/>
          <a:stretch>
            <a:fillRect/>
          </a:stretch>
        </p:blipFill>
        <p:spPr>
          <a:xfrm>
            <a:off x="943221" y="1412275"/>
            <a:ext cx="1556189" cy="1999703"/>
          </a:xfrm>
          <a:prstGeom prst="rect">
            <a:avLst/>
          </a:prstGeom>
        </p:spPr>
      </p:pic>
    </p:spTree>
    <p:extLst>
      <p:ext uri="{BB962C8B-B14F-4D97-AF65-F5344CB8AC3E}">
        <p14:creationId xmlns:p14="http://schemas.microsoft.com/office/powerpoint/2010/main" val="3705479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15D56-9A60-6846-4044-A96FE773040B}"/>
              </a:ext>
            </a:extLst>
          </p:cNvPr>
          <p:cNvSpPr>
            <a:spLocks noGrp="1"/>
          </p:cNvSpPr>
          <p:nvPr>
            <p:ph type="title"/>
          </p:nvPr>
        </p:nvSpPr>
        <p:spPr>
          <a:xfrm>
            <a:off x="681038" y="365129"/>
            <a:ext cx="8543925" cy="795077"/>
          </a:xfrm>
        </p:spPr>
        <p:txBody>
          <a:bodyPr>
            <a:normAutofit/>
          </a:bodyPr>
          <a:lstStyle/>
          <a:p>
            <a:r>
              <a:rPr lang="en-GB">
                <a:solidFill>
                  <a:srgbClr val="990033"/>
                </a:solidFill>
              </a:rPr>
              <a:t>Role of the form tutor…</a:t>
            </a:r>
          </a:p>
        </p:txBody>
      </p:sp>
      <p:sp>
        <p:nvSpPr>
          <p:cNvPr id="6" name="TextBox 7">
            <a:extLst>
              <a:ext uri="{FF2B5EF4-FFF2-40B4-BE49-F238E27FC236}">
                <a16:creationId xmlns:a16="http://schemas.microsoft.com/office/drawing/2014/main" id="{39E58C4B-A6BA-9B44-D9DC-2272302BCD3E}"/>
              </a:ext>
            </a:extLst>
          </p:cNvPr>
          <p:cNvSpPr txBox="1"/>
          <p:nvPr/>
        </p:nvSpPr>
        <p:spPr>
          <a:xfrm>
            <a:off x="347858" y="1320657"/>
            <a:ext cx="9210284"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400"/>
              <a:t>Your Form Tutor is the most important person in your child’s school life – they stay with your child throughout their time here.</a:t>
            </a:r>
            <a:endParaRPr lang="en-US"/>
          </a:p>
        </p:txBody>
      </p:sp>
      <p:sp>
        <p:nvSpPr>
          <p:cNvPr id="7" name="TextBox 16">
            <a:extLst>
              <a:ext uri="{FF2B5EF4-FFF2-40B4-BE49-F238E27FC236}">
                <a16:creationId xmlns:a16="http://schemas.microsoft.com/office/drawing/2014/main" id="{661BE22E-15B0-F562-A987-A5C0FEF5FF48}"/>
              </a:ext>
            </a:extLst>
          </p:cNvPr>
          <p:cNvSpPr txBox="1"/>
          <p:nvPr/>
        </p:nvSpPr>
        <p:spPr>
          <a:xfrm>
            <a:off x="347858" y="2303127"/>
            <a:ext cx="8280920"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400"/>
              <a:t>They are the link between home and school.</a:t>
            </a:r>
            <a:endParaRPr lang="en-US"/>
          </a:p>
        </p:txBody>
      </p:sp>
      <p:sp>
        <p:nvSpPr>
          <p:cNvPr id="8" name="TextBox 17">
            <a:extLst>
              <a:ext uri="{FF2B5EF4-FFF2-40B4-BE49-F238E27FC236}">
                <a16:creationId xmlns:a16="http://schemas.microsoft.com/office/drawing/2014/main" id="{6CE22B76-6039-57BB-3083-E7F4AECE00B5}"/>
              </a:ext>
            </a:extLst>
          </p:cNvPr>
          <p:cNvSpPr txBox="1"/>
          <p:nvPr/>
        </p:nvSpPr>
        <p:spPr>
          <a:xfrm>
            <a:off x="347858" y="2916265"/>
            <a:ext cx="9210284"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400"/>
              <a:t>Your child will spend time every day with the tutor and will get to know your child really well.</a:t>
            </a:r>
            <a:endParaRPr lang="en-US"/>
          </a:p>
        </p:txBody>
      </p:sp>
      <p:sp>
        <p:nvSpPr>
          <p:cNvPr id="9" name="TextBox 18">
            <a:extLst>
              <a:ext uri="{FF2B5EF4-FFF2-40B4-BE49-F238E27FC236}">
                <a16:creationId xmlns:a16="http://schemas.microsoft.com/office/drawing/2014/main" id="{024E9342-439F-BB6D-9D17-502B159926CD}"/>
              </a:ext>
            </a:extLst>
          </p:cNvPr>
          <p:cNvSpPr txBox="1"/>
          <p:nvPr/>
        </p:nvSpPr>
        <p:spPr>
          <a:xfrm>
            <a:off x="347858" y="4034819"/>
            <a:ext cx="9203318"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400"/>
              <a:t>Form Tutors also teach lessons, so aren’t accessible all day, every day – they will take a little while to respond.</a:t>
            </a:r>
            <a:endParaRPr lang="en-US"/>
          </a:p>
        </p:txBody>
      </p:sp>
      <p:sp>
        <p:nvSpPr>
          <p:cNvPr id="10" name="TextBox 19">
            <a:extLst>
              <a:ext uri="{FF2B5EF4-FFF2-40B4-BE49-F238E27FC236}">
                <a16:creationId xmlns:a16="http://schemas.microsoft.com/office/drawing/2014/main" id="{EC31FB1C-2471-B3DB-C9B1-A54DA5CDC273}"/>
              </a:ext>
            </a:extLst>
          </p:cNvPr>
          <p:cNvSpPr txBox="1"/>
          <p:nvPr/>
        </p:nvSpPr>
        <p:spPr>
          <a:xfrm>
            <a:off x="347858" y="5153373"/>
            <a:ext cx="9203661"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400"/>
              <a:t>A Tutor’s job is to make sure your child is ready to go into lessons and shine! </a:t>
            </a:r>
            <a:endParaRPr lang="en-US"/>
          </a:p>
        </p:txBody>
      </p:sp>
    </p:spTree>
    <p:extLst>
      <p:ext uri="{BB962C8B-B14F-4D97-AF65-F5344CB8AC3E}">
        <p14:creationId xmlns:p14="http://schemas.microsoft.com/office/powerpoint/2010/main" val="409766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B9BB1-A475-E44D-7438-FDC9FB47B7E4}"/>
              </a:ext>
            </a:extLst>
          </p:cNvPr>
          <p:cNvSpPr>
            <a:spLocks noGrp="1"/>
          </p:cNvSpPr>
          <p:nvPr>
            <p:ph type="title"/>
          </p:nvPr>
        </p:nvSpPr>
        <p:spPr>
          <a:xfrm>
            <a:off x="681038" y="332263"/>
            <a:ext cx="8543925" cy="788755"/>
          </a:xfrm>
        </p:spPr>
        <p:txBody>
          <a:bodyPr>
            <a:normAutofit/>
          </a:bodyPr>
          <a:lstStyle/>
          <a:p>
            <a:pPr algn="ctr"/>
            <a:r>
              <a:rPr lang="en-GB">
                <a:solidFill>
                  <a:srgbClr val="990033"/>
                </a:solidFill>
              </a:rPr>
              <a:t>TWO WEEK TIMETABLE</a:t>
            </a:r>
          </a:p>
        </p:txBody>
      </p:sp>
      <p:sp>
        <p:nvSpPr>
          <p:cNvPr id="5" name="Content Placeholder 4">
            <a:extLst>
              <a:ext uri="{FF2B5EF4-FFF2-40B4-BE49-F238E27FC236}">
                <a16:creationId xmlns:a16="http://schemas.microsoft.com/office/drawing/2014/main" id="{C88F9350-28AA-4237-1626-32122AC4D2C6}"/>
              </a:ext>
            </a:extLst>
          </p:cNvPr>
          <p:cNvSpPr>
            <a:spLocks noGrp="1"/>
          </p:cNvSpPr>
          <p:nvPr>
            <p:ph idx="1"/>
          </p:nvPr>
        </p:nvSpPr>
        <p:spPr>
          <a:xfrm>
            <a:off x="5335218" y="2717180"/>
            <a:ext cx="4328063" cy="2759388"/>
          </a:xfrm>
        </p:spPr>
        <p:txBody>
          <a:bodyPr vert="horz" lIns="91440" tIns="45720" rIns="91440" bIns="45720" rtlCol="0" anchor="t">
            <a:normAutofit/>
          </a:bodyPr>
          <a:lstStyle/>
          <a:p>
            <a:r>
              <a:rPr lang="en-GB" sz="2400"/>
              <a:t>We use a two-week timetable</a:t>
            </a:r>
            <a:endParaRPr lang="en-US" sz="2400"/>
          </a:p>
          <a:p>
            <a:r>
              <a:rPr lang="en-GB" sz="2400"/>
              <a:t>We start every academic year on a WEEK 1</a:t>
            </a:r>
          </a:p>
          <a:p>
            <a:r>
              <a:rPr lang="en-GB" sz="2400"/>
              <a:t>Lessons won't be at the same time each week i.e. check when your child has PE</a:t>
            </a:r>
          </a:p>
          <a:p>
            <a:endParaRPr lang="en-GB"/>
          </a:p>
        </p:txBody>
      </p:sp>
      <p:pic>
        <p:nvPicPr>
          <p:cNvPr id="3" name="Picture 2" descr="A table of periodic table&#10;&#10;AI-generated content may be incorrect.">
            <a:extLst>
              <a:ext uri="{FF2B5EF4-FFF2-40B4-BE49-F238E27FC236}">
                <a16:creationId xmlns:a16="http://schemas.microsoft.com/office/drawing/2014/main" id="{A559254B-EF15-9500-20FA-5146C3DA4DB3}"/>
              </a:ext>
            </a:extLst>
          </p:cNvPr>
          <p:cNvPicPr>
            <a:picLocks noChangeAspect="1"/>
          </p:cNvPicPr>
          <p:nvPr/>
        </p:nvPicPr>
        <p:blipFill>
          <a:blip r:embed="rId3"/>
          <a:stretch>
            <a:fillRect/>
          </a:stretch>
        </p:blipFill>
        <p:spPr>
          <a:xfrm>
            <a:off x="412965" y="1123051"/>
            <a:ext cx="4555979" cy="5017241"/>
          </a:xfrm>
          <a:prstGeom prst="rect">
            <a:avLst/>
          </a:prstGeom>
        </p:spPr>
      </p:pic>
    </p:spTree>
    <p:extLst>
      <p:ext uri="{BB962C8B-B14F-4D97-AF65-F5344CB8AC3E}">
        <p14:creationId xmlns:p14="http://schemas.microsoft.com/office/powerpoint/2010/main" val="73726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DAF9-4FCB-A270-7806-FDCF9DCFDD40}"/>
              </a:ext>
            </a:extLst>
          </p:cNvPr>
          <p:cNvSpPr>
            <a:spLocks noGrp="1"/>
          </p:cNvSpPr>
          <p:nvPr>
            <p:ph type="title"/>
          </p:nvPr>
        </p:nvSpPr>
        <p:spPr/>
        <p:txBody>
          <a:bodyPr>
            <a:normAutofit/>
          </a:bodyPr>
          <a:lstStyle/>
          <a:p>
            <a:pPr algn="ctr"/>
            <a:r>
              <a:rPr lang="en-GB">
                <a:solidFill>
                  <a:srgbClr val="990033"/>
                </a:solidFill>
              </a:rPr>
              <a:t>VISUAL TIMETABLES</a:t>
            </a:r>
          </a:p>
        </p:txBody>
      </p:sp>
      <p:pic>
        <p:nvPicPr>
          <p:cNvPr id="2050" name="Picture 2">
            <a:extLst>
              <a:ext uri="{FF2B5EF4-FFF2-40B4-BE49-F238E27FC236}">
                <a16:creationId xmlns:a16="http://schemas.microsoft.com/office/drawing/2014/main" id="{659A10ED-BAF0-DDC5-9EFC-97C4D25DF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991" y="2223882"/>
            <a:ext cx="4131009" cy="304620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14042B13-3378-2262-7CBA-FE3C4E1EB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4136" y="1434442"/>
            <a:ext cx="3100695" cy="4647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887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D51A4-C37C-3D90-358F-DAE0414A51B5}"/>
              </a:ext>
            </a:extLst>
          </p:cNvPr>
          <p:cNvSpPr>
            <a:spLocks noGrp="1"/>
          </p:cNvSpPr>
          <p:nvPr>
            <p:ph type="title"/>
          </p:nvPr>
        </p:nvSpPr>
        <p:spPr/>
        <p:txBody>
          <a:bodyPr>
            <a:normAutofit/>
          </a:bodyPr>
          <a:lstStyle/>
          <a:p>
            <a:r>
              <a:rPr lang="en-GB">
                <a:solidFill>
                  <a:srgbClr val="990033"/>
                </a:solidFill>
              </a:rPr>
              <a:t>PLANNERS</a:t>
            </a:r>
          </a:p>
        </p:txBody>
      </p:sp>
      <p:sp>
        <p:nvSpPr>
          <p:cNvPr id="5" name="Content Placeholder 4">
            <a:extLst>
              <a:ext uri="{FF2B5EF4-FFF2-40B4-BE49-F238E27FC236}">
                <a16:creationId xmlns:a16="http://schemas.microsoft.com/office/drawing/2014/main" id="{D2058A34-3924-37AC-710E-05CFC7DB0F08}"/>
              </a:ext>
            </a:extLst>
          </p:cNvPr>
          <p:cNvSpPr>
            <a:spLocks noGrp="1"/>
          </p:cNvSpPr>
          <p:nvPr>
            <p:ph idx="1"/>
          </p:nvPr>
        </p:nvSpPr>
        <p:spPr>
          <a:xfrm>
            <a:off x="5461406" y="2110462"/>
            <a:ext cx="4169001" cy="2638220"/>
          </a:xfrm>
        </p:spPr>
        <p:txBody>
          <a:bodyPr vert="horz" lIns="91440" tIns="45720" rIns="91440" bIns="45720" rtlCol="0" anchor="t">
            <a:normAutofit fontScale="77500" lnSpcReduction="20000"/>
          </a:bodyPr>
          <a:lstStyle/>
          <a:p>
            <a:r>
              <a:rPr lang="en-GB"/>
              <a:t>Used to record homework / collect achievement points / record weekly attendance</a:t>
            </a:r>
            <a:endParaRPr lang="en-US"/>
          </a:p>
          <a:p>
            <a:pPr marL="0" indent="0">
              <a:buNone/>
            </a:pPr>
            <a:endParaRPr lang="en-GB"/>
          </a:p>
          <a:p>
            <a:r>
              <a:rPr lang="en-GB"/>
              <a:t>Parental notes / teacher notes</a:t>
            </a:r>
          </a:p>
          <a:p>
            <a:pPr marL="0" indent="0">
              <a:buNone/>
            </a:pPr>
            <a:endParaRPr lang="en-GB"/>
          </a:p>
          <a:p>
            <a:r>
              <a:rPr lang="en-GB"/>
              <a:t>Parental signature needed each week</a:t>
            </a:r>
          </a:p>
        </p:txBody>
      </p:sp>
      <p:pic>
        <p:nvPicPr>
          <p:cNvPr id="3074" name="Picture 2">
            <a:extLst>
              <a:ext uri="{FF2B5EF4-FFF2-40B4-BE49-F238E27FC236}">
                <a16:creationId xmlns:a16="http://schemas.microsoft.com/office/drawing/2014/main" id="{72763523-1186-A2D1-4C3B-57667EECF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229" y="1927123"/>
            <a:ext cx="4789129" cy="359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164799"/>
      </p:ext>
    </p:extLst>
  </p:cSld>
  <p:clrMapOvr>
    <a:masterClrMapping/>
  </p:clrMapOvr>
</p:sld>
</file>

<file path=ppt/theme/theme1.xml><?xml version="1.0" encoding="utf-8"?>
<a:theme xmlns:a="http://schemas.openxmlformats.org/drawingml/2006/main" name="SHS Template 4-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S Template 4-3" id="{65553420-50B1-45E0-AFE1-915CA773B107}" vid="{B8AAA82B-F4AC-4FBA-B08B-21A5252222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6556fe47-2e9f-4b64-a80b-f0daed1e11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5BD2195B109244BB433FF09B462D616" ma:contentTypeVersion="14" ma:contentTypeDescription="Create a new document." ma:contentTypeScope="" ma:versionID="7d7875f7f7e2e25ea98b063d2c453bc7">
  <xsd:schema xmlns:xsd="http://www.w3.org/2001/XMLSchema" xmlns:xs="http://www.w3.org/2001/XMLSchema" xmlns:p="http://schemas.microsoft.com/office/2006/metadata/properties" xmlns:ns1="http://schemas.microsoft.com/sharepoint/v3" xmlns:ns3="6556fe47-2e9f-4b64-a80b-f0daed1e1120" targetNamespace="http://schemas.microsoft.com/office/2006/metadata/properties" ma:root="true" ma:fieldsID="c97da921c21adf082b45917d113bac19" ns1:_="" ns3:_="">
    <xsd:import namespace="http://schemas.microsoft.com/sharepoint/v3"/>
    <xsd:import namespace="6556fe47-2e9f-4b64-a80b-f0daed1e1120"/>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56fe47-2e9f-4b64-a80b-f0daed1e1120"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0AD64B-55F9-4845-B798-3E5DC1CE268B}">
  <ds:schemaRefs>
    <ds:schemaRef ds:uri="http://schemas.microsoft.com/sharepoint/v3"/>
    <ds:schemaRef ds:uri="http://purl.org/dc/dcmitype/"/>
    <ds:schemaRef ds:uri="http://purl.org/dc/terms/"/>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6556fe47-2e9f-4b64-a80b-f0daed1e1120"/>
    <ds:schemaRef ds:uri="http://www.w3.org/XML/1998/namespace"/>
  </ds:schemaRefs>
</ds:datastoreItem>
</file>

<file path=customXml/itemProps2.xml><?xml version="1.0" encoding="utf-8"?>
<ds:datastoreItem xmlns:ds="http://schemas.openxmlformats.org/officeDocument/2006/customXml" ds:itemID="{A13386EA-0FDE-4C66-B371-7C0693F95986}">
  <ds:schemaRefs>
    <ds:schemaRef ds:uri="http://schemas.microsoft.com/sharepoint/v3/contenttype/forms"/>
  </ds:schemaRefs>
</ds:datastoreItem>
</file>

<file path=customXml/itemProps3.xml><?xml version="1.0" encoding="utf-8"?>
<ds:datastoreItem xmlns:ds="http://schemas.openxmlformats.org/officeDocument/2006/customXml" ds:itemID="{9F26ED57-D0EC-482F-AB1E-FF65B8654627}">
  <ds:schemaRefs>
    <ds:schemaRef ds:uri="6556fe47-2e9f-4b64-a80b-f0daed1e11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SHS Template 4-3</Template>
  <TotalTime>11</TotalTime>
  <Words>3106</Words>
  <Application>Microsoft Office PowerPoint</Application>
  <PresentationFormat>A4 Paper (210x297 mm)</PresentationFormat>
  <Paragraphs>730</Paragraphs>
  <Slides>35</Slides>
  <Notes>23</Notes>
  <HiddenSlides>6</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SHS Template 4-3</vt:lpstr>
      <vt:lpstr>Y6 TRANSITION WELCOME EVENING</vt:lpstr>
      <vt:lpstr>Ofsted Update – Top 5</vt:lpstr>
      <vt:lpstr>MISSION, VISION AND VALUES</vt:lpstr>
      <vt:lpstr>PowerPoint Presentation</vt:lpstr>
      <vt:lpstr>MEET YOUR TUTORS!</vt:lpstr>
      <vt:lpstr>Role of the form tutor…</vt:lpstr>
      <vt:lpstr>TWO WEEK TIMETABLE</vt:lpstr>
      <vt:lpstr>VISUAL TIMETABLES</vt:lpstr>
      <vt:lpstr>PLANNERS</vt:lpstr>
      <vt:lpstr>EQUIPMENT</vt:lpstr>
      <vt:lpstr>Positive Climate </vt:lpstr>
      <vt:lpstr>Positive climate</vt:lpstr>
      <vt:lpstr>Attendance. Why Does it MATTER?  </vt:lpstr>
      <vt:lpstr>Consequences of PA</vt:lpstr>
      <vt:lpstr>PowerPoint Presentation</vt:lpstr>
      <vt:lpstr>SEND – everyone's responsibility</vt:lpstr>
      <vt:lpstr>UNIFORM EXPECTATIONS</vt:lpstr>
      <vt:lpstr>PowerPoint Presentation</vt:lpstr>
      <vt:lpstr>BEHAVIOUR FRAMEWORK</vt:lpstr>
      <vt:lpstr>MOBILE PHONE FREE SCHOOL</vt:lpstr>
      <vt:lpstr>Mobile Phones – FAQ’s</vt:lpstr>
      <vt:lpstr>ENRICHMENT – examples from this academic year</vt:lpstr>
      <vt:lpstr>PowerPoint Presentation</vt:lpstr>
      <vt:lpstr>PowerPoint Presentation</vt:lpstr>
      <vt:lpstr>Online Safety </vt:lpstr>
      <vt:lpstr>Online Safety </vt:lpstr>
      <vt:lpstr>Welcome to Arbor</vt:lpstr>
      <vt:lpstr>The Safeguarding Team </vt:lpstr>
      <vt:lpstr>Safeguarding HUB</vt:lpstr>
      <vt:lpstr>BUS INFORMATION</vt:lpstr>
      <vt:lpstr>BUS INFORMATION - 777</vt:lpstr>
      <vt:lpstr>BUS INFORMATION – 778 </vt:lpstr>
      <vt:lpstr>HOW CAN PARENTS HELP?</vt:lpstr>
      <vt:lpstr>KEY DATES</vt:lpstr>
      <vt:lpstr>PowerPoint Presentation</vt:lpstr>
    </vt:vector>
  </TitlesOfParts>
  <Company>Stocksbridge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pschuller</dc:creator>
  <cp:lastModifiedBy>Johnson, C (SHS Staff)</cp:lastModifiedBy>
  <cp:revision>97</cp:revision>
  <cp:lastPrinted>2025-06-04T07:14:25Z</cp:lastPrinted>
  <dcterms:created xsi:type="dcterms:W3CDTF">2025-06-04T07:06:26Z</dcterms:created>
  <dcterms:modified xsi:type="dcterms:W3CDTF">2026-07-07T12:43:13Z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0x01010045BD2195B109244BB433FF09B462D616</vt:lpwstr>
  </property>
</Properties>
</file>