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5827" r:id="rId5"/>
    <p:sldId id="301" r:id="rId6"/>
    <p:sldId id="298" r:id="rId7"/>
    <p:sldId id="299" r:id="rId8"/>
    <p:sldId id="5829" r:id="rId9"/>
    <p:sldId id="5830" r:id="rId10"/>
    <p:sldId id="5831" r:id="rId11"/>
    <p:sldId id="5832" r:id="rId12"/>
    <p:sldId id="5833" r:id="rId13"/>
    <p:sldId id="5834" r:id="rId14"/>
    <p:sldId id="5835" r:id="rId15"/>
    <p:sldId id="5836" r:id="rId16"/>
    <p:sldId id="5837" r:id="rId17"/>
    <p:sldId id="5838" r:id="rId18"/>
    <p:sldId id="5839" r:id="rId19"/>
    <p:sldId id="5840" r:id="rId20"/>
    <p:sldId id="5841" r:id="rId21"/>
    <p:sldId id="5842" r:id="rId22"/>
    <p:sldId id="5843" r:id="rId23"/>
    <p:sldId id="5844" r:id="rId24"/>
    <p:sldId id="492" r:id="rId25"/>
    <p:sldId id="304" r:id="rId26"/>
    <p:sldId id="303" r:id="rId27"/>
    <p:sldId id="305" r:id="rId28"/>
    <p:sldId id="306" r:id="rId29"/>
    <p:sldId id="494" r:id="rId30"/>
    <p:sldId id="493" r:id="rId31"/>
    <p:sldId id="302" r:id="rId32"/>
    <p:sldId id="3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1DA555EA-B346-1B63-A348-EB2D78FC648E}" name="Michelle Butterworth" initials="MB" userId="3d51313a523a543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F0D"/>
    <a:srgbClr val="16DD36"/>
    <a:srgbClr val="4BC7C8"/>
    <a:srgbClr val="EC44F2"/>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59" autoAdjust="0"/>
    <p:restoredTop sz="75139" autoAdjust="0"/>
  </p:normalViewPr>
  <p:slideViewPr>
    <p:cSldViewPr snapToGrid="0">
      <p:cViewPr varScale="1">
        <p:scale>
          <a:sx n="84" d="100"/>
          <a:sy n="84" d="100"/>
        </p:scale>
        <p:origin x="46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nifrog.org/downloads/update-student-parents.csv?07092022"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mailto:info@unifrog.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nifrog.org/privacy-policy"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unifrog.org/website-term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C9BEC-E11D-4BAB-B95E-6E8FA7997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76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9901C-E0BF-0077-2E46-369605075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7FA5A-68E0-A558-4390-23D35FE5C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6B0F6-7DC4-EEB3-026D-F1669266B9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21B250-1049-99A1-2007-A7F75C6C43FE}"/>
              </a:ext>
            </a:extLst>
          </p:cNvPr>
          <p:cNvSpPr>
            <a:spLocks noGrp="1"/>
          </p:cNvSpPr>
          <p:nvPr>
            <p:ph type="sldNum" sz="quarter" idx="5"/>
          </p:nvPr>
        </p:nvSpPr>
        <p:spPr/>
        <p:txBody>
          <a:bodyPr/>
          <a:lstStyle/>
          <a:p>
            <a:fld id="{B70323D7-8D74-402A-B74C-D1093F83EA20}" type="slidenum">
              <a:rPr lang="en-GB" smtClean="0"/>
              <a:t>13</a:t>
            </a:fld>
            <a:endParaRPr lang="en-GB"/>
          </a:p>
        </p:txBody>
      </p:sp>
    </p:spTree>
    <p:extLst>
      <p:ext uri="{BB962C8B-B14F-4D97-AF65-F5344CB8AC3E}">
        <p14:creationId xmlns:p14="http://schemas.microsoft.com/office/powerpoint/2010/main" val="130997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2C74C-8573-38D4-0DE2-015254B2A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715EB-61BD-6B5D-DAC8-8B426AA24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F8B-AAC1-BE32-07A6-6A0593AF076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A51225-5140-E86E-224D-9F3F6F8C3E3C}"/>
              </a:ext>
            </a:extLst>
          </p:cNvPr>
          <p:cNvSpPr>
            <a:spLocks noGrp="1"/>
          </p:cNvSpPr>
          <p:nvPr>
            <p:ph type="sldNum" sz="quarter" idx="5"/>
          </p:nvPr>
        </p:nvSpPr>
        <p:spPr/>
        <p:txBody>
          <a:bodyPr/>
          <a:lstStyle/>
          <a:p>
            <a:fld id="{B70323D7-8D74-402A-B74C-D1093F83EA20}" type="slidenum">
              <a:rPr lang="en-GB" smtClean="0"/>
              <a:t>14</a:t>
            </a:fld>
            <a:endParaRPr lang="en-GB"/>
          </a:p>
        </p:txBody>
      </p:sp>
    </p:spTree>
    <p:extLst>
      <p:ext uri="{BB962C8B-B14F-4D97-AF65-F5344CB8AC3E}">
        <p14:creationId xmlns:p14="http://schemas.microsoft.com/office/powerpoint/2010/main" val="1278600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3EEC-283E-11B8-A934-AAC90A073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9FED4-113F-D615-C015-BEEF68B0C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5C0AB-DE92-F15F-CF45-4144FF1F39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E619B9-06A1-0484-09A9-F8B779F22673}"/>
              </a:ext>
            </a:extLst>
          </p:cNvPr>
          <p:cNvSpPr>
            <a:spLocks noGrp="1"/>
          </p:cNvSpPr>
          <p:nvPr>
            <p:ph type="sldNum" sz="quarter" idx="5"/>
          </p:nvPr>
        </p:nvSpPr>
        <p:spPr/>
        <p:txBody>
          <a:bodyPr/>
          <a:lstStyle/>
          <a:p>
            <a:fld id="{B70323D7-8D74-402A-B74C-D1093F83EA20}" type="slidenum">
              <a:rPr lang="en-GB" smtClean="0"/>
              <a:t>15</a:t>
            </a:fld>
            <a:endParaRPr lang="en-GB"/>
          </a:p>
        </p:txBody>
      </p:sp>
    </p:spTree>
    <p:extLst>
      <p:ext uri="{BB962C8B-B14F-4D97-AF65-F5344CB8AC3E}">
        <p14:creationId xmlns:p14="http://schemas.microsoft.com/office/powerpoint/2010/main" val="389846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B0FC-63C1-F67E-3D82-2F54C009F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94DBB-10A5-73DE-4DD7-82F2DBBFA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E2AC3-27BA-8FA2-405F-8B509D8C78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0D5251-0E29-F6CC-BA7E-3FB57F94F562}"/>
              </a:ext>
            </a:extLst>
          </p:cNvPr>
          <p:cNvSpPr>
            <a:spLocks noGrp="1"/>
          </p:cNvSpPr>
          <p:nvPr>
            <p:ph type="sldNum" sz="quarter" idx="5"/>
          </p:nvPr>
        </p:nvSpPr>
        <p:spPr/>
        <p:txBody>
          <a:bodyPr/>
          <a:lstStyle/>
          <a:p>
            <a:fld id="{B70323D7-8D74-402A-B74C-D1093F83EA20}" type="slidenum">
              <a:rPr lang="en-GB" smtClean="0"/>
              <a:t>16</a:t>
            </a:fld>
            <a:endParaRPr lang="en-GB"/>
          </a:p>
        </p:txBody>
      </p:sp>
    </p:spTree>
    <p:extLst>
      <p:ext uri="{BB962C8B-B14F-4D97-AF65-F5344CB8AC3E}">
        <p14:creationId xmlns:p14="http://schemas.microsoft.com/office/powerpoint/2010/main" val="136677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6653-FD4B-9844-3FAA-375626851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9B438-962F-2935-2B47-133F194E8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FFB51-BC5D-15AA-8C3E-B9030E92BF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A5D7F0-C38A-2C3A-E076-F4642465536C}"/>
              </a:ext>
            </a:extLst>
          </p:cNvPr>
          <p:cNvSpPr>
            <a:spLocks noGrp="1"/>
          </p:cNvSpPr>
          <p:nvPr>
            <p:ph type="sldNum" sz="quarter" idx="5"/>
          </p:nvPr>
        </p:nvSpPr>
        <p:spPr/>
        <p:txBody>
          <a:bodyPr/>
          <a:lstStyle/>
          <a:p>
            <a:fld id="{B70323D7-8D74-402A-B74C-D1093F83EA20}" type="slidenum">
              <a:rPr lang="en-GB" smtClean="0"/>
              <a:t>17</a:t>
            </a:fld>
            <a:endParaRPr lang="en-GB"/>
          </a:p>
        </p:txBody>
      </p:sp>
    </p:spTree>
    <p:extLst>
      <p:ext uri="{BB962C8B-B14F-4D97-AF65-F5344CB8AC3E}">
        <p14:creationId xmlns:p14="http://schemas.microsoft.com/office/powerpoint/2010/main" val="24617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35912-D46A-7489-F550-D5E46C34D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C5097-241A-FCAE-DF60-05F8EDF31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6DF19-71D1-DB78-814C-327E913D04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B40BC9-3EE7-0FF9-0ED5-567A2E9AA2ED}"/>
              </a:ext>
            </a:extLst>
          </p:cNvPr>
          <p:cNvSpPr>
            <a:spLocks noGrp="1"/>
          </p:cNvSpPr>
          <p:nvPr>
            <p:ph type="sldNum" sz="quarter" idx="5"/>
          </p:nvPr>
        </p:nvSpPr>
        <p:spPr/>
        <p:txBody>
          <a:bodyPr/>
          <a:lstStyle/>
          <a:p>
            <a:fld id="{B70323D7-8D74-402A-B74C-D1093F83EA20}" type="slidenum">
              <a:rPr lang="en-GB" smtClean="0"/>
              <a:t>18</a:t>
            </a:fld>
            <a:endParaRPr lang="en-GB"/>
          </a:p>
        </p:txBody>
      </p:sp>
    </p:spTree>
    <p:extLst>
      <p:ext uri="{BB962C8B-B14F-4D97-AF65-F5344CB8AC3E}">
        <p14:creationId xmlns:p14="http://schemas.microsoft.com/office/powerpoint/2010/main" val="2685060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6C50C-D136-0A38-53D7-5ABCCD279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4AF02-BE7D-26A0-EAD4-E008E9611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FB8D7-0C9B-2BC4-19D6-6E7FA495F4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00EA77-6B75-FAF6-568A-FA550B17DA70}"/>
              </a:ext>
            </a:extLst>
          </p:cNvPr>
          <p:cNvSpPr>
            <a:spLocks noGrp="1"/>
          </p:cNvSpPr>
          <p:nvPr>
            <p:ph type="sldNum" sz="quarter" idx="5"/>
          </p:nvPr>
        </p:nvSpPr>
        <p:spPr/>
        <p:txBody>
          <a:bodyPr/>
          <a:lstStyle/>
          <a:p>
            <a:fld id="{B70323D7-8D74-402A-B74C-D1093F83EA20}" type="slidenum">
              <a:rPr lang="en-GB" smtClean="0"/>
              <a:t>19</a:t>
            </a:fld>
            <a:endParaRPr lang="en-GB"/>
          </a:p>
        </p:txBody>
      </p:sp>
    </p:spTree>
    <p:extLst>
      <p:ext uri="{BB962C8B-B14F-4D97-AF65-F5344CB8AC3E}">
        <p14:creationId xmlns:p14="http://schemas.microsoft.com/office/powerpoint/2010/main" val="229808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2437-71C7-D8A7-FE44-E3C2EF92F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3EA59-7474-A569-188B-712120496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725D7-5497-F5CD-9479-E2364D5232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1D5079-5FD6-017A-F39B-CF76B2B5074A}"/>
              </a:ext>
            </a:extLst>
          </p:cNvPr>
          <p:cNvSpPr>
            <a:spLocks noGrp="1"/>
          </p:cNvSpPr>
          <p:nvPr>
            <p:ph type="sldNum" sz="quarter" idx="5"/>
          </p:nvPr>
        </p:nvSpPr>
        <p:spPr/>
        <p:txBody>
          <a:bodyPr/>
          <a:lstStyle/>
          <a:p>
            <a:fld id="{B70323D7-8D74-402A-B74C-D1093F83EA20}" type="slidenum">
              <a:rPr lang="en-GB" smtClean="0"/>
              <a:t>20</a:t>
            </a:fld>
            <a:endParaRPr lang="en-GB"/>
          </a:p>
        </p:txBody>
      </p:sp>
    </p:spTree>
    <p:extLst>
      <p:ext uri="{BB962C8B-B14F-4D97-AF65-F5344CB8AC3E}">
        <p14:creationId xmlns:p14="http://schemas.microsoft.com/office/powerpoint/2010/main" val="422946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1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GB" dirty="0"/>
          </a:p>
          <a:p>
            <a:pPr marL="0" lvl="0" indent="0" algn="l" rtl="0">
              <a:spcBef>
                <a:spcPts val="0"/>
              </a:spcBef>
              <a:spcAft>
                <a:spcPts val="0"/>
              </a:spcAft>
              <a:buNone/>
            </a:pPr>
            <a:endParaRPr dirty="0"/>
          </a:p>
        </p:txBody>
      </p:sp>
      <p:sp>
        <p:nvSpPr>
          <p:cNvPr id="1197" name="Google Shape;1197;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41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these summary emails will </a:t>
            </a:r>
            <a:r>
              <a:rPr lang="en-GB" b="1" dirty="0"/>
              <a:t>only</a:t>
            </a:r>
            <a:r>
              <a:rPr lang="en-GB" dirty="0"/>
              <a:t> be sent out to parents if the school links parent accounts. </a:t>
            </a:r>
          </a:p>
          <a:p>
            <a:endParaRPr lang="en-GB" dirty="0"/>
          </a:p>
          <a:p>
            <a:r>
              <a:rPr lang="en-GB" dirty="0"/>
              <a:t>To do this, please </a:t>
            </a:r>
            <a:r>
              <a:rPr lang="en-GB" b="0" i="0" dirty="0">
                <a:solidFill>
                  <a:srgbClr val="1D1C1D"/>
                </a:solidFill>
                <a:effectLst/>
                <a:latin typeface="Slack-Lato"/>
              </a:rPr>
              <a:t>fill in this spreadsheet: </a:t>
            </a:r>
            <a:r>
              <a:rPr lang="en-GB" b="0" i="0" u="none" strike="noStrike" dirty="0">
                <a:effectLst/>
                <a:latin typeface="Slack-Lato"/>
                <a:hlinkClick r:id="rId3"/>
              </a:rPr>
              <a:t>https://www.unifrog.org/downloads/update-student-parents.csv?07092022</a:t>
            </a:r>
            <a:r>
              <a:rPr lang="en-GB" b="0" i="0" dirty="0">
                <a:solidFill>
                  <a:srgbClr val="1D1C1D"/>
                </a:solidFill>
                <a:effectLst/>
                <a:latin typeface="Slack-Lato"/>
              </a:rPr>
              <a:t> and send it to the Partner Success Team: </a:t>
            </a:r>
            <a:r>
              <a:rPr lang="en-GB" b="0" i="0" u="none" strike="noStrike" dirty="0">
                <a:effectLst/>
                <a:latin typeface="Slack-Lato"/>
                <a:hlinkClick r:id="rId4"/>
              </a:rPr>
              <a:t>info@unifrog.org</a:t>
            </a:r>
            <a:r>
              <a:rPr lang="en-GB" b="0" i="0" u="none" strike="noStrike" dirty="0">
                <a:solidFill>
                  <a:srgbClr val="1D1C1D"/>
                </a:solidFill>
                <a:effectLst/>
                <a:latin typeface="Slack-Lato"/>
              </a:rPr>
              <a:t>.</a:t>
            </a:r>
            <a:endParaRPr lang="en-GB" b="0"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B70323D7-8D74-402A-B74C-D1093F83EA20}" type="slidenum">
              <a:rPr lang="en-GB" smtClean="0"/>
              <a:t>26</a:t>
            </a:fld>
            <a:endParaRPr lang="en-GB"/>
          </a:p>
        </p:txBody>
      </p:sp>
    </p:spTree>
    <p:extLst>
      <p:ext uri="{BB962C8B-B14F-4D97-AF65-F5344CB8AC3E}">
        <p14:creationId xmlns:p14="http://schemas.microsoft.com/office/powerpoint/2010/main" val="242995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5DF56-29BF-9023-D606-C8287A9D1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9E99F-6459-A9E0-6A91-A7E871CC8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758D3-FB8C-623E-CC52-8CB3EA9BDB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2CC014-DD06-1D82-2DFA-E856128407F4}"/>
              </a:ext>
            </a:extLst>
          </p:cNvPr>
          <p:cNvSpPr>
            <a:spLocks noGrp="1"/>
          </p:cNvSpPr>
          <p:nvPr>
            <p:ph type="sldNum" sz="quarter" idx="5"/>
          </p:nvPr>
        </p:nvSpPr>
        <p:spPr/>
        <p:txBody>
          <a:bodyPr/>
          <a:lstStyle/>
          <a:p>
            <a:fld id="{B70323D7-8D74-402A-B74C-D1093F83EA20}" type="slidenum">
              <a:rPr lang="en-GB" smtClean="0"/>
              <a:t>5</a:t>
            </a:fld>
            <a:endParaRPr lang="en-GB"/>
          </a:p>
        </p:txBody>
      </p:sp>
    </p:spTree>
    <p:extLst>
      <p:ext uri="{BB962C8B-B14F-4D97-AF65-F5344CB8AC3E}">
        <p14:creationId xmlns:p14="http://schemas.microsoft.com/office/powerpoint/2010/main" val="3378572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Unifrog’s</a:t>
            </a:r>
            <a:r>
              <a:rPr lang="en-GB" dirty="0"/>
              <a:t> privacy policy can be found here: </a:t>
            </a:r>
            <a:r>
              <a:rPr lang="en-GB" dirty="0">
                <a:hlinkClick r:id="rId3"/>
              </a:rPr>
              <a:t>https://www.unifrog.org/privacy-policy</a:t>
            </a:r>
            <a:endParaRPr lang="en-GB" dirty="0"/>
          </a:p>
          <a:p>
            <a:r>
              <a:rPr lang="en-GB" dirty="0"/>
              <a:t>Service terms can be found here: </a:t>
            </a:r>
            <a:r>
              <a:rPr lang="en-GB" sz="1200" dirty="0">
                <a:latin typeface="Open Sans" panose="020B0606030504020204"/>
                <a:hlinkClick r:id="rId4"/>
              </a:rPr>
              <a:t>https://www.unifrog.org/website-terms</a:t>
            </a:r>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27</a:t>
            </a:fld>
            <a:endParaRPr lang="en-GB"/>
          </a:p>
        </p:txBody>
      </p:sp>
    </p:spTree>
    <p:extLst>
      <p:ext uri="{BB962C8B-B14F-4D97-AF65-F5344CB8AC3E}">
        <p14:creationId xmlns:p14="http://schemas.microsoft.com/office/powerpoint/2010/main" val="37046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29</a:t>
            </a:fld>
            <a:endParaRPr lang="en-GB"/>
          </a:p>
        </p:txBody>
      </p:sp>
    </p:spTree>
    <p:extLst>
      <p:ext uri="{BB962C8B-B14F-4D97-AF65-F5344CB8AC3E}">
        <p14:creationId xmlns:p14="http://schemas.microsoft.com/office/powerpoint/2010/main" val="390648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765ED-56F9-3077-84DE-80FD5604D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2FD9E-A6FC-7BCC-8E03-5901E2164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B317B-597A-E1E0-346E-EB7F2197A7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ADFC45-EC6F-64B1-2C75-85A741CC09DC}"/>
              </a:ext>
            </a:extLst>
          </p:cNvPr>
          <p:cNvSpPr>
            <a:spLocks noGrp="1"/>
          </p:cNvSpPr>
          <p:nvPr>
            <p:ph type="sldNum" sz="quarter" idx="5"/>
          </p:nvPr>
        </p:nvSpPr>
        <p:spPr/>
        <p:txBody>
          <a:bodyPr/>
          <a:lstStyle/>
          <a:p>
            <a:fld id="{B70323D7-8D74-402A-B74C-D1093F83EA20}" type="slidenum">
              <a:rPr lang="en-GB" smtClean="0"/>
              <a:t>6</a:t>
            </a:fld>
            <a:endParaRPr lang="en-GB"/>
          </a:p>
        </p:txBody>
      </p:sp>
    </p:spTree>
    <p:extLst>
      <p:ext uri="{BB962C8B-B14F-4D97-AF65-F5344CB8AC3E}">
        <p14:creationId xmlns:p14="http://schemas.microsoft.com/office/powerpoint/2010/main" val="361350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AB3ED-CFBC-7DD9-7D8C-EF99EA550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18A6D-AB99-5AB1-A828-0D5F00D4C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5E31C-AED5-7415-1AE1-B808FEFDDB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BC0098-DAB6-EF81-1EE8-E08649E65F62}"/>
              </a:ext>
            </a:extLst>
          </p:cNvPr>
          <p:cNvSpPr>
            <a:spLocks noGrp="1"/>
          </p:cNvSpPr>
          <p:nvPr>
            <p:ph type="sldNum" sz="quarter" idx="5"/>
          </p:nvPr>
        </p:nvSpPr>
        <p:spPr/>
        <p:txBody>
          <a:bodyPr/>
          <a:lstStyle/>
          <a:p>
            <a:fld id="{B70323D7-8D74-402A-B74C-D1093F83EA20}" type="slidenum">
              <a:rPr lang="en-GB" smtClean="0"/>
              <a:t>7</a:t>
            </a:fld>
            <a:endParaRPr lang="en-GB"/>
          </a:p>
        </p:txBody>
      </p:sp>
    </p:spTree>
    <p:extLst>
      <p:ext uri="{BB962C8B-B14F-4D97-AF65-F5344CB8AC3E}">
        <p14:creationId xmlns:p14="http://schemas.microsoft.com/office/powerpoint/2010/main" val="180043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AD79-070A-546F-9702-A3E03266A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D3B2E-9DDB-8C27-67B5-B3A4A7F7F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A7B40-C5A1-FFC5-6BE9-B171423621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C6DD29-4475-56E8-6A27-6204427208EB}"/>
              </a:ext>
            </a:extLst>
          </p:cNvPr>
          <p:cNvSpPr>
            <a:spLocks noGrp="1"/>
          </p:cNvSpPr>
          <p:nvPr>
            <p:ph type="sldNum" sz="quarter" idx="5"/>
          </p:nvPr>
        </p:nvSpPr>
        <p:spPr/>
        <p:txBody>
          <a:bodyPr/>
          <a:lstStyle/>
          <a:p>
            <a:fld id="{B70323D7-8D74-402A-B74C-D1093F83EA20}" type="slidenum">
              <a:rPr lang="en-GB" smtClean="0"/>
              <a:t>8</a:t>
            </a:fld>
            <a:endParaRPr lang="en-GB"/>
          </a:p>
        </p:txBody>
      </p:sp>
    </p:spTree>
    <p:extLst>
      <p:ext uri="{BB962C8B-B14F-4D97-AF65-F5344CB8AC3E}">
        <p14:creationId xmlns:p14="http://schemas.microsoft.com/office/powerpoint/2010/main" val="130266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F82E8-E38F-E0BF-9F6E-9A9CB826C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B9583-4596-CD3A-9AFD-2FAF82594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B5626-CB68-22E7-5A77-0A3ADBC691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CB97F3-AE1D-AD7E-4C54-A7DBDA7EC4A0}"/>
              </a:ext>
            </a:extLst>
          </p:cNvPr>
          <p:cNvSpPr>
            <a:spLocks noGrp="1"/>
          </p:cNvSpPr>
          <p:nvPr>
            <p:ph type="sldNum" sz="quarter" idx="5"/>
          </p:nvPr>
        </p:nvSpPr>
        <p:spPr/>
        <p:txBody>
          <a:bodyPr/>
          <a:lstStyle/>
          <a:p>
            <a:fld id="{B70323D7-8D74-402A-B74C-D1093F83EA20}" type="slidenum">
              <a:rPr lang="en-GB" smtClean="0"/>
              <a:t>9</a:t>
            </a:fld>
            <a:endParaRPr lang="en-GB"/>
          </a:p>
        </p:txBody>
      </p:sp>
    </p:spTree>
    <p:extLst>
      <p:ext uri="{BB962C8B-B14F-4D97-AF65-F5344CB8AC3E}">
        <p14:creationId xmlns:p14="http://schemas.microsoft.com/office/powerpoint/2010/main" val="194656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72F62-929A-E58F-3AFE-3F7198631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13812-4DE4-86EA-2679-A8C529A23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1B3EC-DABC-4DEE-3397-77334367C6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7A5775-6427-079B-FA2C-3908426A8F13}"/>
              </a:ext>
            </a:extLst>
          </p:cNvPr>
          <p:cNvSpPr>
            <a:spLocks noGrp="1"/>
          </p:cNvSpPr>
          <p:nvPr>
            <p:ph type="sldNum" sz="quarter" idx="5"/>
          </p:nvPr>
        </p:nvSpPr>
        <p:spPr/>
        <p:txBody>
          <a:bodyPr/>
          <a:lstStyle/>
          <a:p>
            <a:fld id="{B70323D7-8D74-402A-B74C-D1093F83EA20}" type="slidenum">
              <a:rPr lang="en-GB" smtClean="0"/>
              <a:t>10</a:t>
            </a:fld>
            <a:endParaRPr lang="en-GB"/>
          </a:p>
        </p:txBody>
      </p:sp>
    </p:spTree>
    <p:extLst>
      <p:ext uri="{BB962C8B-B14F-4D97-AF65-F5344CB8AC3E}">
        <p14:creationId xmlns:p14="http://schemas.microsoft.com/office/powerpoint/2010/main" val="3346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9AF31-E164-8075-CCF6-976ABF3CF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4224B-A887-BEF2-3DE3-53B7DC0B8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B3011-BDAB-8520-AEF1-E7213B5416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88E854-0EE9-DE57-0D19-1E5A482778FA}"/>
              </a:ext>
            </a:extLst>
          </p:cNvPr>
          <p:cNvSpPr>
            <a:spLocks noGrp="1"/>
          </p:cNvSpPr>
          <p:nvPr>
            <p:ph type="sldNum" sz="quarter" idx="5"/>
          </p:nvPr>
        </p:nvSpPr>
        <p:spPr/>
        <p:txBody>
          <a:bodyPr/>
          <a:lstStyle/>
          <a:p>
            <a:fld id="{B70323D7-8D74-402A-B74C-D1093F83EA20}" type="slidenum">
              <a:rPr lang="en-GB" smtClean="0"/>
              <a:t>11</a:t>
            </a:fld>
            <a:endParaRPr lang="en-GB"/>
          </a:p>
        </p:txBody>
      </p:sp>
    </p:spTree>
    <p:extLst>
      <p:ext uri="{BB962C8B-B14F-4D97-AF65-F5344CB8AC3E}">
        <p14:creationId xmlns:p14="http://schemas.microsoft.com/office/powerpoint/2010/main" val="328080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DE94-5FFF-D291-F3F5-B6D8DC3C2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E8A65-6F2C-8F94-568B-197DCFB969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A6655-E2F5-97D4-0296-F9752E4C01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16DCFC-8BF6-DE2A-F61B-A2E2FC8C806A}"/>
              </a:ext>
            </a:extLst>
          </p:cNvPr>
          <p:cNvSpPr>
            <a:spLocks noGrp="1"/>
          </p:cNvSpPr>
          <p:nvPr>
            <p:ph type="sldNum" sz="quarter" idx="5"/>
          </p:nvPr>
        </p:nvSpPr>
        <p:spPr/>
        <p:txBody>
          <a:bodyPr/>
          <a:lstStyle/>
          <a:p>
            <a:fld id="{B70323D7-8D74-402A-B74C-D1093F83EA20}" type="slidenum">
              <a:rPr lang="en-GB" smtClean="0"/>
              <a:t>12</a:t>
            </a:fld>
            <a:endParaRPr lang="en-GB"/>
          </a:p>
        </p:txBody>
      </p:sp>
    </p:spTree>
    <p:extLst>
      <p:ext uri="{BB962C8B-B14F-4D97-AF65-F5344CB8AC3E}">
        <p14:creationId xmlns:p14="http://schemas.microsoft.com/office/powerpoint/2010/main" val="325195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1758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223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8304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2967644" y="0"/>
            <a:ext cx="9224355" cy="2286000"/>
          </a:xfrm>
          <a:prstGeom prst="rect">
            <a:avLst/>
          </a:prstGeom>
          <a:solidFill>
            <a:srgbClr val="9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3690851" y="392337"/>
            <a:ext cx="762900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3736259"/>
          </a:xfrm>
        </p:spPr>
        <p:txBody>
          <a:bodyPr/>
          <a:lstStyle>
            <a:lvl1pPr marL="0" indent="0" algn="ctr">
              <a:buNone/>
              <a:defRPr>
                <a:latin typeface="Montserrat" panose="00000500000000000000" pitchFamily="2" charset="0"/>
              </a:defRPr>
            </a:lvl1pPr>
          </a:lstStyle>
          <a:p>
            <a:r>
              <a:rPr lang="en-US"/>
              <a:t>Click to add photo</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49308"/>
            <a:ext cx="5610113" cy="3172951"/>
          </a:xfrm>
        </p:spPr>
        <p:txBody>
          <a:bodyPr>
            <a:normAutofit/>
          </a:bodyPr>
          <a:lstStyle>
            <a:lvl1pPr marL="0" indent="0">
              <a:buNone/>
              <a:defRPr>
                <a:latin typeface="Montserrat" panose="00000500000000000000" pitchFamily="2" charset="0"/>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4C2298B4-5233-07B7-D5A0-8212E418F946}"/>
              </a:ext>
            </a:extLst>
          </p:cNvPr>
          <p:cNvCxnSpPr>
            <a:cxnSpLocks/>
          </p:cNvCxnSpPr>
          <p:nvPr userDrawn="1"/>
        </p:nvCxnSpPr>
        <p:spPr>
          <a:xfrm flipV="1">
            <a:off x="0" y="6041427"/>
            <a:ext cx="12192000" cy="30710"/>
          </a:xfrm>
          <a:prstGeom prst="line">
            <a:avLst/>
          </a:prstGeom>
          <a:ln>
            <a:solidFill>
              <a:srgbClr val="911539"/>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3697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2452255"/>
            <a:ext cx="3048000" cy="3619881"/>
          </a:xfrm>
          <a:prstGeom prst="rect">
            <a:avLst/>
          </a:prstGeom>
          <a:solidFill>
            <a:srgbClr val="9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415059"/>
            <a:ext cx="2384425" cy="4946650"/>
          </a:xfrm>
        </p:spPr>
        <p:txBody>
          <a:bodyPr/>
          <a:lstStyle>
            <a:lvl1pPr>
              <a:lnSpc>
                <a:spcPct val="100000"/>
              </a:lnSpc>
              <a:defRPr spc="-20" baseline="0">
                <a:solidFill>
                  <a:schemeClr val="bg1"/>
                </a:solidFill>
              </a:defRPr>
            </a:lvl1pPr>
          </a:lstStyle>
          <a:p>
            <a:r>
              <a:rPr lang="en-US"/>
              <a:t>Click  to add text</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atin typeface="Montserrat" panose="00000500000000000000" pitchFamily="2" charset="0"/>
              </a:defRPr>
            </a:lvl1pPr>
          </a:lstStyle>
          <a:p>
            <a:pPr lvl="0"/>
            <a:r>
              <a:rPr lang="en-US"/>
              <a:t>Click to add content</a:t>
            </a:r>
          </a:p>
        </p:txBody>
      </p:sp>
      <p:cxnSp>
        <p:nvCxnSpPr>
          <p:cNvPr id="6" name="Straight Connector 5">
            <a:extLst>
              <a:ext uri="{FF2B5EF4-FFF2-40B4-BE49-F238E27FC236}">
                <a16:creationId xmlns:a16="http://schemas.microsoft.com/office/drawing/2014/main" id="{A83422B8-75DE-752A-D3F8-9F6003EA9B51}"/>
              </a:ext>
            </a:extLst>
          </p:cNvPr>
          <p:cNvCxnSpPr>
            <a:cxnSpLocks/>
          </p:cNvCxnSpPr>
          <p:nvPr userDrawn="1"/>
        </p:nvCxnSpPr>
        <p:spPr>
          <a:xfrm flipV="1">
            <a:off x="0" y="6041427"/>
            <a:ext cx="12192000" cy="30710"/>
          </a:xfrm>
          <a:prstGeom prst="line">
            <a:avLst/>
          </a:prstGeom>
          <a:ln>
            <a:solidFill>
              <a:srgbClr val="911539"/>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08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489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5265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3858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8360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017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0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72883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14/04/2025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059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14/04/2025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298580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speakersforschools.org/work-experience-opportunities/" TargetMode="External"/><Relationship Id="rId4" Type="http://schemas.openxmlformats.org/officeDocument/2006/relationships/hyperlink" Target="https://www.springpo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cdn.unifrog.org/video/n193u79dee/720.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hyperlink" Target="http://www.unifrog.org/stud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7CDF-58FB-8CCF-DEA4-DD3247FD2E46}"/>
              </a:ext>
            </a:extLst>
          </p:cNvPr>
          <p:cNvSpPr>
            <a:spLocks noGrp="1"/>
          </p:cNvSpPr>
          <p:nvPr>
            <p:ph type="title"/>
          </p:nvPr>
        </p:nvSpPr>
        <p:spPr/>
        <p:txBody>
          <a:bodyPr>
            <a:normAutofit/>
          </a:bodyPr>
          <a:lstStyle/>
          <a:p>
            <a:r>
              <a:rPr lang="en-US" sz="6600" b="1" dirty="0"/>
              <a:t>Work Experience 2025</a:t>
            </a:r>
          </a:p>
        </p:txBody>
      </p:sp>
      <p:pic>
        <p:nvPicPr>
          <p:cNvPr id="5" name="Picture Placeholder 4" descr="A logo for a school&#10;&#10;Description automatically generated">
            <a:extLst>
              <a:ext uri="{FF2B5EF4-FFF2-40B4-BE49-F238E27FC236}">
                <a16:creationId xmlns:a16="http://schemas.microsoft.com/office/drawing/2014/main" id="{E609E4F4-3C04-8584-6F2D-D875FDD14CB2}"/>
              </a:ext>
            </a:extLst>
          </p:cNvPr>
          <p:cNvPicPr>
            <a:picLocks noGrp="1" noChangeAspect="1"/>
          </p:cNvPicPr>
          <p:nvPr>
            <p:ph type="pic" sz="quarter" idx="13"/>
          </p:nvPr>
        </p:nvPicPr>
        <p:blipFill>
          <a:blip r:embed="rId2"/>
          <a:srcRect t="5353" b="5353"/>
          <a:stretch/>
        </p:blipFill>
        <p:spPr>
          <a:xfrm>
            <a:off x="344445" y="389824"/>
            <a:ext cx="2133600" cy="1762125"/>
          </a:xfrm>
        </p:spPr>
      </p:pic>
      <p:sp>
        <p:nvSpPr>
          <p:cNvPr id="9" name="Title 1">
            <a:extLst>
              <a:ext uri="{FF2B5EF4-FFF2-40B4-BE49-F238E27FC236}">
                <a16:creationId xmlns:a16="http://schemas.microsoft.com/office/drawing/2014/main" id="{DD216920-FCBD-F940-D346-F0CC222FD3CF}"/>
              </a:ext>
            </a:extLst>
          </p:cNvPr>
          <p:cNvSpPr txBox="1">
            <a:spLocks/>
          </p:cNvSpPr>
          <p:nvPr/>
        </p:nvSpPr>
        <p:spPr>
          <a:xfrm>
            <a:off x="331787" y="2620848"/>
            <a:ext cx="2384425" cy="2740861"/>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20" baseline="0">
                <a:solidFill>
                  <a:schemeClr val="bg1"/>
                </a:solidFill>
                <a:latin typeface="+mj-lt"/>
                <a:ea typeface="+mj-ea"/>
                <a:cs typeface="+mj-cs"/>
              </a:defRPr>
            </a:lvl1pPr>
          </a:lstStyle>
          <a:p>
            <a:pPr algn="ctr">
              <a:spcBef>
                <a:spcPts val="1000"/>
              </a:spcBef>
            </a:pPr>
            <a:r>
              <a:rPr lang="en-US" sz="2000" b="1" dirty="0">
                <a:solidFill>
                  <a:srgbClr val="000000"/>
                </a:solidFill>
                <a:latin typeface="Aptos"/>
              </a:rPr>
              <a:t>Mrs Jackson</a:t>
            </a:r>
          </a:p>
          <a:p>
            <a:pPr algn="ctr">
              <a:spcBef>
                <a:spcPts val="1000"/>
              </a:spcBef>
            </a:pPr>
            <a:r>
              <a:rPr lang="en-US" sz="2000" b="1" dirty="0">
                <a:solidFill>
                  <a:srgbClr val="000000"/>
                </a:solidFill>
                <a:latin typeface="Aptos"/>
              </a:rPr>
              <a:t>Assistant Head, Belonging and Engagement</a:t>
            </a:r>
            <a:endParaRPr lang="en-GB" b="1" dirty="0"/>
          </a:p>
        </p:txBody>
      </p:sp>
      <p:sp>
        <p:nvSpPr>
          <p:cNvPr id="11" name="Title 6">
            <a:extLst>
              <a:ext uri="{FF2B5EF4-FFF2-40B4-BE49-F238E27FC236}">
                <a16:creationId xmlns:a16="http://schemas.microsoft.com/office/drawing/2014/main" id="{86DF4DAF-7263-EAC2-696A-B84B4930EFEF}"/>
              </a:ext>
            </a:extLst>
          </p:cNvPr>
          <p:cNvSpPr txBox="1">
            <a:spLocks/>
          </p:cNvSpPr>
          <p:nvPr/>
        </p:nvSpPr>
        <p:spPr>
          <a:xfrm>
            <a:off x="3692796" y="2616935"/>
            <a:ext cx="7933472" cy="310033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spc="-20" baseline="0">
                <a:solidFill>
                  <a:schemeClr val="bg1"/>
                </a:solidFill>
                <a:latin typeface="+mj-lt"/>
                <a:ea typeface="+mj-ea"/>
                <a:cs typeface="+mj-cs"/>
              </a:defRPr>
            </a:lvl1pPr>
          </a:lstStyle>
          <a:p>
            <a:endParaRPr lang="en-US" dirty="0">
              <a:solidFill>
                <a:srgbClr val="000000"/>
              </a:solidFill>
            </a:endParaRPr>
          </a:p>
        </p:txBody>
      </p:sp>
      <p:sp>
        <p:nvSpPr>
          <p:cNvPr id="4" name="TextBox 3">
            <a:extLst>
              <a:ext uri="{FF2B5EF4-FFF2-40B4-BE49-F238E27FC236}">
                <a16:creationId xmlns:a16="http://schemas.microsoft.com/office/drawing/2014/main" id="{B5AA928B-C36B-A5BD-4917-ADDA1026F639}"/>
              </a:ext>
            </a:extLst>
          </p:cNvPr>
          <p:cNvSpPr txBox="1"/>
          <p:nvPr/>
        </p:nvSpPr>
        <p:spPr>
          <a:xfrm>
            <a:off x="2952750" y="3505382"/>
            <a:ext cx="8907463" cy="830997"/>
          </a:xfrm>
          <a:prstGeom prst="rect">
            <a:avLst/>
          </a:prstGeom>
          <a:noFill/>
        </p:spPr>
        <p:txBody>
          <a:bodyPr wrap="square">
            <a:spAutoFit/>
          </a:bodyPr>
          <a:lstStyle/>
          <a:p>
            <a:pPr algn="ctr"/>
            <a:r>
              <a:rPr lang="en-GB" sz="4800" b="1" i="0" dirty="0">
                <a:solidFill>
                  <a:srgbClr val="FF0000"/>
                </a:solidFill>
                <a:effectLst/>
                <a:latin typeface="Open Sans" panose="020B0606030504020204" pitchFamily="34" charset="0"/>
              </a:rPr>
              <a:t>7 July 2025 – 11 July 2025</a:t>
            </a:r>
            <a:endParaRPr lang="en-GB" sz="4800" dirty="0"/>
          </a:p>
        </p:txBody>
      </p:sp>
    </p:spTree>
    <p:extLst>
      <p:ext uri="{BB962C8B-B14F-4D97-AF65-F5344CB8AC3E}">
        <p14:creationId xmlns:p14="http://schemas.microsoft.com/office/powerpoint/2010/main" val="299114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62F841-4A69-0610-E59D-5862851D997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B605E6-B659-F8C3-BCB0-A56554387522}"/>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Dealing with the legals 2</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7D6B9F9C-1DE0-4C5C-09EC-3B4CA83B4E79}"/>
              </a:ext>
            </a:extLst>
          </p:cNvPr>
          <p:cNvSpPr txBox="1"/>
          <p:nvPr/>
        </p:nvSpPr>
        <p:spPr>
          <a:xfrm>
            <a:off x="179294" y="1470095"/>
            <a:ext cx="11879356" cy="4093428"/>
          </a:xfrm>
          <a:prstGeom prst="rect">
            <a:avLst/>
          </a:prstGeom>
          <a:noFill/>
        </p:spPr>
        <p:txBody>
          <a:bodyPr wrap="square">
            <a:spAutoFit/>
          </a:bodyPr>
          <a:lstStyle/>
          <a:p>
            <a:pPr algn="l">
              <a:buFont typeface="Arial" panose="020B0604020202020204" pitchFamily="34" charset="0"/>
              <a:buChar char="•"/>
            </a:pPr>
            <a:r>
              <a:rPr lang="en-GB" sz="2000" b="0" i="0" dirty="0">
                <a:solidFill>
                  <a:srgbClr val="606060"/>
                </a:solidFill>
                <a:effectLst/>
                <a:latin typeface="Open Sans" panose="020B0606030504020204" pitchFamily="34" charset="0"/>
              </a:rPr>
              <a:t>The placement provider (</a:t>
            </a:r>
            <a:r>
              <a:rPr lang="en-GB" sz="2000" b="0" i="0" dirty="0" err="1">
                <a:solidFill>
                  <a:srgbClr val="606060"/>
                </a:solidFill>
                <a:effectLst/>
                <a:latin typeface="Open Sans" panose="020B0606030504020204" pitchFamily="34" charset="0"/>
              </a:rPr>
              <a:t>ie</a:t>
            </a:r>
            <a:r>
              <a:rPr lang="en-GB" sz="2000" b="0" i="0" dirty="0">
                <a:solidFill>
                  <a:srgbClr val="606060"/>
                </a:solidFill>
                <a:effectLst/>
                <a:latin typeface="Open Sans" panose="020B0606030504020204" pitchFamily="34" charset="0"/>
              </a:rPr>
              <a:t> the employer) has primary responsibility for the health and safety of the student;</a:t>
            </a:r>
            <a:br>
              <a:rPr lang="en-GB" sz="2000" b="0" i="0" dirty="0">
                <a:solidFill>
                  <a:srgbClr val="606060"/>
                </a:solidFill>
                <a:effectLst/>
                <a:latin typeface="Open Sans" panose="020B0606030504020204" pitchFamily="34" charset="0"/>
              </a:rPr>
            </a:br>
            <a:r>
              <a:rPr lang="en-GB" sz="2000" b="0" i="0" dirty="0">
                <a:solidFill>
                  <a:srgbClr val="606060"/>
                </a:solidFill>
                <a:effectLst/>
                <a:latin typeface="Open Sans" panose="020B0606030504020204" pitchFamily="34" charset="0"/>
              </a:rPr>
              <a:t> </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The school's/college's role is solely to take reasonable steps to satisfy themselves that the employer is acting responsibly;</a:t>
            </a:r>
            <a:br>
              <a:rPr lang="en-GB" sz="2000" b="0" i="0" dirty="0">
                <a:solidFill>
                  <a:srgbClr val="606060"/>
                </a:solidFill>
                <a:effectLst/>
                <a:latin typeface="Open Sans" panose="020B0606030504020204" pitchFamily="34" charset="0"/>
              </a:rPr>
            </a:br>
            <a:r>
              <a:rPr lang="en-GB" sz="2000" b="0" i="0" dirty="0">
                <a:solidFill>
                  <a:srgbClr val="606060"/>
                </a:solidFill>
                <a:effectLst/>
                <a:latin typeface="Open Sans" panose="020B0606030504020204" pitchFamily="34" charset="0"/>
              </a:rPr>
              <a:t> </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Young people on placements are considered like normal employees of the host, so a company’s normal Risk Assessment (RA), Health &amp; Safety (HS) and insurance policies are sufficient. The employer just needs to make sure that what they have in place is appropriate for the age of the people hosted on the placement. For example, the RA and H&amp;S policies need to take into account young people who might not be familiar with workplaces.</a:t>
            </a:r>
            <a:br>
              <a:rPr lang="en-GB" sz="2000" b="0" i="0" dirty="0">
                <a:solidFill>
                  <a:srgbClr val="606060"/>
                </a:solidFill>
                <a:effectLst/>
                <a:latin typeface="Open Sans" panose="020B0606030504020204" pitchFamily="34" charset="0"/>
              </a:rPr>
            </a:br>
            <a:r>
              <a:rPr lang="en-GB" sz="2000" b="0" i="0" dirty="0">
                <a:solidFill>
                  <a:srgbClr val="606060"/>
                </a:solidFill>
                <a:effectLst/>
                <a:latin typeface="Open Sans" panose="020B0606030504020204" pitchFamily="34" charset="0"/>
              </a:rPr>
              <a:t> </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Parents / guardians of students under 18 need to agree to the student going on a placement.</a:t>
            </a:r>
          </a:p>
        </p:txBody>
      </p:sp>
    </p:spTree>
    <p:extLst>
      <p:ext uri="{BB962C8B-B14F-4D97-AF65-F5344CB8AC3E}">
        <p14:creationId xmlns:p14="http://schemas.microsoft.com/office/powerpoint/2010/main" val="406651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FFFA49-4397-62F4-59A1-0732AFCD77B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D313688-411C-CBF0-A1D1-347F27C7A193}"/>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Safeguarding</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AEFD2AD2-9311-51E4-F338-02EB00BD35A0}"/>
              </a:ext>
            </a:extLst>
          </p:cNvPr>
          <p:cNvSpPr txBox="1"/>
          <p:nvPr/>
        </p:nvSpPr>
        <p:spPr>
          <a:xfrm>
            <a:off x="134470" y="1620947"/>
            <a:ext cx="11833412" cy="4401205"/>
          </a:xfrm>
          <a:prstGeom prst="rect">
            <a:avLst/>
          </a:prstGeom>
          <a:noFill/>
        </p:spPr>
        <p:txBody>
          <a:bodyPr wrap="square">
            <a:spAutoFit/>
          </a:bodyPr>
          <a:lstStyle/>
          <a:p>
            <a:pPr algn="l">
              <a:buFont typeface="Arial" panose="020B0604020202020204" pitchFamily="34" charset="0"/>
              <a:buChar char="•"/>
            </a:pPr>
            <a:r>
              <a:rPr lang="en-GB" sz="2000" b="0" i="0" dirty="0">
                <a:solidFill>
                  <a:srgbClr val="606060"/>
                </a:solidFill>
                <a:effectLst/>
                <a:latin typeface="Open Sans" panose="020B0606030504020204" pitchFamily="34" charset="0"/>
              </a:rPr>
              <a:t>The Employer placement lead (and whoever else is directly interacting with the young person on the placement) should be mature in their attitudes and able to establish good professional relationships with young people;</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Physical contact should be avoided where possible, with the understanding that sometimes it is unavoidable, for example when it is necessary to show someone how to operate machinery;</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If a student doesn't show up to their placement, or they have an accident during the placement, or the student commits a significant act of indiscipline, you must let the School placement coordinator know right away;</a:t>
            </a:r>
          </a:p>
          <a:p>
            <a:pPr algn="l">
              <a:buFont typeface="Arial" panose="020B0604020202020204" pitchFamily="34" charset="0"/>
              <a:buChar char="•"/>
            </a:pPr>
            <a:r>
              <a:rPr lang="en-GB" sz="2000" b="0" i="0" dirty="0">
                <a:solidFill>
                  <a:srgbClr val="606060"/>
                </a:solidFill>
                <a:effectLst/>
                <a:latin typeface="Open Sans" panose="020B0606030504020204" pitchFamily="34" charset="0"/>
              </a:rPr>
              <a:t>If a young person confides to an adult personal information that gives rise to concern for the young person's safety or the safety of others, the adult should:</a:t>
            </a:r>
          </a:p>
          <a:p>
            <a:pPr marL="742950" lvl="1" indent="-285750" algn="l">
              <a:buFont typeface="Arial" panose="020B0604020202020204" pitchFamily="34" charset="0"/>
              <a:buChar char="•"/>
            </a:pPr>
            <a:r>
              <a:rPr lang="en-GB" sz="2000" b="0" i="0" dirty="0">
                <a:solidFill>
                  <a:srgbClr val="606060"/>
                </a:solidFill>
                <a:effectLst/>
                <a:latin typeface="Open Sans" panose="020B0606030504020204" pitchFamily="34" charset="0"/>
              </a:rPr>
              <a:t>Be open to listening and be non-judgemental;</a:t>
            </a:r>
          </a:p>
          <a:p>
            <a:pPr marL="742950" lvl="1" indent="-285750" algn="l">
              <a:buFont typeface="Arial" panose="020B0604020202020204" pitchFamily="34" charset="0"/>
              <a:buChar char="•"/>
            </a:pPr>
            <a:r>
              <a:rPr lang="en-GB" sz="2000" b="0" i="0" dirty="0">
                <a:solidFill>
                  <a:srgbClr val="606060"/>
                </a:solidFill>
                <a:effectLst/>
                <a:latin typeface="Open Sans" panose="020B0606030504020204" pitchFamily="34" charset="0"/>
              </a:rPr>
              <a:t>Not promise to keep anything secret;</a:t>
            </a:r>
          </a:p>
          <a:p>
            <a:pPr marL="742950" lvl="1" indent="-285750" algn="l">
              <a:buFont typeface="Arial" panose="020B0604020202020204" pitchFamily="34" charset="0"/>
              <a:buChar char="•"/>
            </a:pPr>
            <a:r>
              <a:rPr lang="en-GB" sz="2000" b="0" i="0" dirty="0">
                <a:solidFill>
                  <a:srgbClr val="606060"/>
                </a:solidFill>
                <a:effectLst/>
                <a:latin typeface="Open Sans" panose="020B0606030504020204" pitchFamily="34" charset="0"/>
              </a:rPr>
              <a:t>Write down what the young person said in as much detail as they can and as soon as possible pass on the information to the School placement coordinator.</a:t>
            </a:r>
          </a:p>
        </p:txBody>
      </p:sp>
    </p:spTree>
    <p:extLst>
      <p:ext uri="{BB962C8B-B14F-4D97-AF65-F5344CB8AC3E}">
        <p14:creationId xmlns:p14="http://schemas.microsoft.com/office/powerpoint/2010/main" val="302772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14B6AC-7225-7D62-86A0-3EC048ECB5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D8B960-863E-0860-05C3-2D9CEB4876B4}"/>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Safeguarding – visits from staff</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ECF5CA73-EC19-E599-D6A4-BD4047233DEF}"/>
              </a:ext>
            </a:extLst>
          </p:cNvPr>
          <p:cNvSpPr txBox="1"/>
          <p:nvPr/>
        </p:nvSpPr>
        <p:spPr>
          <a:xfrm>
            <a:off x="179294" y="1720840"/>
            <a:ext cx="11833412" cy="4247317"/>
          </a:xfrm>
          <a:prstGeom prst="rect">
            <a:avLst/>
          </a:prstGeom>
          <a:noFill/>
        </p:spPr>
        <p:txBody>
          <a:bodyPr wrap="square">
            <a:spAutoFit/>
          </a:bodyPr>
          <a:lstStyle/>
          <a:p>
            <a:pPr algn="l"/>
            <a:r>
              <a:rPr lang="en-GB" b="0" i="0" dirty="0">
                <a:solidFill>
                  <a:srgbClr val="606060"/>
                </a:solidFill>
                <a:effectLst/>
                <a:latin typeface="Open Sans" panose="020B0606030504020204" pitchFamily="34" charset="0"/>
              </a:rPr>
              <a:t>The short answer is that in-person checks are only necessary in unusual cases. Unfortunately, there is some confusion about this - with incorrect information sometimes being shared!</a:t>
            </a:r>
          </a:p>
          <a:p>
            <a:pPr algn="l"/>
            <a:endParaRPr lang="en-GB" b="0" i="0" dirty="0">
              <a:solidFill>
                <a:srgbClr val="606060"/>
              </a:solidFill>
              <a:effectLst/>
              <a:latin typeface="Open Sans" panose="020B0606030504020204" pitchFamily="34" charset="0"/>
            </a:endParaRPr>
          </a:p>
          <a:p>
            <a:pPr algn="l"/>
            <a:r>
              <a:rPr lang="en-GB" b="0" i="0" dirty="0">
                <a:solidFill>
                  <a:srgbClr val="606060"/>
                </a:solidFill>
                <a:effectLst/>
                <a:latin typeface="Open Sans" panose="020B0606030504020204" pitchFamily="34" charset="0"/>
              </a:rPr>
              <a:t>The school/college's responsibility is to take reasonable steps to assure themselves that the employer is acting responsibly, and that the student will therefore be safe during the placement. If you follow the standard steps on the Unifrog placements tool (doing things like finding out from the employer what the workplace is like, what the overview of the placement is, and asking them about their RA), then for most employers and their workplaces, and for most students, it is </a:t>
            </a:r>
            <a:r>
              <a:rPr lang="en-GB" b="1" i="0" dirty="0">
                <a:solidFill>
                  <a:srgbClr val="606060"/>
                </a:solidFill>
                <a:effectLst/>
                <a:latin typeface="Open Sans" panose="020B0606030504020204" pitchFamily="34" charset="0"/>
              </a:rPr>
              <a:t>not necessary</a:t>
            </a:r>
            <a:r>
              <a:rPr lang="en-GB" b="0" i="0" dirty="0">
                <a:solidFill>
                  <a:srgbClr val="606060"/>
                </a:solidFill>
                <a:effectLst/>
                <a:latin typeface="Open Sans" panose="020B0606030504020204" pitchFamily="34" charset="0"/>
              </a:rPr>
              <a:t> for someone to do an in-person check ahead of a placement happening, or during the placement.</a:t>
            </a:r>
          </a:p>
          <a:p>
            <a:pPr algn="l"/>
            <a:endParaRPr lang="en-GB" b="0" i="0" dirty="0">
              <a:solidFill>
                <a:srgbClr val="606060"/>
              </a:solidFill>
              <a:effectLst/>
              <a:latin typeface="Open Sans" panose="020B0606030504020204" pitchFamily="34" charset="0"/>
            </a:endParaRPr>
          </a:p>
          <a:p>
            <a:pPr algn="l"/>
            <a:r>
              <a:rPr lang="en-GB" b="0" i="0" dirty="0">
                <a:solidFill>
                  <a:srgbClr val="606060"/>
                </a:solidFill>
                <a:effectLst/>
                <a:latin typeface="Open Sans" panose="020B0606030504020204" pitchFamily="34" charset="0"/>
              </a:rPr>
              <a:t>Also, you do not need specific training in Health &amp; Safety to make this judgement.</a:t>
            </a:r>
          </a:p>
          <a:p>
            <a:pPr algn="l"/>
            <a:endParaRPr lang="en-GB" b="0" i="0" dirty="0">
              <a:solidFill>
                <a:srgbClr val="606060"/>
              </a:solidFill>
              <a:effectLst/>
              <a:latin typeface="Open Sans" panose="020B0606030504020204" pitchFamily="34" charset="0"/>
            </a:endParaRPr>
          </a:p>
          <a:p>
            <a:pPr algn="l"/>
            <a:r>
              <a:rPr lang="en-GB" b="0" i="0" dirty="0">
                <a:solidFill>
                  <a:srgbClr val="606060"/>
                </a:solidFill>
                <a:effectLst/>
                <a:latin typeface="Open Sans" panose="020B0606030504020204" pitchFamily="34" charset="0"/>
              </a:rPr>
              <a:t>Someone coordinating placements at a school/college might decide that an in-person check is necessary if the specific workplace, or the specific student, make them think that this would be a good idea (for example, the workplace might involve heavy machinery, or the student might have special needs). </a:t>
            </a:r>
          </a:p>
        </p:txBody>
      </p:sp>
    </p:spTree>
    <p:extLst>
      <p:ext uri="{BB962C8B-B14F-4D97-AF65-F5344CB8AC3E}">
        <p14:creationId xmlns:p14="http://schemas.microsoft.com/office/powerpoint/2010/main" val="60832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EF3BAF0-2C79-F987-47AC-B8AA4649FC1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1DBF5B-A834-ADEA-8A40-C671BC299B64}"/>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Safeguarding – DBS checks</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AAA58AB2-30C5-64DF-7FF6-536FD6352DE6}"/>
              </a:ext>
            </a:extLst>
          </p:cNvPr>
          <p:cNvSpPr txBox="1"/>
          <p:nvPr/>
        </p:nvSpPr>
        <p:spPr>
          <a:xfrm>
            <a:off x="179294" y="1648242"/>
            <a:ext cx="11743764" cy="4893647"/>
          </a:xfrm>
          <a:prstGeom prst="rect">
            <a:avLst/>
          </a:prstGeom>
          <a:noFill/>
        </p:spPr>
        <p:txBody>
          <a:bodyPr wrap="square">
            <a:spAutoFit/>
          </a:bodyPr>
          <a:lstStyle/>
          <a:p>
            <a:pPr algn="l">
              <a:buFont typeface="Arial" panose="020B0604020202020204" pitchFamily="34" charset="0"/>
              <a:buChar char="•"/>
            </a:pPr>
            <a:r>
              <a:rPr lang="en-GB" sz="2400" b="0" i="0" dirty="0">
                <a:solidFill>
                  <a:srgbClr val="606060"/>
                </a:solidFill>
                <a:effectLst/>
                <a:latin typeface="Open Sans" panose="020B0606030504020204" pitchFamily="34" charset="0"/>
              </a:rPr>
              <a:t>Schools / colleges should decide whether to check if an adult is barred from working with children based on the specifics of a particular placement.</a:t>
            </a:r>
          </a:p>
          <a:p>
            <a:pPr algn="l">
              <a:buFont typeface="Arial" panose="020B0604020202020204" pitchFamily="34" charset="0"/>
              <a:buChar char="•"/>
            </a:pPr>
            <a:r>
              <a:rPr lang="en-GB" sz="2400" b="0" i="0" dirty="0">
                <a:solidFill>
                  <a:srgbClr val="606060"/>
                </a:solidFill>
                <a:effectLst/>
                <a:latin typeface="Open Sans" panose="020B0606030504020204" pitchFamily="34" charset="0"/>
              </a:rPr>
              <a:t>Normally checking means having the relevant adult do days or enhanced DBS check, including the children's barred list.</a:t>
            </a:r>
          </a:p>
          <a:p>
            <a:pPr algn="l">
              <a:buFont typeface="Arial" panose="020B0604020202020204" pitchFamily="34" charset="0"/>
              <a:buChar char="•"/>
            </a:pPr>
            <a:endParaRPr lang="en-GB" sz="2400" b="0" i="0" dirty="0">
              <a:solidFill>
                <a:srgbClr val="606060"/>
              </a:solidFill>
              <a:effectLst/>
              <a:latin typeface="Open Sans" panose="020B0606030504020204" pitchFamily="34" charset="0"/>
            </a:endParaRPr>
          </a:p>
          <a:p>
            <a:pPr algn="l">
              <a:buFont typeface="Arial" panose="020B0604020202020204" pitchFamily="34" charset="0"/>
              <a:buChar char="•"/>
            </a:pPr>
            <a:r>
              <a:rPr lang="en-GB" sz="2400" b="0" i="0" dirty="0">
                <a:solidFill>
                  <a:srgbClr val="606060"/>
                </a:solidFill>
                <a:effectLst/>
                <a:latin typeface="Open Sans" panose="020B0606030504020204" pitchFamily="34" charset="0"/>
              </a:rPr>
              <a:t>A check might be necessary if all 3 of these apply:</a:t>
            </a:r>
          </a:p>
          <a:p>
            <a:pPr marL="742950" lvl="1" indent="-285750" algn="l">
              <a:buFont typeface="Arial" panose="020B0604020202020204" pitchFamily="34" charset="0"/>
              <a:buChar char="•"/>
            </a:pPr>
            <a:r>
              <a:rPr lang="en-GB" sz="2400" b="0" i="0" dirty="0">
                <a:solidFill>
                  <a:srgbClr val="606060"/>
                </a:solidFill>
                <a:effectLst/>
                <a:latin typeface="Open Sans" panose="020B0606030504020204" pitchFamily="34" charset="0"/>
              </a:rPr>
              <a:t>The student is likely to ever be on their own with an adult, without a second adult present, and</a:t>
            </a:r>
          </a:p>
          <a:p>
            <a:pPr marL="742950" lvl="1" indent="-285750" algn="l">
              <a:buFont typeface="Arial" panose="020B0604020202020204" pitchFamily="34" charset="0"/>
              <a:buChar char="•"/>
            </a:pPr>
            <a:r>
              <a:rPr lang="en-GB" sz="2400" b="0" i="0" dirty="0">
                <a:solidFill>
                  <a:srgbClr val="606060"/>
                </a:solidFill>
                <a:effectLst/>
                <a:latin typeface="Open Sans" panose="020B0606030504020204" pitchFamily="34" charset="0"/>
              </a:rPr>
              <a:t>The student is pre-16 at the end date of the placement, and</a:t>
            </a:r>
          </a:p>
          <a:p>
            <a:pPr marL="742950" lvl="1" indent="-285750" algn="l">
              <a:buFont typeface="Arial" panose="020B0604020202020204" pitchFamily="34" charset="0"/>
              <a:buChar char="•"/>
            </a:pPr>
            <a:r>
              <a:rPr lang="en-GB" sz="2400" b="0" i="0" dirty="0">
                <a:solidFill>
                  <a:srgbClr val="606060"/>
                </a:solidFill>
                <a:effectLst/>
                <a:latin typeface="Open Sans" panose="020B0606030504020204" pitchFamily="34" charset="0"/>
              </a:rPr>
              <a:t>The placement will last more than 3 days or runs overnight.</a:t>
            </a:r>
          </a:p>
          <a:p>
            <a:pPr marL="742950" lvl="1" indent="-285750" algn="l">
              <a:buFont typeface="Arial" panose="020B0604020202020204" pitchFamily="34" charset="0"/>
              <a:buChar char="•"/>
            </a:pPr>
            <a:endParaRPr lang="en-GB" sz="2400" b="0" i="0" dirty="0">
              <a:solidFill>
                <a:srgbClr val="606060"/>
              </a:solidFill>
              <a:effectLst/>
              <a:latin typeface="Open Sans" panose="020B0606030504020204" pitchFamily="34" charset="0"/>
            </a:endParaRPr>
          </a:p>
          <a:p>
            <a:pPr algn="l">
              <a:buFont typeface="Arial" panose="020B0604020202020204" pitchFamily="34" charset="0"/>
              <a:buChar char="•"/>
            </a:pPr>
            <a:r>
              <a:rPr lang="en-GB" sz="2400" b="0" i="0" dirty="0">
                <a:solidFill>
                  <a:srgbClr val="606060"/>
                </a:solidFill>
                <a:effectLst/>
                <a:latin typeface="Open Sans" panose="020B0606030504020204" pitchFamily="34" charset="0"/>
              </a:rPr>
              <a:t>For placements where the student is 16+, the school cannot request a DBS check of the employer</a:t>
            </a:r>
          </a:p>
        </p:txBody>
      </p:sp>
    </p:spTree>
    <p:extLst>
      <p:ext uri="{BB962C8B-B14F-4D97-AF65-F5344CB8AC3E}">
        <p14:creationId xmlns:p14="http://schemas.microsoft.com/office/powerpoint/2010/main" val="325311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D3A1CA-1EFD-BE82-329D-E949A1BFB6D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DE5576A-37D0-F718-6A69-F6A79F859262}"/>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Safeguarding – DBS checks</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17CEE357-B106-9BA6-8324-4C6F8F091BAC}"/>
              </a:ext>
            </a:extLst>
          </p:cNvPr>
          <p:cNvSpPr txBox="1"/>
          <p:nvPr/>
        </p:nvSpPr>
        <p:spPr>
          <a:xfrm>
            <a:off x="179294" y="1648242"/>
            <a:ext cx="11743764" cy="5386090"/>
          </a:xfrm>
          <a:prstGeom prst="rect">
            <a:avLst/>
          </a:prstGeom>
          <a:noFill/>
        </p:spPr>
        <p:txBody>
          <a:bodyPr wrap="square">
            <a:spAutoFit/>
          </a:bodyPr>
          <a:lstStyle/>
          <a:p>
            <a:pPr algn="l"/>
            <a:r>
              <a:rPr lang="en-GB" sz="2400" b="0" i="0" dirty="0">
                <a:solidFill>
                  <a:srgbClr val="000000"/>
                </a:solidFill>
                <a:effectLst/>
                <a:latin typeface="Open Sans" panose="020B0606030504020204" pitchFamily="34" charset="0"/>
              </a:rPr>
              <a:t>On the Unifrog Placements tool: </a:t>
            </a:r>
          </a:p>
          <a:p>
            <a:pPr algn="l">
              <a:buFont typeface="Arial" panose="020B0604020202020204" pitchFamily="34" charset="0"/>
              <a:buChar char="•"/>
            </a:pPr>
            <a:r>
              <a:rPr lang="en-GB" sz="2400" b="0" i="0" dirty="0">
                <a:solidFill>
                  <a:srgbClr val="000000"/>
                </a:solidFill>
                <a:effectLst/>
                <a:latin typeface="Open Sans" panose="020B0606030504020204" pitchFamily="34" charset="0"/>
              </a:rPr>
              <a:t>We strongly advise the employer that it's not a good idea for the person working with the young person to be alone with the young person.</a:t>
            </a:r>
          </a:p>
          <a:p>
            <a:pPr algn="l"/>
            <a:endParaRPr lang="en-GB" sz="2400" b="0" i="0" dirty="0">
              <a:solidFill>
                <a:srgbClr val="000000"/>
              </a:solidFill>
              <a:effectLst/>
              <a:latin typeface="Open Sans" panose="020B0606030504020204" pitchFamily="34" charset="0"/>
            </a:endParaRPr>
          </a:p>
          <a:p>
            <a:pPr algn="l">
              <a:buFont typeface="Arial" panose="020B0604020202020204" pitchFamily="34" charset="0"/>
              <a:buChar char="•"/>
            </a:pPr>
            <a:r>
              <a:rPr lang="en-GB" sz="2400" b="0" i="0" dirty="0">
                <a:solidFill>
                  <a:srgbClr val="000000"/>
                </a:solidFill>
                <a:effectLst/>
                <a:latin typeface="Open Sans" panose="020B0606030504020204" pitchFamily="34" charset="0"/>
              </a:rPr>
              <a:t>If the student is likely to ever be on their own with an adult, without a second adult present, AND the student is pre-16 at the end date of the placement, AND the placement will last more than 3 days, we:</a:t>
            </a:r>
          </a:p>
          <a:p>
            <a:pPr marL="742950" lvl="1" indent="-285750" algn="l">
              <a:buFont typeface="Arial" panose="020B0604020202020204" pitchFamily="34" charset="0"/>
              <a:buChar char="•"/>
            </a:pPr>
            <a:r>
              <a:rPr lang="en-GB" sz="2400" b="0" i="0" dirty="0">
                <a:solidFill>
                  <a:srgbClr val="000000"/>
                </a:solidFill>
                <a:effectLst/>
                <a:latin typeface="Open Sans" panose="020B0606030504020204" pitchFamily="34" charset="0"/>
              </a:rPr>
              <a:t>Ask the employer if they can ensure that relevant adults are not barred from working with children, and explain that this normally means that they have had a DBS check</a:t>
            </a:r>
          </a:p>
          <a:p>
            <a:pPr marL="742950" lvl="1" indent="-285750" algn="l">
              <a:buFont typeface="Arial" panose="020B0604020202020204" pitchFamily="34" charset="0"/>
              <a:buChar char="•"/>
            </a:pPr>
            <a:r>
              <a:rPr lang="en-GB" sz="2400" b="0" i="0" dirty="0">
                <a:solidFill>
                  <a:srgbClr val="000000"/>
                </a:solidFill>
                <a:effectLst/>
                <a:latin typeface="Open Sans" panose="020B0606030504020204" pitchFamily="34" charset="0"/>
              </a:rPr>
              <a:t>If the employer says ‘no’ to the above, we flag this fact extremely clearly to the school/college placement coordinator, explaining that they should likely refuse permission</a:t>
            </a:r>
          </a:p>
          <a:p>
            <a:pPr algn="l">
              <a:buFont typeface="Arial" panose="020B0604020202020204" pitchFamily="34" charset="0"/>
              <a:buChar char="•"/>
            </a:pPr>
            <a:endParaRPr lang="en-GB" sz="3200" b="0" i="0" dirty="0">
              <a:solidFill>
                <a:srgbClr val="606060"/>
              </a:solidFill>
              <a:effectLst/>
              <a:latin typeface="Open Sans" panose="020B0606030504020204" pitchFamily="34" charset="0"/>
            </a:endParaRPr>
          </a:p>
        </p:txBody>
      </p:sp>
    </p:spTree>
    <p:extLst>
      <p:ext uri="{BB962C8B-B14F-4D97-AF65-F5344CB8AC3E}">
        <p14:creationId xmlns:p14="http://schemas.microsoft.com/office/powerpoint/2010/main" val="1221273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022999-B851-6D70-FD50-F1C9887CF4A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038FC74-947F-C35F-88F9-77DB5857EB18}"/>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Insurance</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A605DD43-91C1-8E4E-5013-65F4956D9CA6}"/>
              </a:ext>
            </a:extLst>
          </p:cNvPr>
          <p:cNvSpPr txBox="1"/>
          <p:nvPr/>
        </p:nvSpPr>
        <p:spPr>
          <a:xfrm>
            <a:off x="179293" y="1495842"/>
            <a:ext cx="11743765" cy="5262979"/>
          </a:xfrm>
          <a:prstGeom prst="rect">
            <a:avLst/>
          </a:prstGeom>
          <a:noFill/>
        </p:spPr>
        <p:txBody>
          <a:bodyPr wrap="square">
            <a:spAutoFit/>
          </a:bodyPr>
          <a:lstStyle/>
          <a:p>
            <a:r>
              <a:rPr lang="en-GB" sz="2800" b="0" i="0" dirty="0">
                <a:solidFill>
                  <a:srgbClr val="606060"/>
                </a:solidFill>
                <a:effectLst/>
                <a:latin typeface="Open Sans" panose="020B0606030504020204" pitchFamily="34" charset="0"/>
              </a:rPr>
              <a:t>When people talk about the insurance that is required for placements, they are (or should be!) talking about </a:t>
            </a:r>
            <a:r>
              <a:rPr lang="en-GB" sz="2800" b="1" i="0" dirty="0">
                <a:solidFill>
                  <a:srgbClr val="606060"/>
                </a:solidFill>
                <a:effectLst/>
                <a:latin typeface="Open Sans" panose="020B0606030504020204" pitchFamily="34" charset="0"/>
              </a:rPr>
              <a:t>Employer's Liability Insurance (ELI). </a:t>
            </a:r>
            <a:r>
              <a:rPr lang="en-GB" sz="2800" b="0" i="0" dirty="0">
                <a:solidFill>
                  <a:srgbClr val="606060"/>
                </a:solidFill>
                <a:effectLst/>
                <a:latin typeface="Open Sans" panose="020B0606030504020204" pitchFamily="34" charset="0"/>
              </a:rPr>
              <a:t>This financially safeguards an employer against allegations of injury or illness to employees arising out of their employment, and in so doing it also safeguards employees, because it means that there will be money available should the employee make a successful claim. With a few edge-case exceptions (detailed below), it is a legal requirement for any employer.</a:t>
            </a:r>
            <a:br>
              <a:rPr lang="en-GB" sz="2800" dirty="0"/>
            </a:br>
            <a:br>
              <a:rPr lang="en-GB" sz="2800" dirty="0"/>
            </a:br>
            <a:r>
              <a:rPr lang="en-GB" sz="2800" b="0" i="0" dirty="0">
                <a:solidFill>
                  <a:srgbClr val="606060"/>
                </a:solidFill>
                <a:effectLst/>
                <a:latin typeface="Open Sans" panose="020B0606030504020204" pitchFamily="34" charset="0"/>
              </a:rPr>
              <a:t>In the UK and in many other countries, students on a placement are treated as employees of the employer for the purposes of insurance - so it's important that the employer has ELI in place.</a:t>
            </a:r>
            <a:endParaRPr lang="en-GB" sz="2800" dirty="0"/>
          </a:p>
        </p:txBody>
      </p:sp>
    </p:spTree>
    <p:extLst>
      <p:ext uri="{BB962C8B-B14F-4D97-AF65-F5344CB8AC3E}">
        <p14:creationId xmlns:p14="http://schemas.microsoft.com/office/powerpoint/2010/main" val="189107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7BD906-1CD0-AB14-EE08-4DF8864B0B0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A87FF6E-E218-96AB-4BE2-3639B56F686E}"/>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Insurance</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18F8FC45-B924-753D-AFE8-01D0E8F3D218}"/>
              </a:ext>
            </a:extLst>
          </p:cNvPr>
          <p:cNvSpPr txBox="1"/>
          <p:nvPr/>
        </p:nvSpPr>
        <p:spPr>
          <a:xfrm>
            <a:off x="179293" y="1495842"/>
            <a:ext cx="11743765" cy="4708981"/>
          </a:xfrm>
          <a:prstGeom prst="rect">
            <a:avLst/>
          </a:prstGeom>
          <a:noFill/>
        </p:spPr>
        <p:txBody>
          <a:bodyPr wrap="square" lIns="91440" tIns="45720" rIns="91440" bIns="45720" anchor="t">
            <a:spAutoFit/>
          </a:bodyPr>
          <a:lstStyle/>
          <a:p>
            <a:pPr algn="l"/>
            <a:r>
              <a:rPr lang="en-GB" sz="2000" b="0" i="0" dirty="0">
                <a:solidFill>
                  <a:srgbClr val="000000"/>
                </a:solidFill>
                <a:effectLst/>
                <a:latin typeface="Open Sans"/>
                <a:ea typeface="Open Sans"/>
                <a:cs typeface="Open Sans"/>
              </a:rPr>
              <a:t>On the </a:t>
            </a:r>
            <a:r>
              <a:rPr lang="en-GB" sz="2000" b="0" i="0" dirty="0" err="1">
                <a:solidFill>
                  <a:srgbClr val="000000"/>
                </a:solidFill>
                <a:effectLst/>
                <a:latin typeface="Open Sans"/>
                <a:ea typeface="Open Sans"/>
                <a:cs typeface="Open Sans"/>
              </a:rPr>
              <a:t>Unifrog</a:t>
            </a:r>
            <a:r>
              <a:rPr lang="en-GB" sz="2000" b="0" i="0" dirty="0">
                <a:solidFill>
                  <a:srgbClr val="000000"/>
                </a:solidFill>
                <a:effectLst/>
                <a:latin typeface="Open Sans"/>
                <a:ea typeface="Open Sans"/>
                <a:cs typeface="Open Sans"/>
              </a:rPr>
              <a:t> Placements tool, for an in-person placement: </a:t>
            </a:r>
          </a:p>
          <a:p>
            <a:pPr algn="l">
              <a:buFont typeface="Arial" panose="020B0604020202020204" pitchFamily="34" charset="0"/>
              <a:buChar char="•"/>
            </a:pPr>
            <a:r>
              <a:rPr lang="en-GB" sz="2000" b="0" i="0" dirty="0">
                <a:solidFill>
                  <a:srgbClr val="000000"/>
                </a:solidFill>
                <a:effectLst/>
                <a:latin typeface="Open Sans"/>
                <a:ea typeface="Open Sans"/>
                <a:cs typeface="Open Sans"/>
              </a:rPr>
              <a:t>If the employer fits into one of the special categories , the tool asks the Employer placement lead what insurance, if any, the employer does have in place</a:t>
            </a:r>
          </a:p>
          <a:p>
            <a:pPr algn="l">
              <a:buFont typeface="Arial" panose="020B0604020202020204" pitchFamily="34" charset="0"/>
              <a:buChar char="•"/>
            </a:pPr>
            <a:r>
              <a:rPr lang="en-GB" sz="2000" b="0" i="0" dirty="0">
                <a:solidFill>
                  <a:srgbClr val="000000"/>
                </a:solidFill>
                <a:effectLst/>
                <a:latin typeface="Open Sans"/>
                <a:ea typeface="Open Sans"/>
                <a:cs typeface="Open Sans"/>
              </a:rPr>
              <a:t>Otherwise the tool asks employers to give details for their Employers' Liability Insurance, including sharing with the school / college a copy of their insurance certificate (even for a normal low risk placement, the UK's Health &amp; Safety Executive recommends that schools / colleges see a copy of the employer's insurance certificate).</a:t>
            </a:r>
          </a:p>
          <a:p>
            <a:pPr algn="l">
              <a:buFont typeface="Arial" panose="020B0604020202020204" pitchFamily="34" charset="0"/>
              <a:buChar char="•"/>
            </a:pPr>
            <a:r>
              <a:rPr lang="en-GB" sz="2000" b="0" i="0" dirty="0">
                <a:solidFill>
                  <a:srgbClr val="000000"/>
                </a:solidFill>
                <a:effectLst/>
                <a:latin typeface="Open Sans"/>
                <a:ea typeface="Open Sans"/>
                <a:cs typeface="Open Sans"/>
              </a:rPr>
              <a:t>Employers upload their insurance certificate straight into the form. If they are blocked from doing this (a rare occurrence normally caused by an employer's firewall) then the form allows for them to email it to the placement coordinator instead.</a:t>
            </a:r>
          </a:p>
          <a:p>
            <a:pPr algn="l">
              <a:buFont typeface="Arial" panose="020B0604020202020204" pitchFamily="34" charset="0"/>
              <a:buChar char="•"/>
            </a:pPr>
            <a:r>
              <a:rPr lang="en-GB" sz="2000" b="0" i="0" dirty="0">
                <a:solidFill>
                  <a:srgbClr val="000000"/>
                </a:solidFill>
                <a:effectLst/>
                <a:latin typeface="Open Sans"/>
                <a:ea typeface="Open Sans"/>
                <a:cs typeface="Open Sans"/>
              </a:rPr>
              <a:t>If the Employers' Liability Insurance will have expired before the end date of the placement (or a day after the start date if the placement is marked as ‘ongoing’), then the Employer placement lead must commit to updating the insurance details before the start of the placement. The system also sends the employer a reminder email to update their insurance details on the day after they've said that their insurance will expire.</a:t>
            </a:r>
          </a:p>
        </p:txBody>
      </p:sp>
    </p:spTree>
    <p:extLst>
      <p:ext uri="{BB962C8B-B14F-4D97-AF65-F5344CB8AC3E}">
        <p14:creationId xmlns:p14="http://schemas.microsoft.com/office/powerpoint/2010/main" val="283195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0C8F67-52D5-3D66-46E5-C9CAFD22064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FABC8BE-A07D-CDB2-3A5D-FDD1BE32E34C}"/>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Other legalities</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11CD30E3-BFD5-01AD-3250-254DEFACDFB3}"/>
              </a:ext>
            </a:extLst>
          </p:cNvPr>
          <p:cNvSpPr txBox="1"/>
          <p:nvPr/>
        </p:nvSpPr>
        <p:spPr>
          <a:xfrm>
            <a:off x="323850" y="2107912"/>
            <a:ext cx="6096000" cy="584775"/>
          </a:xfrm>
          <a:prstGeom prst="rect">
            <a:avLst/>
          </a:prstGeom>
          <a:noFill/>
        </p:spPr>
        <p:txBody>
          <a:bodyPr wrap="square">
            <a:spAutoFit/>
          </a:bodyPr>
          <a:lstStyle/>
          <a:p>
            <a:r>
              <a:rPr lang="en-GB" sz="3200" b="1" i="0">
                <a:solidFill>
                  <a:srgbClr val="606060"/>
                </a:solidFill>
                <a:effectLst/>
                <a:latin typeface="Open Sans" panose="020B0606030504020204" pitchFamily="34" charset="0"/>
              </a:rPr>
              <a:t>Risk Assessment</a:t>
            </a:r>
            <a:endParaRPr lang="en-GB" sz="3200" dirty="0"/>
          </a:p>
        </p:txBody>
      </p:sp>
      <p:sp>
        <p:nvSpPr>
          <p:cNvPr id="7" name="TextBox 6">
            <a:extLst>
              <a:ext uri="{FF2B5EF4-FFF2-40B4-BE49-F238E27FC236}">
                <a16:creationId xmlns:a16="http://schemas.microsoft.com/office/drawing/2014/main" id="{BE0B2C9E-DA07-5B83-FC68-9B2A4AEA704A}"/>
              </a:ext>
            </a:extLst>
          </p:cNvPr>
          <p:cNvSpPr txBox="1"/>
          <p:nvPr/>
        </p:nvSpPr>
        <p:spPr>
          <a:xfrm>
            <a:off x="3003176" y="3719771"/>
            <a:ext cx="6096000" cy="584775"/>
          </a:xfrm>
          <a:prstGeom prst="rect">
            <a:avLst/>
          </a:prstGeom>
          <a:noFill/>
        </p:spPr>
        <p:txBody>
          <a:bodyPr wrap="square">
            <a:spAutoFit/>
          </a:bodyPr>
          <a:lstStyle/>
          <a:p>
            <a:r>
              <a:rPr lang="en-GB" sz="3200" b="1" i="0" dirty="0">
                <a:solidFill>
                  <a:srgbClr val="606060"/>
                </a:solidFill>
                <a:effectLst/>
                <a:latin typeface="Open Sans" panose="020B0606030504020204" pitchFamily="34" charset="0"/>
              </a:rPr>
              <a:t>Fire Risk Assessment</a:t>
            </a:r>
            <a:endParaRPr lang="en-GB" sz="3200" dirty="0"/>
          </a:p>
        </p:txBody>
      </p:sp>
      <p:sp>
        <p:nvSpPr>
          <p:cNvPr id="9" name="TextBox 8">
            <a:extLst>
              <a:ext uri="{FF2B5EF4-FFF2-40B4-BE49-F238E27FC236}">
                <a16:creationId xmlns:a16="http://schemas.microsoft.com/office/drawing/2014/main" id="{093DD575-1CBA-6486-BE1E-2666675505FA}"/>
              </a:ext>
            </a:extLst>
          </p:cNvPr>
          <p:cNvSpPr txBox="1"/>
          <p:nvPr/>
        </p:nvSpPr>
        <p:spPr>
          <a:xfrm>
            <a:off x="3829050" y="5264781"/>
            <a:ext cx="6096000" cy="584775"/>
          </a:xfrm>
          <a:prstGeom prst="rect">
            <a:avLst/>
          </a:prstGeom>
          <a:noFill/>
        </p:spPr>
        <p:txBody>
          <a:bodyPr wrap="square">
            <a:spAutoFit/>
          </a:bodyPr>
          <a:lstStyle/>
          <a:p>
            <a:r>
              <a:rPr lang="en-GB" sz="3200" b="1" i="0" dirty="0">
                <a:solidFill>
                  <a:srgbClr val="606060"/>
                </a:solidFill>
                <a:effectLst/>
                <a:latin typeface="Open Sans" panose="020B0606030504020204" pitchFamily="34" charset="0"/>
              </a:rPr>
              <a:t>Health &amp; Safety policy</a:t>
            </a:r>
            <a:endParaRPr lang="en-GB" sz="3200" dirty="0"/>
          </a:p>
        </p:txBody>
      </p:sp>
      <p:sp>
        <p:nvSpPr>
          <p:cNvPr id="11" name="TextBox 10">
            <a:extLst>
              <a:ext uri="{FF2B5EF4-FFF2-40B4-BE49-F238E27FC236}">
                <a16:creationId xmlns:a16="http://schemas.microsoft.com/office/drawing/2014/main" id="{9AB58D5F-D652-FE3A-A331-E26AB6458C96}"/>
              </a:ext>
            </a:extLst>
          </p:cNvPr>
          <p:cNvSpPr txBox="1"/>
          <p:nvPr/>
        </p:nvSpPr>
        <p:spPr>
          <a:xfrm>
            <a:off x="6419850" y="1763947"/>
            <a:ext cx="5086350" cy="1077218"/>
          </a:xfrm>
          <a:prstGeom prst="rect">
            <a:avLst/>
          </a:prstGeom>
          <a:noFill/>
        </p:spPr>
        <p:txBody>
          <a:bodyPr wrap="square">
            <a:spAutoFit/>
          </a:bodyPr>
          <a:lstStyle/>
          <a:p>
            <a:r>
              <a:rPr lang="en-GB" sz="3200" b="1" i="0" dirty="0">
                <a:solidFill>
                  <a:srgbClr val="606060"/>
                </a:solidFill>
                <a:effectLst/>
                <a:latin typeface="Open Sans" panose="020B0606030504020204" pitchFamily="34" charset="0"/>
              </a:rPr>
              <a:t>GDPR and related data protection law</a:t>
            </a:r>
            <a:endParaRPr lang="en-GB" sz="3200" dirty="0"/>
          </a:p>
        </p:txBody>
      </p:sp>
    </p:spTree>
    <p:extLst>
      <p:ext uri="{BB962C8B-B14F-4D97-AF65-F5344CB8AC3E}">
        <p14:creationId xmlns:p14="http://schemas.microsoft.com/office/powerpoint/2010/main" val="263136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E5E95FC-52F8-2D83-C87F-C21346074E4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4AF2ECD-47E3-6807-C0EF-2A452FA7EA42}"/>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083A50"/>
                </a:solidFill>
                <a:effectLst/>
                <a:latin typeface="Sofia-Pro-Bold"/>
              </a:rPr>
              <a:t>10 Huge Benefits of In-Person Work Experience</a:t>
            </a:r>
          </a:p>
        </p:txBody>
      </p:sp>
      <p:sp>
        <p:nvSpPr>
          <p:cNvPr id="4" name="TextBox 3">
            <a:extLst>
              <a:ext uri="{FF2B5EF4-FFF2-40B4-BE49-F238E27FC236}">
                <a16:creationId xmlns:a16="http://schemas.microsoft.com/office/drawing/2014/main" id="{F7752CD3-0679-117F-B540-822289141CF4}"/>
              </a:ext>
            </a:extLst>
          </p:cNvPr>
          <p:cNvSpPr txBox="1"/>
          <p:nvPr/>
        </p:nvSpPr>
        <p:spPr>
          <a:xfrm>
            <a:off x="552450" y="2105036"/>
            <a:ext cx="6096000" cy="417935"/>
          </a:xfrm>
          <a:prstGeom prst="rect">
            <a:avLst/>
          </a:prstGeom>
          <a:noFill/>
        </p:spPr>
        <p:txBody>
          <a:bodyPr wrap="square">
            <a:spAutoFit/>
          </a:bodyPr>
          <a:lstStyle/>
          <a:p>
            <a:pPr algn="l">
              <a:lnSpc>
                <a:spcPts val="2400"/>
              </a:lnSpc>
            </a:pPr>
            <a:r>
              <a:rPr lang="en-GB" sz="2800" b="0" i="0" dirty="0">
                <a:solidFill>
                  <a:srgbClr val="083A50"/>
                </a:solidFill>
                <a:effectLst/>
                <a:latin typeface="Sofia-Pro-Bold"/>
              </a:rPr>
              <a:t>1. You’ll enter the job market</a:t>
            </a:r>
          </a:p>
        </p:txBody>
      </p:sp>
      <p:sp>
        <p:nvSpPr>
          <p:cNvPr id="8" name="TextBox 7">
            <a:extLst>
              <a:ext uri="{FF2B5EF4-FFF2-40B4-BE49-F238E27FC236}">
                <a16:creationId xmlns:a16="http://schemas.microsoft.com/office/drawing/2014/main" id="{E12C887D-DD61-D57A-02BD-4F432F98A8F0}"/>
              </a:ext>
            </a:extLst>
          </p:cNvPr>
          <p:cNvSpPr txBox="1"/>
          <p:nvPr/>
        </p:nvSpPr>
        <p:spPr>
          <a:xfrm>
            <a:off x="552450" y="3016194"/>
            <a:ext cx="7467600" cy="417935"/>
          </a:xfrm>
          <a:prstGeom prst="rect">
            <a:avLst/>
          </a:prstGeom>
          <a:noFill/>
        </p:spPr>
        <p:txBody>
          <a:bodyPr wrap="square">
            <a:spAutoFit/>
          </a:bodyPr>
          <a:lstStyle/>
          <a:p>
            <a:pPr algn="l">
              <a:lnSpc>
                <a:spcPts val="2400"/>
              </a:lnSpc>
            </a:pPr>
            <a:r>
              <a:rPr lang="en-GB" sz="2800" b="0" i="0" dirty="0">
                <a:solidFill>
                  <a:srgbClr val="083A50"/>
                </a:solidFill>
                <a:effectLst/>
                <a:latin typeface="Sofia-Pro-Bold"/>
              </a:rPr>
              <a:t>2. You get to apply your skills in a new context</a:t>
            </a:r>
          </a:p>
        </p:txBody>
      </p:sp>
      <p:sp>
        <p:nvSpPr>
          <p:cNvPr id="12" name="TextBox 11">
            <a:extLst>
              <a:ext uri="{FF2B5EF4-FFF2-40B4-BE49-F238E27FC236}">
                <a16:creationId xmlns:a16="http://schemas.microsoft.com/office/drawing/2014/main" id="{B310DBDE-8860-C899-BDBE-790E6CF19EA8}"/>
              </a:ext>
            </a:extLst>
          </p:cNvPr>
          <p:cNvSpPr txBox="1"/>
          <p:nvPr/>
        </p:nvSpPr>
        <p:spPr>
          <a:xfrm>
            <a:off x="552450" y="3927352"/>
            <a:ext cx="6096000" cy="431528"/>
          </a:xfrm>
          <a:prstGeom prst="rect">
            <a:avLst/>
          </a:prstGeom>
          <a:noFill/>
        </p:spPr>
        <p:txBody>
          <a:bodyPr wrap="square">
            <a:spAutoFit/>
          </a:bodyPr>
          <a:lstStyle/>
          <a:p>
            <a:pPr algn="l">
              <a:lnSpc>
                <a:spcPts val="2400"/>
              </a:lnSpc>
            </a:pPr>
            <a:r>
              <a:rPr lang="en-GB" sz="2800" b="0" i="0" dirty="0">
                <a:solidFill>
                  <a:srgbClr val="083A50"/>
                </a:solidFill>
                <a:effectLst/>
                <a:latin typeface="Sofia-Pro-Bold"/>
              </a:rPr>
              <a:t>3. You’ll gain new skills</a:t>
            </a:r>
          </a:p>
        </p:txBody>
      </p:sp>
      <p:sp>
        <p:nvSpPr>
          <p:cNvPr id="14" name="TextBox 13">
            <a:extLst>
              <a:ext uri="{FF2B5EF4-FFF2-40B4-BE49-F238E27FC236}">
                <a16:creationId xmlns:a16="http://schemas.microsoft.com/office/drawing/2014/main" id="{620A1444-80FE-11F7-71BA-1E008F3138E8}"/>
              </a:ext>
            </a:extLst>
          </p:cNvPr>
          <p:cNvSpPr txBox="1"/>
          <p:nvPr/>
        </p:nvSpPr>
        <p:spPr>
          <a:xfrm>
            <a:off x="552450" y="4852103"/>
            <a:ext cx="7467600" cy="417935"/>
          </a:xfrm>
          <a:prstGeom prst="rect">
            <a:avLst/>
          </a:prstGeom>
          <a:noFill/>
        </p:spPr>
        <p:txBody>
          <a:bodyPr wrap="square">
            <a:spAutoFit/>
          </a:bodyPr>
          <a:lstStyle/>
          <a:p>
            <a:pPr algn="l">
              <a:lnSpc>
                <a:spcPts val="2400"/>
              </a:lnSpc>
            </a:pPr>
            <a:r>
              <a:rPr lang="en-GB" sz="2800" b="0" i="0" dirty="0">
                <a:solidFill>
                  <a:srgbClr val="083A50"/>
                </a:solidFill>
                <a:effectLst/>
                <a:latin typeface="Sofia-Pro-Bold"/>
              </a:rPr>
              <a:t>4. You’ll begin to understand the industry</a:t>
            </a:r>
          </a:p>
        </p:txBody>
      </p:sp>
      <p:sp>
        <p:nvSpPr>
          <p:cNvPr id="16" name="TextBox 15">
            <a:extLst>
              <a:ext uri="{FF2B5EF4-FFF2-40B4-BE49-F238E27FC236}">
                <a16:creationId xmlns:a16="http://schemas.microsoft.com/office/drawing/2014/main" id="{DED285D0-1213-396C-76C3-87B351D013E0}"/>
              </a:ext>
            </a:extLst>
          </p:cNvPr>
          <p:cNvSpPr txBox="1"/>
          <p:nvPr/>
        </p:nvSpPr>
        <p:spPr>
          <a:xfrm>
            <a:off x="552450" y="5763261"/>
            <a:ext cx="6896100" cy="417935"/>
          </a:xfrm>
          <a:prstGeom prst="rect">
            <a:avLst/>
          </a:prstGeom>
          <a:noFill/>
        </p:spPr>
        <p:txBody>
          <a:bodyPr wrap="square">
            <a:spAutoFit/>
          </a:bodyPr>
          <a:lstStyle/>
          <a:p>
            <a:pPr algn="l">
              <a:lnSpc>
                <a:spcPts val="2400"/>
              </a:lnSpc>
            </a:pPr>
            <a:r>
              <a:rPr lang="en-GB" sz="2800" b="0" i="0" dirty="0">
                <a:solidFill>
                  <a:srgbClr val="083A50"/>
                </a:solidFill>
                <a:effectLst/>
                <a:latin typeface="Sofia-Pro-Bold"/>
              </a:rPr>
              <a:t>5. You get to learn about a new employer</a:t>
            </a:r>
          </a:p>
        </p:txBody>
      </p:sp>
      <p:sp>
        <p:nvSpPr>
          <p:cNvPr id="18" name="TextBox 17">
            <a:extLst>
              <a:ext uri="{FF2B5EF4-FFF2-40B4-BE49-F238E27FC236}">
                <a16:creationId xmlns:a16="http://schemas.microsoft.com/office/drawing/2014/main" id="{1F93DADD-B17C-EEA9-0E1A-D57EF6A5F6B5}"/>
              </a:ext>
            </a:extLst>
          </p:cNvPr>
          <p:cNvSpPr txBox="1"/>
          <p:nvPr/>
        </p:nvSpPr>
        <p:spPr>
          <a:xfrm>
            <a:off x="5126691" y="2417092"/>
            <a:ext cx="7065309" cy="417935"/>
          </a:xfrm>
          <a:prstGeom prst="rect">
            <a:avLst/>
          </a:prstGeom>
          <a:noFill/>
        </p:spPr>
        <p:txBody>
          <a:bodyPr wrap="square">
            <a:spAutoFit/>
          </a:bodyPr>
          <a:lstStyle/>
          <a:p>
            <a:pPr algn="l">
              <a:lnSpc>
                <a:spcPts val="2400"/>
              </a:lnSpc>
            </a:pPr>
            <a:r>
              <a:rPr lang="en-GB" sz="2800" b="0" i="0" dirty="0">
                <a:solidFill>
                  <a:srgbClr val="FF0000"/>
                </a:solidFill>
                <a:effectLst/>
                <a:latin typeface="Sofia-Pro-Bold"/>
              </a:rPr>
              <a:t>6. You’ll become familiar with a new industry</a:t>
            </a:r>
          </a:p>
        </p:txBody>
      </p:sp>
      <p:sp>
        <p:nvSpPr>
          <p:cNvPr id="20" name="TextBox 19">
            <a:extLst>
              <a:ext uri="{FF2B5EF4-FFF2-40B4-BE49-F238E27FC236}">
                <a16:creationId xmlns:a16="http://schemas.microsoft.com/office/drawing/2014/main" id="{B7D5153F-5475-3A8E-72E1-F337CCB23095}"/>
              </a:ext>
            </a:extLst>
          </p:cNvPr>
          <p:cNvSpPr txBox="1"/>
          <p:nvPr/>
        </p:nvSpPr>
        <p:spPr>
          <a:xfrm>
            <a:off x="5126691" y="3523010"/>
            <a:ext cx="6096000" cy="417935"/>
          </a:xfrm>
          <a:prstGeom prst="rect">
            <a:avLst/>
          </a:prstGeom>
          <a:noFill/>
        </p:spPr>
        <p:txBody>
          <a:bodyPr wrap="square">
            <a:spAutoFit/>
          </a:bodyPr>
          <a:lstStyle/>
          <a:p>
            <a:pPr algn="l">
              <a:lnSpc>
                <a:spcPts val="2400"/>
              </a:lnSpc>
            </a:pPr>
            <a:r>
              <a:rPr lang="en-GB" sz="2800" b="0" i="0" dirty="0">
                <a:solidFill>
                  <a:srgbClr val="FF0000"/>
                </a:solidFill>
                <a:effectLst/>
                <a:latin typeface="Sofia-Pro-Bold"/>
              </a:rPr>
              <a:t>7. You’ll build your professional network</a:t>
            </a:r>
          </a:p>
        </p:txBody>
      </p:sp>
      <p:sp>
        <p:nvSpPr>
          <p:cNvPr id="22" name="TextBox 21">
            <a:extLst>
              <a:ext uri="{FF2B5EF4-FFF2-40B4-BE49-F238E27FC236}">
                <a16:creationId xmlns:a16="http://schemas.microsoft.com/office/drawing/2014/main" id="{3C4A1CA6-F3D2-7D54-0C3F-A05E76EE3684}"/>
              </a:ext>
            </a:extLst>
          </p:cNvPr>
          <p:cNvSpPr txBox="1"/>
          <p:nvPr/>
        </p:nvSpPr>
        <p:spPr>
          <a:xfrm>
            <a:off x="5126691" y="4345287"/>
            <a:ext cx="6096000" cy="417935"/>
          </a:xfrm>
          <a:prstGeom prst="rect">
            <a:avLst/>
          </a:prstGeom>
          <a:noFill/>
        </p:spPr>
        <p:txBody>
          <a:bodyPr wrap="square">
            <a:spAutoFit/>
          </a:bodyPr>
          <a:lstStyle/>
          <a:p>
            <a:pPr algn="l">
              <a:lnSpc>
                <a:spcPts val="2400"/>
              </a:lnSpc>
            </a:pPr>
            <a:r>
              <a:rPr lang="en-GB" sz="2800" b="0" i="0" dirty="0">
                <a:solidFill>
                  <a:srgbClr val="FF0000"/>
                </a:solidFill>
                <a:effectLst/>
                <a:latin typeface="Sofia-Pro-Bold"/>
              </a:rPr>
              <a:t>8. You might find a career mentor</a:t>
            </a:r>
          </a:p>
        </p:txBody>
      </p:sp>
      <p:sp>
        <p:nvSpPr>
          <p:cNvPr id="24" name="TextBox 23">
            <a:extLst>
              <a:ext uri="{FF2B5EF4-FFF2-40B4-BE49-F238E27FC236}">
                <a16:creationId xmlns:a16="http://schemas.microsoft.com/office/drawing/2014/main" id="{E128BCFC-435A-E2B2-A4A5-127F918125F1}"/>
              </a:ext>
            </a:extLst>
          </p:cNvPr>
          <p:cNvSpPr txBox="1"/>
          <p:nvPr/>
        </p:nvSpPr>
        <p:spPr>
          <a:xfrm>
            <a:off x="5126691" y="5256445"/>
            <a:ext cx="6096000" cy="417935"/>
          </a:xfrm>
          <a:prstGeom prst="rect">
            <a:avLst/>
          </a:prstGeom>
          <a:noFill/>
        </p:spPr>
        <p:txBody>
          <a:bodyPr wrap="square">
            <a:spAutoFit/>
          </a:bodyPr>
          <a:lstStyle/>
          <a:p>
            <a:pPr algn="l">
              <a:lnSpc>
                <a:spcPts val="2400"/>
              </a:lnSpc>
            </a:pPr>
            <a:r>
              <a:rPr lang="en-GB" sz="2800" b="0" i="0" dirty="0">
                <a:solidFill>
                  <a:srgbClr val="FF0000"/>
                </a:solidFill>
                <a:effectLst/>
                <a:latin typeface="Sofia-Pro-Bold"/>
              </a:rPr>
              <a:t>9. You’ll identify your strengths</a:t>
            </a:r>
          </a:p>
        </p:txBody>
      </p:sp>
      <p:sp>
        <p:nvSpPr>
          <p:cNvPr id="26" name="TextBox 25">
            <a:extLst>
              <a:ext uri="{FF2B5EF4-FFF2-40B4-BE49-F238E27FC236}">
                <a16:creationId xmlns:a16="http://schemas.microsoft.com/office/drawing/2014/main" id="{6E8612FC-7ACA-BDCD-8AB5-C0258A7C8710}"/>
              </a:ext>
            </a:extLst>
          </p:cNvPr>
          <p:cNvSpPr txBox="1"/>
          <p:nvPr/>
        </p:nvSpPr>
        <p:spPr>
          <a:xfrm>
            <a:off x="5126691" y="6235654"/>
            <a:ext cx="6096000" cy="417935"/>
          </a:xfrm>
          <a:prstGeom prst="rect">
            <a:avLst/>
          </a:prstGeom>
          <a:noFill/>
        </p:spPr>
        <p:txBody>
          <a:bodyPr wrap="square">
            <a:spAutoFit/>
          </a:bodyPr>
          <a:lstStyle/>
          <a:p>
            <a:pPr algn="l">
              <a:lnSpc>
                <a:spcPts val="2400"/>
              </a:lnSpc>
            </a:pPr>
            <a:r>
              <a:rPr lang="en-GB" sz="2800" b="0" i="0" dirty="0">
                <a:solidFill>
                  <a:srgbClr val="FF0000"/>
                </a:solidFill>
                <a:effectLst/>
                <a:latin typeface="Sofia-Pro-Bold"/>
              </a:rPr>
              <a:t>10. You might land your dream job</a:t>
            </a:r>
          </a:p>
        </p:txBody>
      </p:sp>
    </p:spTree>
    <p:extLst>
      <p:ext uri="{BB962C8B-B14F-4D97-AF65-F5344CB8AC3E}">
        <p14:creationId xmlns:p14="http://schemas.microsoft.com/office/powerpoint/2010/main" val="39110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2" grpId="0" build="p"/>
      <p:bldP spid="14" grpId="0" build="p"/>
      <p:bldP spid="16" grpId="0" build="p"/>
      <p:bldP spid="18" grpId="0"/>
      <p:bldP spid="20" grpId="0"/>
      <p:bldP spid="22"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BB10D9-D441-2EB5-F186-7F8FD69F69A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461534B-844F-2656-670E-6FDBBD3E26F2}"/>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083A50"/>
                </a:solidFill>
                <a:effectLst/>
                <a:latin typeface="Sofia-Pro-Bold"/>
              </a:rPr>
              <a:t>Other Types of Placement</a:t>
            </a:r>
          </a:p>
        </p:txBody>
      </p:sp>
      <p:sp>
        <p:nvSpPr>
          <p:cNvPr id="2" name="TextBox 1">
            <a:extLst>
              <a:ext uri="{FF2B5EF4-FFF2-40B4-BE49-F238E27FC236}">
                <a16:creationId xmlns:a16="http://schemas.microsoft.com/office/drawing/2014/main" id="{E7E65820-0AA3-AC89-FBCB-89DCCFAEB661}"/>
              </a:ext>
            </a:extLst>
          </p:cNvPr>
          <p:cNvSpPr txBox="1"/>
          <p:nvPr/>
        </p:nvSpPr>
        <p:spPr>
          <a:xfrm>
            <a:off x="179294" y="1814770"/>
            <a:ext cx="11555506" cy="4524315"/>
          </a:xfrm>
          <a:prstGeom prst="rect">
            <a:avLst/>
          </a:prstGeom>
          <a:noFill/>
        </p:spPr>
        <p:txBody>
          <a:bodyPr wrap="square" lIns="91440" tIns="45720" rIns="91440" bIns="45720" anchor="t">
            <a:spAutoFit/>
          </a:bodyPr>
          <a:lstStyle/>
          <a:p>
            <a:r>
              <a:rPr lang="en-GB" sz="3200" b="1" i="0" dirty="0">
                <a:solidFill>
                  <a:srgbClr val="606060"/>
                </a:solidFill>
                <a:effectLst/>
                <a:latin typeface="Open Sans" panose="020B0606030504020204" pitchFamily="34" charset="0"/>
              </a:rPr>
              <a:t>Virtual placements</a:t>
            </a:r>
          </a:p>
          <a:p>
            <a:endParaRPr lang="en-GB" sz="3200" b="1" i="0" dirty="0">
              <a:solidFill>
                <a:srgbClr val="606060"/>
              </a:solidFill>
              <a:effectLst/>
              <a:latin typeface="Open Sans" panose="020B0606030504020204" pitchFamily="34" charset="0"/>
            </a:endParaRPr>
          </a:p>
          <a:p>
            <a:pPr marL="457200" indent="-457200">
              <a:buFont typeface="Arial" panose="020B0604020202020204" pitchFamily="34" charset="0"/>
              <a:buChar char="•"/>
            </a:pPr>
            <a:r>
              <a:rPr lang="en-GB" sz="3200" b="1" err="1">
                <a:solidFill>
                  <a:srgbClr val="606060"/>
                </a:solidFill>
                <a:latin typeface="Open Sans"/>
                <a:ea typeface="Open Sans"/>
                <a:cs typeface="Open Sans"/>
              </a:rPr>
              <a:t>Unifrog</a:t>
            </a:r>
            <a:r>
              <a:rPr lang="en-GB" sz="3200" b="1" dirty="0">
                <a:solidFill>
                  <a:srgbClr val="606060"/>
                </a:solidFill>
                <a:latin typeface="Open Sans"/>
                <a:ea typeface="Open Sans"/>
                <a:cs typeface="Open Sans"/>
              </a:rPr>
              <a:t> – </a:t>
            </a:r>
          </a:p>
          <a:p>
            <a:pPr marL="914400" lvl="1" indent="-457200">
              <a:buFont typeface="Arial" panose="020B0604020202020204" pitchFamily="34" charset="0"/>
              <a:buChar char="•"/>
            </a:pPr>
            <a:r>
              <a:rPr lang="en-GB" sz="3200" dirty="0">
                <a:latin typeface="Calibri"/>
                <a:ea typeface="Open Sans"/>
                <a:cs typeface="Open Sans"/>
              </a:rPr>
              <a:t>log in and search through the 'Courses' Tool</a:t>
            </a:r>
          </a:p>
          <a:p>
            <a:pPr marL="457200" indent="-457200">
              <a:buFont typeface="Arial" panose="020B0604020202020204" pitchFamily="34" charset="0"/>
              <a:buChar char="•"/>
            </a:pPr>
            <a:r>
              <a:rPr lang="en-GB" sz="3200" b="1" dirty="0" err="1">
                <a:solidFill>
                  <a:srgbClr val="606060"/>
                </a:solidFill>
                <a:latin typeface="Open Sans"/>
                <a:ea typeface="Open Sans"/>
                <a:cs typeface="Open Sans"/>
              </a:rPr>
              <a:t>Springpod</a:t>
            </a:r>
            <a:r>
              <a:rPr lang="en-GB" sz="3200" b="1" dirty="0">
                <a:solidFill>
                  <a:srgbClr val="606060"/>
                </a:solidFill>
                <a:latin typeface="Open Sans"/>
                <a:ea typeface="Open Sans"/>
                <a:cs typeface="Open Sans"/>
              </a:rPr>
              <a:t> </a:t>
            </a:r>
            <a:endParaRPr lang="en-GB">
              <a:latin typeface="Open Sans"/>
              <a:ea typeface="Open Sans"/>
              <a:cs typeface="Open Sans"/>
            </a:endParaRPr>
          </a:p>
          <a:p>
            <a:pPr marL="914400" lvl="1" indent="-457200">
              <a:buFont typeface="Arial" panose="020B0604020202020204" pitchFamily="34" charset="0"/>
              <a:buChar char="•"/>
            </a:pPr>
            <a:r>
              <a:rPr lang="en-GB" sz="3200" dirty="0">
                <a:hlinkClick r:id="rId4"/>
              </a:rPr>
              <a:t>Gain Virtual Work Experience. Earn certificates - 100% free! | Springpod</a:t>
            </a:r>
            <a:endParaRPr lang="en-GB" sz="3200" b="1" dirty="0">
              <a:solidFill>
                <a:srgbClr val="606060"/>
              </a:solidFill>
              <a:latin typeface="Open Sans" panose="020B0606030504020204" pitchFamily="34" charset="0"/>
            </a:endParaRPr>
          </a:p>
          <a:p>
            <a:pPr marL="457200" indent="-457200">
              <a:buFont typeface="Arial" panose="020B0604020202020204" pitchFamily="34" charset="0"/>
              <a:buChar char="•"/>
            </a:pPr>
            <a:r>
              <a:rPr lang="en-GB" sz="3200" b="1" dirty="0">
                <a:solidFill>
                  <a:srgbClr val="606060"/>
                </a:solidFill>
                <a:latin typeface="Open Sans" panose="020B0606030504020204" pitchFamily="34" charset="0"/>
              </a:rPr>
              <a:t>Speakers4school</a:t>
            </a:r>
          </a:p>
          <a:p>
            <a:pPr marL="914400" lvl="1" indent="-457200">
              <a:buFont typeface="Arial" panose="020B0604020202020204" pitchFamily="34" charset="0"/>
              <a:buChar char="•"/>
            </a:pPr>
            <a:r>
              <a:rPr lang="en-GB" sz="3200" dirty="0">
                <a:hlinkClick r:id="rId5"/>
              </a:rPr>
              <a:t>Unlock Exciting School Work Experience Opportunities!</a:t>
            </a:r>
            <a:endParaRPr lang="en-GB" sz="3200" dirty="0"/>
          </a:p>
        </p:txBody>
      </p:sp>
    </p:spTree>
    <p:extLst>
      <p:ext uri="{BB962C8B-B14F-4D97-AF65-F5344CB8AC3E}">
        <p14:creationId xmlns:p14="http://schemas.microsoft.com/office/powerpoint/2010/main" val="167213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7DD8-511B-D5D8-88B4-4F7C002D3BD1}"/>
              </a:ext>
            </a:extLst>
          </p:cNvPr>
          <p:cNvSpPr>
            <a:spLocks noGrp="1"/>
          </p:cNvSpPr>
          <p:nvPr>
            <p:ph type="title"/>
          </p:nvPr>
        </p:nvSpPr>
        <p:spPr>
          <a:xfrm>
            <a:off x="331787" y="2620848"/>
            <a:ext cx="2384425" cy="2740861"/>
          </a:xfrm>
        </p:spPr>
        <p:txBody>
          <a:bodyPr/>
          <a:lstStyle/>
          <a:p>
            <a:pPr algn="ctr">
              <a:lnSpc>
                <a:spcPct val="90000"/>
              </a:lnSpc>
              <a:spcBef>
                <a:spcPts val="1000"/>
              </a:spcBef>
            </a:pPr>
            <a:r>
              <a:rPr lang="en-US" sz="2000" b="1" dirty="0">
                <a:latin typeface="Aptos"/>
              </a:rPr>
              <a:t>Mrs Jackson</a:t>
            </a:r>
          </a:p>
          <a:p>
            <a:pPr algn="ctr">
              <a:lnSpc>
                <a:spcPct val="90000"/>
              </a:lnSpc>
              <a:spcBef>
                <a:spcPts val="1000"/>
              </a:spcBef>
            </a:pPr>
            <a:r>
              <a:rPr lang="en-US" sz="2000" b="1" dirty="0">
                <a:latin typeface="Aptos"/>
              </a:rPr>
              <a:t>Assistant Head, Belonging and Engagement</a:t>
            </a:r>
            <a:endParaRPr lang="en-GB" b="1" dirty="0"/>
          </a:p>
        </p:txBody>
      </p:sp>
      <p:sp>
        <p:nvSpPr>
          <p:cNvPr id="5" name="Title 6">
            <a:extLst>
              <a:ext uri="{FF2B5EF4-FFF2-40B4-BE49-F238E27FC236}">
                <a16:creationId xmlns:a16="http://schemas.microsoft.com/office/drawing/2014/main" id="{EC294811-AE01-7D94-9E54-A42DEACC4BA3}"/>
              </a:ext>
            </a:extLst>
          </p:cNvPr>
          <p:cNvSpPr txBox="1">
            <a:spLocks/>
          </p:cNvSpPr>
          <p:nvPr/>
        </p:nvSpPr>
        <p:spPr>
          <a:xfrm>
            <a:off x="3536830" y="1714567"/>
            <a:ext cx="8089438" cy="400270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kern="1200" spc="-20" baseline="0">
                <a:solidFill>
                  <a:schemeClr val="bg1"/>
                </a:solidFill>
                <a:latin typeface="+mj-lt"/>
                <a:ea typeface="+mj-ea"/>
                <a:cs typeface="+mj-cs"/>
              </a:defRPr>
            </a:lvl1pPr>
          </a:lstStyle>
          <a:p>
            <a:endParaRPr lang="en-US" dirty="0">
              <a:solidFill>
                <a:srgbClr val="000000"/>
              </a:solidFill>
            </a:endParaRPr>
          </a:p>
        </p:txBody>
      </p:sp>
      <p:pic>
        <p:nvPicPr>
          <p:cNvPr id="6" name="Picture 5" descr="A logo for a school&#10;&#10;Description automatically generated">
            <a:extLst>
              <a:ext uri="{FF2B5EF4-FFF2-40B4-BE49-F238E27FC236}">
                <a16:creationId xmlns:a16="http://schemas.microsoft.com/office/drawing/2014/main" id="{D2251BF9-B499-8A00-80AF-5AD9924BA9A7}"/>
              </a:ext>
            </a:extLst>
          </p:cNvPr>
          <p:cNvPicPr>
            <a:picLocks noChangeAspect="1"/>
          </p:cNvPicPr>
          <p:nvPr/>
        </p:nvPicPr>
        <p:blipFill>
          <a:blip r:embed="rId2"/>
          <a:stretch>
            <a:fillRect/>
          </a:stretch>
        </p:blipFill>
        <p:spPr>
          <a:xfrm>
            <a:off x="333632" y="364911"/>
            <a:ext cx="2133600" cy="1762125"/>
          </a:xfrm>
          <a:prstGeom prst="rect">
            <a:avLst/>
          </a:prstGeom>
        </p:spPr>
      </p:pic>
      <p:graphicFrame>
        <p:nvGraphicFramePr>
          <p:cNvPr id="3" name="Table 2">
            <a:extLst>
              <a:ext uri="{FF2B5EF4-FFF2-40B4-BE49-F238E27FC236}">
                <a16:creationId xmlns:a16="http://schemas.microsoft.com/office/drawing/2014/main" id="{13C99638-CB2D-54D6-8AE2-A2B13E7A2115}"/>
              </a:ext>
            </a:extLst>
          </p:cNvPr>
          <p:cNvGraphicFramePr>
            <a:graphicFrameLocks noGrp="1"/>
          </p:cNvGraphicFramePr>
          <p:nvPr>
            <p:extLst>
              <p:ext uri="{D42A27DB-BD31-4B8C-83A1-F6EECF244321}">
                <p14:modId xmlns:p14="http://schemas.microsoft.com/office/powerpoint/2010/main" val="3114118702"/>
              </p:ext>
            </p:extLst>
          </p:nvPr>
        </p:nvGraphicFramePr>
        <p:xfrm>
          <a:off x="3105150" y="76200"/>
          <a:ext cx="9086850" cy="5905320"/>
        </p:xfrm>
        <a:graphic>
          <a:graphicData uri="http://schemas.openxmlformats.org/drawingml/2006/table">
            <a:tbl>
              <a:tblPr/>
              <a:tblGrid>
                <a:gridCol w="3724642">
                  <a:extLst>
                    <a:ext uri="{9D8B030D-6E8A-4147-A177-3AD203B41FA5}">
                      <a16:colId xmlns:a16="http://schemas.microsoft.com/office/drawing/2014/main" val="863062371"/>
                    </a:ext>
                  </a:extLst>
                </a:gridCol>
                <a:gridCol w="5362208">
                  <a:extLst>
                    <a:ext uri="{9D8B030D-6E8A-4147-A177-3AD203B41FA5}">
                      <a16:colId xmlns:a16="http://schemas.microsoft.com/office/drawing/2014/main" val="3403440581"/>
                    </a:ext>
                  </a:extLst>
                </a:gridCol>
              </a:tblGrid>
              <a:tr h="546690">
                <a:tc>
                  <a:txBody>
                    <a:bodyPr/>
                    <a:lstStyle/>
                    <a:p>
                      <a:pPr algn="l" rtl="0" fontAlgn="base">
                        <a:lnSpc>
                          <a:spcPct val="100000"/>
                        </a:lnSpc>
                      </a:pPr>
                      <a:r>
                        <a:rPr lang="en-GB" sz="2800" b="1" i="0">
                          <a:effectLst/>
                          <a:latin typeface="Open Sans" panose="020B0606030504020204" pitchFamily="34" charset="0"/>
                        </a:rPr>
                        <a:t>Date </a:t>
                      </a:r>
                      <a:endParaRPr lang="en-GB" sz="44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800" b="1" i="0" dirty="0">
                          <a:effectLst/>
                          <a:latin typeface="Open Sans" panose="020B0606030504020204" pitchFamily="34" charset="0"/>
                        </a:rPr>
                        <a:t>Event </a:t>
                      </a:r>
                      <a:endParaRPr lang="en-GB" sz="4400" b="1"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829299"/>
                  </a:ext>
                </a:extLst>
              </a:tr>
              <a:tr h="918407">
                <a:tc>
                  <a:txBody>
                    <a:bodyPr/>
                    <a:lstStyle/>
                    <a:p>
                      <a:pPr algn="l" rtl="0" fontAlgn="base">
                        <a:lnSpc>
                          <a:spcPct val="100000"/>
                        </a:lnSpc>
                      </a:pPr>
                      <a:r>
                        <a:rPr lang="en-GB" sz="2000" b="1" i="0">
                          <a:effectLst/>
                          <a:latin typeface="Open Sans" panose="020B0606030504020204" pitchFamily="34" charset="0"/>
                        </a:rPr>
                        <a:t>w/c 13 January 2025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a:effectLst/>
                          <a:latin typeface="Open Sans" panose="020B0606030504020204" pitchFamily="34" charset="0"/>
                        </a:rPr>
                        <a:t>Launch WEXP Assembly including using Unifrog </a:t>
                      </a:r>
                      <a:endParaRPr lang="en-GB" sz="3600" b="0" i="0">
                        <a:effectLst/>
                      </a:endParaRPr>
                    </a:p>
                    <a:p>
                      <a:pPr algn="l" rtl="0" fontAlgn="base">
                        <a:lnSpc>
                          <a:spcPct val="100000"/>
                        </a:lnSpc>
                      </a:pPr>
                      <a:r>
                        <a:rPr lang="en-GB" sz="2000" b="0" i="0">
                          <a:effectLst/>
                          <a:latin typeface="Open Sans" panose="020B0606030504020204" pitchFamily="34" charset="0"/>
                        </a:rPr>
                        <a:t>Letters to parents/carers sent out </a:t>
                      </a:r>
                      <a:endParaRPr lang="en-GB"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518757"/>
                  </a:ext>
                </a:extLst>
              </a:tr>
              <a:tr h="546690">
                <a:tc>
                  <a:txBody>
                    <a:bodyPr/>
                    <a:lstStyle/>
                    <a:p>
                      <a:pPr algn="l" rtl="0" fontAlgn="base">
                        <a:lnSpc>
                          <a:spcPct val="100000"/>
                        </a:lnSpc>
                      </a:pPr>
                      <a:r>
                        <a:rPr lang="en-GB" sz="2000" b="1" i="0">
                          <a:effectLst/>
                          <a:latin typeface="Open Sans" panose="020B0606030504020204" pitchFamily="34" charset="0"/>
                        </a:rPr>
                        <a:t>Mon 27 January 6pm - 7pm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a:effectLst/>
                          <a:latin typeface="Open Sans" panose="020B0606030504020204" pitchFamily="34" charset="0"/>
                        </a:rPr>
                        <a:t>Parent/carer information event </a:t>
                      </a:r>
                      <a:endParaRPr lang="en-GB"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028977"/>
                  </a:ext>
                </a:extLst>
              </a:tr>
              <a:tr h="546690">
                <a:tc>
                  <a:txBody>
                    <a:bodyPr/>
                    <a:lstStyle/>
                    <a:p>
                      <a:pPr algn="l" rtl="0" fontAlgn="base">
                        <a:lnSpc>
                          <a:spcPct val="100000"/>
                        </a:lnSpc>
                      </a:pPr>
                      <a:r>
                        <a:rPr lang="en-GB" sz="2000" b="1" i="0">
                          <a:effectLst/>
                          <a:latin typeface="Open Sans" panose="020B0606030504020204" pitchFamily="34" charset="0"/>
                        </a:rPr>
                        <a:t>HT3 and HT4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a:effectLst/>
                          <a:latin typeface="Open Sans" panose="020B0606030504020204" pitchFamily="34" charset="0"/>
                        </a:rPr>
                        <a:t>Student form time preparation sessions </a:t>
                      </a:r>
                      <a:endParaRPr lang="en-GB"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157067"/>
                  </a:ext>
                </a:extLst>
              </a:tr>
              <a:tr h="546690">
                <a:tc>
                  <a:txBody>
                    <a:bodyPr/>
                    <a:lstStyle/>
                    <a:p>
                      <a:pPr algn="l" rtl="0" fontAlgn="base">
                        <a:lnSpc>
                          <a:spcPct val="100000"/>
                        </a:lnSpc>
                      </a:pPr>
                      <a:r>
                        <a:rPr lang="en-GB" sz="2000" b="1" i="0">
                          <a:effectLst/>
                          <a:latin typeface="Open Sans" panose="020B0606030504020204" pitchFamily="34" charset="0"/>
                        </a:rPr>
                        <a:t>18 March 2025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a:effectLst/>
                          <a:latin typeface="Open Sans" panose="020B0606030504020204" pitchFamily="34" charset="0"/>
                        </a:rPr>
                        <a:t>Futures Day – including mock employer interviews </a:t>
                      </a:r>
                      <a:endParaRPr lang="en-GB"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726698"/>
                  </a:ext>
                </a:extLst>
              </a:tr>
              <a:tr h="918407">
                <a:tc>
                  <a:txBody>
                    <a:bodyPr/>
                    <a:lstStyle/>
                    <a:p>
                      <a:pPr algn="l" rtl="0" fontAlgn="base">
                        <a:lnSpc>
                          <a:spcPct val="100000"/>
                        </a:lnSpc>
                      </a:pPr>
                      <a:r>
                        <a:rPr lang="en-GB" sz="2000" b="1" i="0">
                          <a:effectLst/>
                          <a:latin typeface="Open Sans" panose="020B0606030504020204" pitchFamily="34" charset="0"/>
                        </a:rPr>
                        <a:t>January - July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dirty="0">
                          <a:effectLst/>
                          <a:latin typeface="Open Sans" panose="020B0606030504020204" pitchFamily="34" charset="0"/>
                        </a:rPr>
                        <a:t>Finding of placements </a:t>
                      </a:r>
                      <a:endParaRPr lang="en-GB" sz="3600" b="0" i="0" dirty="0">
                        <a:effectLst/>
                      </a:endParaRPr>
                    </a:p>
                    <a:p>
                      <a:pPr algn="l" rtl="0" fontAlgn="base">
                        <a:lnSpc>
                          <a:spcPct val="100000"/>
                        </a:lnSpc>
                      </a:pPr>
                      <a:r>
                        <a:rPr lang="en-GB" sz="2000" b="0" i="0" dirty="0">
                          <a:effectLst/>
                          <a:latin typeface="Open Sans" panose="020B0606030504020204" pitchFamily="34" charset="0"/>
                        </a:rPr>
                        <a:t>Placement information inputted into Unifrog </a:t>
                      </a:r>
                      <a:endParaRPr lang="en-GB"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515080"/>
                  </a:ext>
                </a:extLst>
              </a:tr>
              <a:tr h="918407">
                <a:tc>
                  <a:txBody>
                    <a:bodyPr/>
                    <a:lstStyle/>
                    <a:p>
                      <a:pPr algn="l" rtl="0" fontAlgn="base">
                        <a:lnSpc>
                          <a:spcPct val="100000"/>
                        </a:lnSpc>
                      </a:pPr>
                      <a:r>
                        <a:rPr lang="en-GB" sz="2000" b="1" i="0">
                          <a:effectLst/>
                          <a:latin typeface="Open Sans" panose="020B0606030504020204" pitchFamily="34" charset="0"/>
                        </a:rPr>
                        <a:t>January - July </a:t>
                      </a:r>
                      <a:endParaRPr lang="en-GB" sz="36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a:effectLst/>
                          <a:latin typeface="Open Sans" panose="020B0606030504020204" pitchFamily="34" charset="0"/>
                        </a:rPr>
                        <a:t>Checking and administrative management of placements </a:t>
                      </a:r>
                      <a:endParaRPr lang="en-GB" sz="3600" b="0" i="0">
                        <a:effectLst/>
                      </a:endParaRPr>
                    </a:p>
                    <a:p>
                      <a:pPr algn="l" rtl="0" fontAlgn="base">
                        <a:lnSpc>
                          <a:spcPct val="100000"/>
                        </a:lnSpc>
                      </a:pPr>
                      <a:r>
                        <a:rPr lang="en-GB" sz="2000" b="0" i="0">
                          <a:effectLst/>
                          <a:latin typeface="Open Sans" panose="020B0606030504020204" pitchFamily="34" charset="0"/>
                        </a:rPr>
                        <a:t>Reminders sent out for H&amp;S information </a:t>
                      </a:r>
                      <a:endParaRPr lang="en-GB" sz="3600" b="0"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043676"/>
                  </a:ext>
                </a:extLst>
              </a:tr>
              <a:tr h="546690">
                <a:tc>
                  <a:txBody>
                    <a:bodyPr/>
                    <a:lstStyle/>
                    <a:p>
                      <a:pPr algn="l" rtl="0" fontAlgn="base">
                        <a:lnSpc>
                          <a:spcPct val="100000"/>
                        </a:lnSpc>
                      </a:pPr>
                      <a:r>
                        <a:rPr lang="en-GB" sz="2000" b="1" i="0" dirty="0">
                          <a:effectLst/>
                          <a:latin typeface="Open Sans" panose="020B0606030504020204" pitchFamily="34" charset="0"/>
                        </a:rPr>
                        <a:t>Friday 6 June 2025 </a:t>
                      </a:r>
                      <a:endParaRPr lang="en-GB" sz="3600" b="1"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ct val="100000"/>
                        </a:lnSpc>
                      </a:pPr>
                      <a:r>
                        <a:rPr lang="en-GB" sz="2000" b="0" i="0" dirty="0">
                          <a:effectLst/>
                          <a:latin typeface="Open Sans" panose="020B0606030504020204" pitchFamily="34" charset="0"/>
                        </a:rPr>
                        <a:t>Deadline of placement information </a:t>
                      </a:r>
                      <a:endParaRPr lang="en-GB" sz="36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9952351"/>
                  </a:ext>
                </a:extLst>
              </a:tr>
            </a:tbl>
          </a:graphicData>
        </a:graphic>
      </p:graphicFrame>
    </p:spTree>
    <p:extLst>
      <p:ext uri="{BB962C8B-B14F-4D97-AF65-F5344CB8AC3E}">
        <p14:creationId xmlns:p14="http://schemas.microsoft.com/office/powerpoint/2010/main" val="278580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070F75-7C7E-7A3F-2A9D-325D2B50C86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A788BA0-0FB9-D13F-1CF6-DB68C0964171}"/>
              </a:ext>
            </a:extLst>
          </p:cNvPr>
          <p:cNvSpPr txBox="1"/>
          <p:nvPr/>
        </p:nvSpPr>
        <p:spPr>
          <a:xfrm>
            <a:off x="685800" y="558284"/>
            <a:ext cx="6096000" cy="369332"/>
          </a:xfrm>
          <a:prstGeom prst="rect">
            <a:avLst/>
          </a:prstGeom>
          <a:noFill/>
        </p:spPr>
        <p:txBody>
          <a:bodyPr wrap="square">
            <a:spAutoFit/>
          </a:bodyPr>
          <a:lstStyle/>
          <a:p>
            <a:r>
              <a:rPr lang="en-GB" dirty="0">
                <a:hlinkClick r:id="rId4"/>
              </a:rPr>
              <a:t>cdn.unifrog.org/video/n193u79dee/720.mp4</a:t>
            </a:r>
            <a:endParaRPr lang="en-GB" dirty="0"/>
          </a:p>
        </p:txBody>
      </p:sp>
    </p:spTree>
    <p:extLst>
      <p:ext uri="{BB962C8B-B14F-4D97-AF65-F5344CB8AC3E}">
        <p14:creationId xmlns:p14="http://schemas.microsoft.com/office/powerpoint/2010/main" val="1402856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98"/>
        <p:cNvGrpSpPr/>
        <p:nvPr/>
      </p:nvGrpSpPr>
      <p:grpSpPr>
        <a:xfrm>
          <a:off x="0" y="0"/>
          <a:ext cx="0" cy="0"/>
          <a:chOff x="0" y="0"/>
          <a:chExt cx="0" cy="0"/>
        </a:xfrm>
      </p:grpSpPr>
      <p:sp>
        <p:nvSpPr>
          <p:cNvPr id="1200" name="Google Shape;1200;p150"/>
          <p:cNvSpPr txBox="1"/>
          <p:nvPr/>
        </p:nvSpPr>
        <p:spPr>
          <a:xfrm>
            <a:off x="4779479" y="504454"/>
            <a:ext cx="3457749" cy="403300"/>
          </a:xfrm>
          <a:prstGeom prst="rect">
            <a:avLst/>
          </a:prstGeom>
          <a:no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rgbClr val="595959"/>
              </a:buClr>
              <a:buSzPts val="2590"/>
              <a:buFont typeface="Calibri"/>
              <a:buNone/>
            </a:pPr>
            <a:endParaRPr dirty="0"/>
          </a:p>
        </p:txBody>
      </p:sp>
      <p:sp>
        <p:nvSpPr>
          <p:cNvPr id="49" name="TextBox 48">
            <a:extLst>
              <a:ext uri="{FF2B5EF4-FFF2-40B4-BE49-F238E27FC236}">
                <a16:creationId xmlns:a16="http://schemas.microsoft.com/office/drawing/2014/main" id="{A9293C6A-ED04-4390-AE71-ED9D5E03A9D7}"/>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The Unifrog tools</a:t>
            </a:r>
          </a:p>
        </p:txBody>
      </p:sp>
      <p:sp>
        <p:nvSpPr>
          <p:cNvPr id="38" name="TextBox 37">
            <a:extLst>
              <a:ext uri="{FF2B5EF4-FFF2-40B4-BE49-F238E27FC236}">
                <a16:creationId xmlns:a16="http://schemas.microsoft.com/office/drawing/2014/main" id="{CB6906FE-0C53-4F5B-82F0-6970EBAB19E8}"/>
              </a:ext>
            </a:extLst>
          </p:cNvPr>
          <p:cNvSpPr txBox="1"/>
          <p:nvPr/>
        </p:nvSpPr>
        <p:spPr>
          <a:xfrm>
            <a:off x="351572" y="1460871"/>
            <a:ext cx="11488856" cy="966483"/>
          </a:xfrm>
          <a:prstGeom prst="rect">
            <a:avLst/>
          </a:prstGeom>
          <a:noFill/>
        </p:spPr>
        <p:txBody>
          <a:bodyPr wrap="square" rtlCol="0">
            <a:spAutoFit/>
          </a:bodyPr>
          <a:lstStyle/>
          <a:p>
            <a:pPr>
              <a:lnSpc>
                <a:spcPct val="150000"/>
              </a:lnSpc>
            </a:pPr>
            <a:r>
              <a:rPr lang="en-GB" sz="2000" dirty="0">
                <a:latin typeface="Open Sans" panose="020B0606030504020204"/>
              </a:rPr>
              <a:t>Access all tools on Unifrog to learn what options are available, access good quality information, and search for opportunities to support your child.</a:t>
            </a:r>
          </a:p>
        </p:txBody>
      </p:sp>
      <p:grpSp>
        <p:nvGrpSpPr>
          <p:cNvPr id="2" name="Group 1">
            <a:extLst>
              <a:ext uri="{FF2B5EF4-FFF2-40B4-BE49-F238E27FC236}">
                <a16:creationId xmlns:a16="http://schemas.microsoft.com/office/drawing/2014/main" id="{13198C23-5E24-2D81-CCE5-B66F23292055}"/>
              </a:ext>
            </a:extLst>
          </p:cNvPr>
          <p:cNvGrpSpPr/>
          <p:nvPr/>
        </p:nvGrpSpPr>
        <p:grpSpPr>
          <a:xfrm>
            <a:off x="2130811" y="2340777"/>
            <a:ext cx="9945895" cy="4455261"/>
            <a:chOff x="179294" y="920552"/>
            <a:chExt cx="11891961" cy="4455261"/>
          </a:xfrm>
        </p:grpSpPr>
        <p:grpSp>
          <p:nvGrpSpPr>
            <p:cNvPr id="3" name="Group 2">
              <a:extLst>
                <a:ext uri="{FF2B5EF4-FFF2-40B4-BE49-F238E27FC236}">
                  <a16:creationId xmlns:a16="http://schemas.microsoft.com/office/drawing/2014/main" id="{CE996022-0138-710A-FE42-2093210B1D24}"/>
                </a:ext>
              </a:extLst>
            </p:cNvPr>
            <p:cNvGrpSpPr/>
            <p:nvPr/>
          </p:nvGrpSpPr>
          <p:grpSpPr>
            <a:xfrm>
              <a:off x="2574823" y="1013673"/>
              <a:ext cx="2299082" cy="1515530"/>
              <a:chOff x="2607132" y="1013674"/>
              <a:chExt cx="2299082" cy="1515530"/>
            </a:xfrm>
          </p:grpSpPr>
          <p:sp>
            <p:nvSpPr>
              <p:cNvPr id="47" name="TextBox 46">
                <a:extLst>
                  <a:ext uri="{FF2B5EF4-FFF2-40B4-BE49-F238E27FC236}">
                    <a16:creationId xmlns:a16="http://schemas.microsoft.com/office/drawing/2014/main" id="{040CCE3B-E528-ACBE-BF50-77F256A01849}"/>
                  </a:ext>
                </a:extLst>
              </p:cNvPr>
              <p:cNvSpPr txBox="1"/>
              <p:nvPr/>
            </p:nvSpPr>
            <p:spPr>
              <a:xfrm>
                <a:off x="2858972" y="1013674"/>
                <a:ext cx="17994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Recording what you’ve done</a:t>
                </a:r>
              </a:p>
            </p:txBody>
          </p:sp>
          <p:sp>
            <p:nvSpPr>
              <p:cNvPr id="48" name="Google Shape;121;p16">
                <a:hlinkClick r:id="" action="ppaction://noaction"/>
                <a:extLst>
                  <a:ext uri="{FF2B5EF4-FFF2-40B4-BE49-F238E27FC236}">
                    <a16:creationId xmlns:a16="http://schemas.microsoft.com/office/drawing/2014/main" id="{2AFE171F-7ABB-695A-0788-100542DEF6FF}"/>
                  </a:ext>
                </a:extLst>
              </p:cNvPr>
              <p:cNvSpPr txBox="1"/>
              <p:nvPr/>
            </p:nvSpPr>
            <p:spPr>
              <a:xfrm>
                <a:off x="2611181" y="1528330"/>
                <a:ext cx="2295033" cy="301598"/>
              </a:xfrm>
              <a:prstGeom prst="rect">
                <a:avLst/>
              </a:prstGeom>
              <a:solidFill>
                <a:srgbClr val="E660A6"/>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Activities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Google Shape;123;p16">
                <a:hlinkClick r:id="" action="ppaction://noaction"/>
                <a:extLst>
                  <a:ext uri="{FF2B5EF4-FFF2-40B4-BE49-F238E27FC236}">
                    <a16:creationId xmlns:a16="http://schemas.microsoft.com/office/drawing/2014/main" id="{A4840F8E-A547-C24D-8B89-2430F02A6C77}"/>
                  </a:ext>
                </a:extLst>
              </p:cNvPr>
              <p:cNvSpPr txBox="1"/>
              <p:nvPr/>
            </p:nvSpPr>
            <p:spPr>
              <a:xfrm>
                <a:off x="2611181" y="1873919"/>
                <a:ext cx="2295033" cy="301598"/>
              </a:xfrm>
              <a:prstGeom prst="rect">
                <a:avLst/>
              </a:prstGeom>
              <a:solidFill>
                <a:srgbClr val="9B59B6"/>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Skills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Google Shape;122;p16">
                <a:hlinkClick r:id="" action="ppaction://noaction"/>
                <a:extLst>
                  <a:ext uri="{FF2B5EF4-FFF2-40B4-BE49-F238E27FC236}">
                    <a16:creationId xmlns:a16="http://schemas.microsoft.com/office/drawing/2014/main" id="{6B7382C7-B2D2-825D-4E8F-B83B06E4FF95}"/>
                  </a:ext>
                </a:extLst>
              </p:cNvPr>
              <p:cNvSpPr txBox="1"/>
              <p:nvPr/>
            </p:nvSpPr>
            <p:spPr>
              <a:xfrm>
                <a:off x="2607132" y="2227606"/>
                <a:ext cx="2295033" cy="301598"/>
              </a:xfrm>
              <a:prstGeom prst="rect">
                <a:avLst/>
              </a:prstGeom>
              <a:solidFill>
                <a:srgbClr val="5659D8"/>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Interactions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 name="Group 3">
              <a:extLst>
                <a:ext uri="{FF2B5EF4-FFF2-40B4-BE49-F238E27FC236}">
                  <a16:creationId xmlns:a16="http://schemas.microsoft.com/office/drawing/2014/main" id="{FB2101AC-8D88-0627-2A5F-86B331B2DE1C}"/>
                </a:ext>
              </a:extLst>
            </p:cNvPr>
            <p:cNvGrpSpPr/>
            <p:nvPr/>
          </p:nvGrpSpPr>
          <p:grpSpPr>
            <a:xfrm>
              <a:off x="9775412" y="1006552"/>
              <a:ext cx="2295843" cy="1518449"/>
              <a:chOff x="9775412" y="1006552"/>
              <a:chExt cx="2295843" cy="1518449"/>
            </a:xfrm>
          </p:grpSpPr>
          <p:sp>
            <p:nvSpPr>
              <p:cNvPr id="36" name="TextBox 35">
                <a:extLst>
                  <a:ext uri="{FF2B5EF4-FFF2-40B4-BE49-F238E27FC236}">
                    <a16:creationId xmlns:a16="http://schemas.microsoft.com/office/drawing/2014/main" id="{F34CD15C-0EFE-CE3A-D70E-B535165A9053}"/>
                  </a:ext>
                </a:extLst>
              </p:cNvPr>
              <p:cNvSpPr txBox="1"/>
              <p:nvPr/>
            </p:nvSpPr>
            <p:spPr>
              <a:xfrm>
                <a:off x="9932409" y="1006552"/>
                <a:ext cx="19966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Making applications</a:t>
                </a:r>
              </a:p>
            </p:txBody>
          </p:sp>
          <p:sp>
            <p:nvSpPr>
              <p:cNvPr id="37" name="Google Shape;168;p19">
                <a:hlinkClick r:id="" action="ppaction://noaction"/>
                <a:extLst>
                  <a:ext uri="{FF2B5EF4-FFF2-40B4-BE49-F238E27FC236}">
                    <a16:creationId xmlns:a16="http://schemas.microsoft.com/office/drawing/2014/main" id="{9DB03D5E-CAE2-4EA2-E0DB-789E01A5341C}"/>
                  </a:ext>
                </a:extLst>
              </p:cNvPr>
              <p:cNvSpPr txBox="1"/>
              <p:nvPr/>
            </p:nvSpPr>
            <p:spPr>
              <a:xfrm>
                <a:off x="9776222" y="1528330"/>
                <a:ext cx="2295033" cy="301598"/>
              </a:xfrm>
              <a:prstGeom prst="rect">
                <a:avLst/>
              </a:prstGeom>
              <a:solidFill>
                <a:srgbClr val="D04744"/>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Post 18 Intentions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Google Shape;169;p19">
                <a:hlinkClick r:id="" action="ppaction://noaction"/>
                <a:extLst>
                  <a:ext uri="{FF2B5EF4-FFF2-40B4-BE49-F238E27FC236}">
                    <a16:creationId xmlns:a16="http://schemas.microsoft.com/office/drawing/2014/main" id="{62B40C17-81E2-6CAA-43C8-17B74F41FFBC}"/>
                  </a:ext>
                </a:extLst>
              </p:cNvPr>
              <p:cNvSpPr txBox="1"/>
              <p:nvPr/>
            </p:nvSpPr>
            <p:spPr>
              <a:xfrm>
                <a:off x="9775412" y="2223403"/>
                <a:ext cx="2295033" cy="301598"/>
              </a:xfrm>
              <a:prstGeom prst="rect">
                <a:avLst/>
              </a:prstGeom>
              <a:solidFill>
                <a:srgbClr val="E84C51"/>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Applications list </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 name="Google Shape;171;p19">
                <a:hlinkClick r:id="" action="ppaction://noaction"/>
                <a:extLst>
                  <a:ext uri="{FF2B5EF4-FFF2-40B4-BE49-F238E27FC236}">
                    <a16:creationId xmlns:a16="http://schemas.microsoft.com/office/drawing/2014/main" id="{89597C84-D0F2-A741-C434-4A0CABB7F6F9}"/>
                  </a:ext>
                </a:extLst>
              </p:cNvPr>
              <p:cNvSpPr txBox="1"/>
              <p:nvPr/>
            </p:nvSpPr>
            <p:spPr>
              <a:xfrm>
                <a:off x="9775412" y="1873919"/>
                <a:ext cx="2295033" cy="301598"/>
              </a:xfrm>
              <a:prstGeom prst="rect">
                <a:avLst/>
              </a:prstGeom>
              <a:solidFill>
                <a:srgbClr val="D652B3"/>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Locker</a:t>
                </a:r>
                <a:endParaRPr kumimoji="0"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 4">
              <a:extLst>
                <a:ext uri="{FF2B5EF4-FFF2-40B4-BE49-F238E27FC236}">
                  <a16:creationId xmlns:a16="http://schemas.microsoft.com/office/drawing/2014/main" id="{577AEEE0-41AE-226B-7DEA-77A8B050F10F}"/>
                </a:ext>
              </a:extLst>
            </p:cNvPr>
            <p:cNvGrpSpPr/>
            <p:nvPr/>
          </p:nvGrpSpPr>
          <p:grpSpPr>
            <a:xfrm>
              <a:off x="4961852" y="1013673"/>
              <a:ext cx="2313485" cy="4362140"/>
              <a:chOff x="4961852" y="1013673"/>
              <a:chExt cx="2313485" cy="4362140"/>
            </a:xfrm>
          </p:grpSpPr>
          <p:sp>
            <p:nvSpPr>
              <p:cNvPr id="24" name="TextBox 23">
                <a:extLst>
                  <a:ext uri="{FF2B5EF4-FFF2-40B4-BE49-F238E27FC236}">
                    <a16:creationId xmlns:a16="http://schemas.microsoft.com/office/drawing/2014/main" id="{835CD2BE-6FB5-B07F-84D7-3931FA609EDD}"/>
                  </a:ext>
                </a:extLst>
              </p:cNvPr>
              <p:cNvSpPr txBox="1"/>
              <p:nvPr/>
            </p:nvSpPr>
            <p:spPr>
              <a:xfrm>
                <a:off x="5377990" y="1013673"/>
                <a:ext cx="14983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Searching for opportunities</a:t>
                </a:r>
              </a:p>
            </p:txBody>
          </p:sp>
          <p:sp>
            <p:nvSpPr>
              <p:cNvPr id="25" name="Google Shape;135;p17">
                <a:hlinkClick r:id="" action="ppaction://noaction"/>
                <a:extLst>
                  <a:ext uri="{FF2B5EF4-FFF2-40B4-BE49-F238E27FC236}">
                    <a16:creationId xmlns:a16="http://schemas.microsoft.com/office/drawing/2014/main" id="{5AAA5254-B37D-FD56-AC8F-C506FCA66DEA}"/>
                  </a:ext>
                </a:extLst>
              </p:cNvPr>
              <p:cNvSpPr txBox="1"/>
              <p:nvPr/>
            </p:nvSpPr>
            <p:spPr>
              <a:xfrm>
                <a:off x="4962217" y="2939087"/>
                <a:ext cx="2296349" cy="301598"/>
              </a:xfrm>
              <a:prstGeom prst="rect">
                <a:avLst/>
              </a:prstGeom>
              <a:solidFill>
                <a:srgbClr val="F90505"/>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Canadian universities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6" name="Google Shape;137;p17">
                <a:hlinkClick r:id="" action="ppaction://noaction"/>
                <a:extLst>
                  <a:ext uri="{FF2B5EF4-FFF2-40B4-BE49-F238E27FC236}">
                    <a16:creationId xmlns:a16="http://schemas.microsoft.com/office/drawing/2014/main" id="{456FBB13-39B3-B75E-D647-E62405D7DDAE}"/>
                  </a:ext>
                </a:extLst>
              </p:cNvPr>
              <p:cNvSpPr txBox="1"/>
              <p:nvPr/>
            </p:nvSpPr>
            <p:spPr>
              <a:xfrm>
                <a:off x="4978988" y="2580840"/>
                <a:ext cx="2296349" cy="301598"/>
              </a:xfrm>
              <a:prstGeom prst="rect">
                <a:avLst/>
              </a:prstGeom>
              <a:solidFill>
                <a:srgbClr val="007EFA"/>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Oxbridge</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139;p17">
                <a:hlinkClick r:id="" action="ppaction://noaction"/>
                <a:extLst>
                  <a:ext uri="{FF2B5EF4-FFF2-40B4-BE49-F238E27FC236}">
                    <a16:creationId xmlns:a16="http://schemas.microsoft.com/office/drawing/2014/main" id="{5179D207-6C9B-68AD-03D7-4A2AA94CA041}"/>
                  </a:ext>
                </a:extLst>
              </p:cNvPr>
              <p:cNvSpPr txBox="1"/>
              <p:nvPr/>
            </p:nvSpPr>
            <p:spPr>
              <a:xfrm>
                <a:off x="4978988" y="2228193"/>
                <a:ext cx="2296349" cy="301598"/>
              </a:xfrm>
              <a:prstGeom prst="rect">
                <a:avLst/>
              </a:prstGeom>
              <a:solidFill>
                <a:srgbClr val="6815AD"/>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European universities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Google Shape;141;p17">
                <a:hlinkClick r:id="" action="ppaction://noaction"/>
                <a:extLst>
                  <a:ext uri="{FF2B5EF4-FFF2-40B4-BE49-F238E27FC236}">
                    <a16:creationId xmlns:a16="http://schemas.microsoft.com/office/drawing/2014/main" id="{3D0EBD1C-757D-0E4D-3D1F-A90CB332515B}"/>
                  </a:ext>
                </a:extLst>
              </p:cNvPr>
              <p:cNvSpPr txBox="1"/>
              <p:nvPr/>
            </p:nvSpPr>
            <p:spPr>
              <a:xfrm>
                <a:off x="4978988" y="1878277"/>
                <a:ext cx="2296349" cy="301598"/>
              </a:xfrm>
              <a:prstGeom prst="rect">
                <a:avLst/>
              </a:prstGeom>
              <a:solidFill>
                <a:srgbClr val="2E65B6"/>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US universities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Google Shape;142;p17">
                <a:hlinkClick r:id="" action="ppaction://noaction"/>
                <a:extLst>
                  <a:ext uri="{FF2B5EF4-FFF2-40B4-BE49-F238E27FC236}">
                    <a16:creationId xmlns:a16="http://schemas.microsoft.com/office/drawing/2014/main" id="{24800FEA-C5A1-AC16-AB91-38D54EC980DC}"/>
                  </a:ext>
                </a:extLst>
              </p:cNvPr>
              <p:cNvSpPr txBox="1"/>
              <p:nvPr/>
            </p:nvSpPr>
            <p:spPr>
              <a:xfrm>
                <a:off x="4978988" y="1528330"/>
                <a:ext cx="2296349" cy="301598"/>
              </a:xfrm>
              <a:prstGeom prst="rect">
                <a:avLst/>
              </a:prstGeom>
              <a:solidFill>
                <a:srgbClr val="C00000"/>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UK universities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0" name="Google Shape;135;p17">
                <a:hlinkClick r:id="" action="ppaction://noaction"/>
                <a:extLst>
                  <a:ext uri="{FF2B5EF4-FFF2-40B4-BE49-F238E27FC236}">
                    <a16:creationId xmlns:a16="http://schemas.microsoft.com/office/drawing/2014/main" id="{A0674403-B203-80A4-C886-25BFDFD982DB}"/>
                  </a:ext>
                </a:extLst>
              </p:cNvPr>
              <p:cNvSpPr txBox="1"/>
              <p:nvPr/>
            </p:nvSpPr>
            <p:spPr>
              <a:xfrm>
                <a:off x="4962216" y="3295135"/>
                <a:ext cx="2296349" cy="301598"/>
              </a:xfrm>
              <a:prstGeom prst="rect">
                <a:avLst/>
              </a:prstGeom>
              <a:solidFill>
                <a:srgbClr val="16DD36"/>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Asian universities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1" name="Google Shape;135;p17">
                <a:hlinkClick r:id="" action="ppaction://noaction"/>
                <a:extLst>
                  <a:ext uri="{FF2B5EF4-FFF2-40B4-BE49-F238E27FC236}">
                    <a16:creationId xmlns:a16="http://schemas.microsoft.com/office/drawing/2014/main" id="{09F087CC-4007-3C8B-860C-F1345D08BB03}"/>
                  </a:ext>
                </a:extLst>
              </p:cNvPr>
              <p:cNvSpPr txBox="1"/>
              <p:nvPr/>
            </p:nvSpPr>
            <p:spPr>
              <a:xfrm>
                <a:off x="4962216" y="3657162"/>
                <a:ext cx="2296349" cy="301598"/>
              </a:xfrm>
              <a:prstGeom prst="rect">
                <a:avLst/>
              </a:prstGeom>
              <a:solidFill>
                <a:srgbClr val="3C85C2"/>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Australasian universities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2" name="Google Shape;135;p17">
                <a:hlinkClick r:id="" action="ppaction://noaction"/>
                <a:extLst>
                  <a:ext uri="{FF2B5EF4-FFF2-40B4-BE49-F238E27FC236}">
                    <a16:creationId xmlns:a16="http://schemas.microsoft.com/office/drawing/2014/main" id="{8DDF4A4C-7C3F-76A1-3326-B2C4BE910B64}"/>
                  </a:ext>
                </a:extLst>
              </p:cNvPr>
              <p:cNvSpPr txBox="1"/>
              <p:nvPr/>
            </p:nvSpPr>
            <p:spPr>
              <a:xfrm>
                <a:off x="4961852" y="4721199"/>
                <a:ext cx="2296349" cy="301598"/>
              </a:xfrm>
              <a:prstGeom prst="rect">
                <a:avLst/>
              </a:prstGeom>
              <a:solidFill>
                <a:srgbClr val="B54F0D"/>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Special Opportunities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3" name="Google Shape;135;p17">
                <a:hlinkClick r:id="" action="ppaction://noaction"/>
                <a:extLst>
                  <a:ext uri="{FF2B5EF4-FFF2-40B4-BE49-F238E27FC236}">
                    <a16:creationId xmlns:a16="http://schemas.microsoft.com/office/drawing/2014/main" id="{18D11134-4678-D7D6-BEAC-36B217CE7622}"/>
                  </a:ext>
                </a:extLst>
              </p:cNvPr>
              <p:cNvSpPr txBox="1"/>
              <p:nvPr/>
            </p:nvSpPr>
            <p:spPr>
              <a:xfrm>
                <a:off x="4962215" y="4019189"/>
                <a:ext cx="2296349" cy="276522"/>
              </a:xfrm>
              <a:prstGeom prst="rect">
                <a:avLst/>
              </a:prstGeom>
              <a:solidFill>
                <a:srgbClr val="755B99"/>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MidEast</a:t>
                </a: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 and Africa unis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4" name="Google Shape;135;p17">
                <a:hlinkClick r:id="" action="ppaction://noaction"/>
                <a:extLst>
                  <a:ext uri="{FF2B5EF4-FFF2-40B4-BE49-F238E27FC236}">
                    <a16:creationId xmlns:a16="http://schemas.microsoft.com/office/drawing/2014/main" id="{6A1FF2D0-1F81-1349-F941-97E4CA24A627}"/>
                  </a:ext>
                </a:extLst>
              </p:cNvPr>
              <p:cNvSpPr txBox="1"/>
              <p:nvPr/>
            </p:nvSpPr>
            <p:spPr>
              <a:xfrm>
                <a:off x="4961852" y="4368183"/>
                <a:ext cx="2296349" cy="301598"/>
              </a:xfrm>
              <a:prstGeom prst="rect">
                <a:avLst/>
              </a:prstGeom>
              <a:solidFill>
                <a:srgbClr val="346535"/>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Irish universities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5" name="Google Shape;135;p17">
                <a:hlinkClick r:id="" action="ppaction://noaction"/>
                <a:extLst>
                  <a:ext uri="{FF2B5EF4-FFF2-40B4-BE49-F238E27FC236}">
                    <a16:creationId xmlns:a16="http://schemas.microsoft.com/office/drawing/2014/main" id="{557F7349-40EA-EB13-9E19-A0BD2935C7BF}"/>
                  </a:ext>
                </a:extLst>
              </p:cNvPr>
              <p:cNvSpPr txBox="1"/>
              <p:nvPr/>
            </p:nvSpPr>
            <p:spPr>
              <a:xfrm>
                <a:off x="4961853" y="5074215"/>
                <a:ext cx="2296349" cy="301598"/>
              </a:xfrm>
              <a:prstGeom prst="rect">
                <a:avLst/>
              </a:prstGeom>
              <a:solidFill>
                <a:srgbClr val="0B434A"/>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Events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grpSp>
        <p:grpSp>
          <p:nvGrpSpPr>
            <p:cNvPr id="6" name="Group 5">
              <a:extLst>
                <a:ext uri="{FF2B5EF4-FFF2-40B4-BE49-F238E27FC236}">
                  <a16:creationId xmlns:a16="http://schemas.microsoft.com/office/drawing/2014/main" id="{0A3B538A-3D43-BC2C-C7B5-D7BDAF80B055}"/>
                </a:ext>
              </a:extLst>
            </p:cNvPr>
            <p:cNvGrpSpPr/>
            <p:nvPr/>
          </p:nvGrpSpPr>
          <p:grpSpPr>
            <a:xfrm>
              <a:off x="7367696" y="920552"/>
              <a:ext cx="2295033" cy="3559414"/>
              <a:chOff x="7352952" y="920552"/>
              <a:chExt cx="2295033" cy="3559414"/>
            </a:xfrm>
          </p:grpSpPr>
          <p:sp>
            <p:nvSpPr>
              <p:cNvPr id="15" name="TextBox 14">
                <a:extLst>
                  <a:ext uri="{FF2B5EF4-FFF2-40B4-BE49-F238E27FC236}">
                    <a16:creationId xmlns:a16="http://schemas.microsoft.com/office/drawing/2014/main" id="{3263ED75-23B9-EC17-302A-DF923097BA19}"/>
                  </a:ext>
                </a:extLst>
              </p:cNvPr>
              <p:cNvSpPr txBox="1"/>
              <p:nvPr/>
            </p:nvSpPr>
            <p:spPr>
              <a:xfrm>
                <a:off x="7592629" y="920552"/>
                <a:ext cx="181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Drafting application materials</a:t>
                </a:r>
              </a:p>
            </p:txBody>
          </p:sp>
          <p:sp>
            <p:nvSpPr>
              <p:cNvPr id="16" name="Google Shape;153;p18">
                <a:hlinkClick r:id="" action="ppaction://noaction"/>
                <a:extLst>
                  <a:ext uri="{FF2B5EF4-FFF2-40B4-BE49-F238E27FC236}">
                    <a16:creationId xmlns:a16="http://schemas.microsoft.com/office/drawing/2014/main" id="{7BAC60E4-A8DA-389A-309F-06E897B6B764}"/>
                  </a:ext>
                </a:extLst>
              </p:cNvPr>
              <p:cNvSpPr txBox="1"/>
              <p:nvPr/>
            </p:nvSpPr>
            <p:spPr>
              <a:xfrm>
                <a:off x="7352952" y="1881518"/>
                <a:ext cx="2295033" cy="301598"/>
              </a:xfrm>
              <a:prstGeom prst="rect">
                <a:avLst/>
              </a:prstGeom>
              <a:solidFill>
                <a:srgbClr val="9F8A42"/>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Classes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7" name="Google Shape;154;p18">
                <a:hlinkClick r:id="" action="ppaction://noaction"/>
                <a:extLst>
                  <a:ext uri="{FF2B5EF4-FFF2-40B4-BE49-F238E27FC236}">
                    <a16:creationId xmlns:a16="http://schemas.microsoft.com/office/drawing/2014/main" id="{E44B9E53-C14C-A739-2D05-D549748607EF}"/>
                  </a:ext>
                </a:extLst>
              </p:cNvPr>
              <p:cNvSpPr txBox="1"/>
              <p:nvPr/>
            </p:nvSpPr>
            <p:spPr>
              <a:xfrm>
                <a:off x="7352952" y="1528330"/>
                <a:ext cx="2295033" cy="301598"/>
              </a:xfrm>
              <a:prstGeom prst="rect">
                <a:avLst/>
              </a:prstGeom>
              <a:solidFill>
                <a:srgbClr val="D95459"/>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UK Personal Statement</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Google Shape;155;p18">
                <a:hlinkClick r:id="" action="ppaction://noaction"/>
                <a:extLst>
                  <a:ext uri="{FF2B5EF4-FFF2-40B4-BE49-F238E27FC236}">
                    <a16:creationId xmlns:a16="http://schemas.microsoft.com/office/drawing/2014/main" id="{19A7F84E-7A27-E225-95E8-53A5E44F71EF}"/>
                  </a:ext>
                </a:extLst>
              </p:cNvPr>
              <p:cNvSpPr txBox="1"/>
              <p:nvPr/>
            </p:nvSpPr>
            <p:spPr>
              <a:xfrm>
                <a:off x="7352952" y="2228193"/>
                <a:ext cx="2295033" cy="301598"/>
              </a:xfrm>
              <a:prstGeom prst="rect">
                <a:avLst/>
              </a:prstGeom>
              <a:solidFill>
                <a:srgbClr val="7030A0"/>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Subject References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156;p18">
                <a:hlinkClick r:id="" action="ppaction://noaction"/>
                <a:extLst>
                  <a:ext uri="{FF2B5EF4-FFF2-40B4-BE49-F238E27FC236}">
                    <a16:creationId xmlns:a16="http://schemas.microsoft.com/office/drawing/2014/main" id="{BA5F4E47-D58C-9250-1FA2-D00C83A2EF8B}"/>
                  </a:ext>
                </a:extLst>
              </p:cNvPr>
              <p:cNvSpPr txBox="1"/>
              <p:nvPr/>
            </p:nvSpPr>
            <p:spPr>
              <a:xfrm>
                <a:off x="7352952" y="2580840"/>
                <a:ext cx="2295033" cy="301598"/>
              </a:xfrm>
              <a:prstGeom prst="rect">
                <a:avLst/>
              </a:prstGeom>
              <a:solidFill>
                <a:srgbClr val="558465"/>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CV / Resumé</a:t>
                </a:r>
              </a:p>
            </p:txBody>
          </p:sp>
          <p:sp>
            <p:nvSpPr>
              <p:cNvPr id="20" name="Google Shape;153;p18">
                <a:hlinkClick r:id="" action="ppaction://noaction"/>
                <a:extLst>
                  <a:ext uri="{FF2B5EF4-FFF2-40B4-BE49-F238E27FC236}">
                    <a16:creationId xmlns:a16="http://schemas.microsoft.com/office/drawing/2014/main" id="{B37BDE8B-792B-5468-4AD8-19FFB37A1502}"/>
                  </a:ext>
                </a:extLst>
              </p:cNvPr>
              <p:cNvSpPr txBox="1"/>
              <p:nvPr/>
            </p:nvSpPr>
            <p:spPr>
              <a:xfrm>
                <a:off x="7352952" y="3284208"/>
                <a:ext cx="2295033" cy="301598"/>
              </a:xfrm>
              <a:prstGeom prst="rect">
                <a:avLst/>
              </a:prstGeom>
              <a:solidFill>
                <a:srgbClr val="BE54D9"/>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Common App Essay</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1" name="Google Shape;154;p18">
                <a:hlinkClick r:id="" action="ppaction://noaction"/>
                <a:extLst>
                  <a:ext uri="{FF2B5EF4-FFF2-40B4-BE49-F238E27FC236}">
                    <a16:creationId xmlns:a16="http://schemas.microsoft.com/office/drawing/2014/main" id="{46161C3E-7807-63CC-1B9D-1647F76800D0}"/>
                  </a:ext>
                </a:extLst>
              </p:cNvPr>
              <p:cNvSpPr txBox="1"/>
              <p:nvPr/>
            </p:nvSpPr>
            <p:spPr>
              <a:xfrm>
                <a:off x="7352952" y="2932524"/>
                <a:ext cx="2295033" cy="301598"/>
              </a:xfrm>
              <a:prstGeom prst="rect">
                <a:avLst/>
              </a:prstGeom>
              <a:solidFill>
                <a:srgbClr val="C6590F"/>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Writing tool</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Google Shape;155;p18">
                <a:hlinkClick r:id="" action="ppaction://noaction"/>
                <a:extLst>
                  <a:ext uri="{FF2B5EF4-FFF2-40B4-BE49-F238E27FC236}">
                    <a16:creationId xmlns:a16="http://schemas.microsoft.com/office/drawing/2014/main" id="{77B8DC6A-0BAE-74E1-1CA6-16995F14AC9F}"/>
                  </a:ext>
                </a:extLst>
              </p:cNvPr>
              <p:cNvSpPr txBox="1"/>
              <p:nvPr/>
            </p:nvSpPr>
            <p:spPr>
              <a:xfrm>
                <a:off x="7352952" y="3639160"/>
                <a:ext cx="2295033" cy="301598"/>
              </a:xfrm>
              <a:prstGeom prst="rect">
                <a:avLst/>
              </a:prstGeom>
              <a:solidFill>
                <a:srgbClr val="3FC9AD"/>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US recommenders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156;p18">
                <a:hlinkClick r:id="" action="ppaction://noaction"/>
                <a:extLst>
                  <a:ext uri="{FF2B5EF4-FFF2-40B4-BE49-F238E27FC236}">
                    <a16:creationId xmlns:a16="http://schemas.microsoft.com/office/drawing/2014/main" id="{5CC2A291-D5E6-F67B-5C38-289463852C86}"/>
                  </a:ext>
                </a:extLst>
              </p:cNvPr>
              <p:cNvSpPr txBox="1"/>
              <p:nvPr/>
            </p:nvSpPr>
            <p:spPr>
              <a:xfrm>
                <a:off x="7352952" y="3994111"/>
                <a:ext cx="2295033" cy="485855"/>
              </a:xfrm>
              <a:prstGeom prst="rect">
                <a:avLst/>
              </a:prstGeom>
              <a:solidFill>
                <a:srgbClr val="FF0280"/>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Notes for Reference writers</a:t>
                </a:r>
                <a:endParaRPr kumimoji="0"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7" name="Group 6">
              <a:extLst>
                <a:ext uri="{FF2B5EF4-FFF2-40B4-BE49-F238E27FC236}">
                  <a16:creationId xmlns:a16="http://schemas.microsoft.com/office/drawing/2014/main" id="{6FE6938D-4B2D-4F15-0EAC-9C9042CE85FC}"/>
                </a:ext>
              </a:extLst>
            </p:cNvPr>
            <p:cNvGrpSpPr/>
            <p:nvPr/>
          </p:nvGrpSpPr>
          <p:grpSpPr>
            <a:xfrm>
              <a:off x="179294" y="1106494"/>
              <a:ext cx="2299619" cy="2479312"/>
              <a:chOff x="179294" y="1106494"/>
              <a:chExt cx="2299619" cy="2479312"/>
            </a:xfrm>
          </p:grpSpPr>
          <p:sp>
            <p:nvSpPr>
              <p:cNvPr id="8" name="TextBox 7">
                <a:extLst>
                  <a:ext uri="{FF2B5EF4-FFF2-40B4-BE49-F238E27FC236}">
                    <a16:creationId xmlns:a16="http://schemas.microsoft.com/office/drawing/2014/main" id="{4B63555F-7A29-34F7-94BE-15F29F35FDD9}"/>
                  </a:ext>
                </a:extLst>
              </p:cNvPr>
              <p:cNvSpPr txBox="1"/>
              <p:nvPr/>
            </p:nvSpPr>
            <p:spPr>
              <a:xfrm>
                <a:off x="287712" y="1106494"/>
                <a:ext cx="20781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Exploring pathways</a:t>
                </a:r>
              </a:p>
            </p:txBody>
          </p:sp>
          <p:sp>
            <p:nvSpPr>
              <p:cNvPr id="9" name="Google Shape;106;p15">
                <a:hlinkClick r:id="" action="ppaction://noaction"/>
                <a:extLst>
                  <a:ext uri="{FF2B5EF4-FFF2-40B4-BE49-F238E27FC236}">
                    <a16:creationId xmlns:a16="http://schemas.microsoft.com/office/drawing/2014/main" id="{DEDB8359-5199-4777-CBE7-F38E42339A42}"/>
                  </a:ext>
                </a:extLst>
              </p:cNvPr>
              <p:cNvSpPr txBox="1"/>
              <p:nvPr/>
            </p:nvSpPr>
            <p:spPr>
              <a:xfrm>
                <a:off x="183880" y="1528330"/>
                <a:ext cx="2295033" cy="301598"/>
              </a:xfrm>
              <a:prstGeom prst="rect">
                <a:avLst/>
              </a:prstGeom>
              <a:solidFill>
                <a:srgbClr val="C89801"/>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Careers library</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110;p15">
                <a:hlinkClick r:id="" action="ppaction://noaction"/>
                <a:extLst>
                  <a:ext uri="{FF2B5EF4-FFF2-40B4-BE49-F238E27FC236}">
                    <a16:creationId xmlns:a16="http://schemas.microsoft.com/office/drawing/2014/main" id="{0D738D8D-839A-86B4-DEA6-2C35DB85AF3C}"/>
                  </a:ext>
                </a:extLst>
              </p:cNvPr>
              <p:cNvSpPr txBox="1"/>
              <p:nvPr/>
            </p:nvSpPr>
            <p:spPr>
              <a:xfrm>
                <a:off x="183880" y="1881518"/>
                <a:ext cx="2295033" cy="301598"/>
              </a:xfrm>
              <a:prstGeom prst="rect">
                <a:avLst/>
              </a:prstGeom>
              <a:solidFill>
                <a:srgbClr val="7030A0"/>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Subjects library</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07;p15">
                <a:hlinkClick r:id="" action="ppaction://noaction"/>
                <a:extLst>
                  <a:ext uri="{FF2B5EF4-FFF2-40B4-BE49-F238E27FC236}">
                    <a16:creationId xmlns:a16="http://schemas.microsoft.com/office/drawing/2014/main" id="{B3F0A82D-C413-8E2E-1E97-FE3D3524200D}"/>
                  </a:ext>
                </a:extLst>
              </p:cNvPr>
              <p:cNvSpPr txBox="1"/>
              <p:nvPr/>
            </p:nvSpPr>
            <p:spPr>
              <a:xfrm>
                <a:off x="179294" y="2234706"/>
                <a:ext cx="2295033" cy="301598"/>
              </a:xfrm>
              <a:prstGeom prst="rect">
                <a:avLst/>
              </a:prstGeom>
              <a:solidFill>
                <a:srgbClr val="A03030"/>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Know-how library</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108;p15">
                <a:hlinkClick r:id="" action="ppaction://noaction"/>
                <a:extLst>
                  <a:ext uri="{FF2B5EF4-FFF2-40B4-BE49-F238E27FC236}">
                    <a16:creationId xmlns:a16="http://schemas.microsoft.com/office/drawing/2014/main" id="{B98963F8-BD9A-A641-1DB6-0F2869F60B01}"/>
                  </a:ext>
                </a:extLst>
              </p:cNvPr>
              <p:cNvSpPr txBox="1"/>
              <p:nvPr/>
            </p:nvSpPr>
            <p:spPr>
              <a:xfrm>
                <a:off x="179294" y="2587894"/>
                <a:ext cx="2295033" cy="301598"/>
              </a:xfrm>
              <a:prstGeom prst="rect">
                <a:avLst/>
              </a:prstGeom>
              <a:solidFill>
                <a:srgbClr val="4BC7C8"/>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MOOC</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108;p15">
                <a:hlinkClick r:id="" action="ppaction://noaction"/>
                <a:extLst>
                  <a:ext uri="{FF2B5EF4-FFF2-40B4-BE49-F238E27FC236}">
                    <a16:creationId xmlns:a16="http://schemas.microsoft.com/office/drawing/2014/main" id="{2DD7DA8A-A37C-99EA-8362-C90E674F0691}"/>
                  </a:ext>
                </a:extLst>
              </p:cNvPr>
              <p:cNvSpPr txBox="1"/>
              <p:nvPr/>
            </p:nvSpPr>
            <p:spPr>
              <a:xfrm>
                <a:off x="179294" y="2932524"/>
                <a:ext cx="2295032" cy="301598"/>
              </a:xfrm>
              <a:prstGeom prst="rect">
                <a:avLst/>
              </a:prstGeom>
              <a:solidFill>
                <a:srgbClr val="FF7901"/>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Webinars</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Google Shape;108;p15">
                <a:hlinkClick r:id="" action="ppaction://noaction"/>
                <a:extLst>
                  <a:ext uri="{FF2B5EF4-FFF2-40B4-BE49-F238E27FC236}">
                    <a16:creationId xmlns:a16="http://schemas.microsoft.com/office/drawing/2014/main" id="{65B8C22C-91C2-D151-4844-DFF78CD83138}"/>
                  </a:ext>
                </a:extLst>
              </p:cNvPr>
              <p:cNvSpPr txBox="1"/>
              <p:nvPr/>
            </p:nvSpPr>
            <p:spPr>
              <a:xfrm>
                <a:off x="179294" y="3284208"/>
                <a:ext cx="2295032" cy="301598"/>
              </a:xfrm>
              <a:prstGeom prst="rect">
                <a:avLst/>
              </a:prstGeom>
              <a:solidFill>
                <a:srgbClr val="17A0FF"/>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Read, Watch, Listen</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90" name="TextBox 89">
            <a:extLst>
              <a:ext uri="{FF2B5EF4-FFF2-40B4-BE49-F238E27FC236}">
                <a16:creationId xmlns:a16="http://schemas.microsoft.com/office/drawing/2014/main" id="{D6F10DAC-D860-F418-775B-9DBBE51A3476}"/>
              </a:ext>
            </a:extLst>
          </p:cNvPr>
          <p:cNvSpPr txBox="1"/>
          <p:nvPr/>
        </p:nvSpPr>
        <p:spPr>
          <a:xfrm>
            <a:off x="675314" y="2526719"/>
            <a:ext cx="808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tx1">
                    <a:lumMod val="65000"/>
                    <a:lumOff val="3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Quizzes</a:t>
            </a:r>
          </a:p>
        </p:txBody>
      </p:sp>
      <p:sp>
        <p:nvSpPr>
          <p:cNvPr id="91" name="Google Shape;108;p15">
            <a:hlinkClick r:id="" action="ppaction://noaction"/>
            <a:extLst>
              <a:ext uri="{FF2B5EF4-FFF2-40B4-BE49-F238E27FC236}">
                <a16:creationId xmlns:a16="http://schemas.microsoft.com/office/drawing/2014/main" id="{466C1406-B5F5-6B5A-A114-B36AC3773101}"/>
              </a:ext>
            </a:extLst>
          </p:cNvPr>
          <p:cNvSpPr txBox="1"/>
          <p:nvPr/>
        </p:nvSpPr>
        <p:spPr>
          <a:xfrm>
            <a:off x="120265" y="3292880"/>
            <a:ext cx="1919461" cy="301598"/>
          </a:xfrm>
          <a:prstGeom prst="rect">
            <a:avLst/>
          </a:prstGeom>
          <a:solidFill>
            <a:srgbClr val="D239A5"/>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Personality profile</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2" name="Google Shape;108;p15">
            <a:hlinkClick r:id="" action="ppaction://noaction"/>
            <a:extLst>
              <a:ext uri="{FF2B5EF4-FFF2-40B4-BE49-F238E27FC236}">
                <a16:creationId xmlns:a16="http://schemas.microsoft.com/office/drawing/2014/main" id="{AD959899-7C39-237A-06C6-DA544895AD1E}"/>
              </a:ext>
            </a:extLst>
          </p:cNvPr>
          <p:cNvSpPr txBox="1"/>
          <p:nvPr/>
        </p:nvSpPr>
        <p:spPr>
          <a:xfrm>
            <a:off x="120266" y="2944514"/>
            <a:ext cx="1919461" cy="301598"/>
          </a:xfrm>
          <a:prstGeom prst="rect">
            <a:avLst/>
          </a:prstGeom>
          <a:solidFill>
            <a:srgbClr val="2F75B5"/>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Interests profile</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Google Shape;108;p15">
            <a:hlinkClick r:id="" action="ppaction://noaction"/>
            <a:extLst>
              <a:ext uri="{FF2B5EF4-FFF2-40B4-BE49-F238E27FC236}">
                <a16:creationId xmlns:a16="http://schemas.microsoft.com/office/drawing/2014/main" id="{E1C63A7E-0EB2-3A11-2725-8A97AE52FCEB}"/>
              </a:ext>
            </a:extLst>
          </p:cNvPr>
          <p:cNvSpPr txBox="1"/>
          <p:nvPr/>
        </p:nvSpPr>
        <p:spPr>
          <a:xfrm>
            <a:off x="120265" y="3661385"/>
            <a:ext cx="1919461" cy="497533"/>
          </a:xfrm>
          <a:prstGeom prst="rect">
            <a:avLst/>
          </a:prstGeom>
          <a:solidFill>
            <a:srgbClr val="2F5496"/>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Work environments profile</a:t>
            </a:r>
            <a:endParaRPr kumimoji="0"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4" name="Google Shape;108;p15">
            <a:hlinkClick r:id="" action="ppaction://noaction"/>
            <a:extLst>
              <a:ext uri="{FF2B5EF4-FFF2-40B4-BE49-F238E27FC236}">
                <a16:creationId xmlns:a16="http://schemas.microsoft.com/office/drawing/2014/main" id="{9F13A270-B433-2591-88A9-A3AC7BEE82FB}"/>
              </a:ext>
            </a:extLst>
          </p:cNvPr>
          <p:cNvSpPr txBox="1"/>
          <p:nvPr/>
        </p:nvSpPr>
        <p:spPr>
          <a:xfrm>
            <a:off x="120079" y="4226994"/>
            <a:ext cx="1919461" cy="301598"/>
          </a:xfrm>
          <a:prstGeom prst="rect">
            <a:avLst/>
          </a:prstGeom>
          <a:solidFill>
            <a:srgbClr val="A83081"/>
          </a:solidFill>
          <a:ln>
            <a:noFill/>
          </a:ln>
        </p:spPr>
        <p:txBody>
          <a:bodyPr spcFirstLastPara="1" wrap="square" lIns="91425" tIns="45700" rIns="91425" bIns="45700" numCol="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
                  <a:noFill/>
                </a:uFill>
                <a:latin typeface="Open Sans" panose="020B0606030504020204" pitchFamily="34" charset="0"/>
                <a:ea typeface="Open Sans" panose="020B0606030504020204" pitchFamily="34" charset="0"/>
                <a:cs typeface="Open Sans" panose="020B0606030504020204" pitchFamily="34" charset="0"/>
                <a:sym typeface="Calibri"/>
              </a:rPr>
              <a:t>Skills profile</a:t>
            </a:r>
          </a:p>
        </p:txBody>
      </p:sp>
    </p:spTree>
    <p:extLst>
      <p:ext uri="{BB962C8B-B14F-4D97-AF65-F5344CB8AC3E}">
        <p14:creationId xmlns:p14="http://schemas.microsoft.com/office/powerpoint/2010/main" val="366255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Careers library</a:t>
            </a:r>
          </a:p>
        </p:txBody>
      </p:sp>
      <p:sp>
        <p:nvSpPr>
          <p:cNvPr id="5" name="TextBox 4">
            <a:extLst>
              <a:ext uri="{FF2B5EF4-FFF2-40B4-BE49-F238E27FC236}">
                <a16:creationId xmlns:a16="http://schemas.microsoft.com/office/drawing/2014/main" id="{5D3E7E29-6BBA-4F09-948C-737F77E99463}"/>
              </a:ext>
            </a:extLst>
          </p:cNvPr>
          <p:cNvSpPr txBox="1"/>
          <p:nvPr/>
        </p:nvSpPr>
        <p:spPr>
          <a:xfrm>
            <a:off x="179294" y="1727934"/>
            <a:ext cx="5793994" cy="46086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a:rPr>
              <a:t>Over 1000 career profiles</a:t>
            </a:r>
          </a:p>
          <a:p>
            <a:pPr marL="342900" indent="-342900">
              <a:lnSpc>
                <a:spcPct val="150000"/>
              </a:lnSpc>
              <a:buFont typeface="Arial" panose="020B0604020202020204" pitchFamily="34" charset="0"/>
              <a:buChar char="•"/>
            </a:pPr>
            <a:r>
              <a:rPr lang="en-GB" sz="2200" dirty="0">
                <a:latin typeface="Open Sans" panose="020B0606030504020204"/>
              </a:rPr>
              <a:t>Presents information from a range of sources, including local and national LMI</a:t>
            </a:r>
          </a:p>
          <a:p>
            <a:pPr marL="342900" indent="-342900">
              <a:lnSpc>
                <a:spcPct val="150000"/>
              </a:lnSpc>
              <a:buFont typeface="Arial" panose="020B0604020202020204" pitchFamily="34" charset="0"/>
              <a:buChar char="•"/>
            </a:pPr>
            <a:r>
              <a:rPr lang="en-GB" sz="2200" dirty="0">
                <a:latin typeface="Open Sans" panose="020B0606030504020204"/>
              </a:rPr>
              <a:t>Includes qualifications and skills needed, interviews with industry professionals and labour market information</a:t>
            </a:r>
          </a:p>
          <a:p>
            <a:pPr marL="342900" indent="-342900">
              <a:lnSpc>
                <a:spcPct val="150000"/>
              </a:lnSpc>
              <a:buFont typeface="Arial" panose="020B0604020202020204" pitchFamily="34" charset="0"/>
              <a:buChar char="•"/>
            </a:pPr>
            <a:r>
              <a:rPr lang="en-GB" sz="2200" dirty="0">
                <a:latin typeface="Open Sans" panose="020B0606030504020204"/>
              </a:rPr>
              <a:t>Explores progression opportunities and what a working week really looks like</a:t>
            </a:r>
          </a:p>
        </p:txBody>
      </p:sp>
      <p:pic>
        <p:nvPicPr>
          <p:cNvPr id="8" name="Picture 7">
            <a:extLst>
              <a:ext uri="{FF2B5EF4-FFF2-40B4-BE49-F238E27FC236}">
                <a16:creationId xmlns:a16="http://schemas.microsoft.com/office/drawing/2014/main" id="{6D025C36-D6B0-4103-A569-A1D005D7EB01}"/>
              </a:ext>
            </a:extLst>
          </p:cNvPr>
          <p:cNvPicPr>
            <a:picLocks noChangeAspect="1"/>
          </p:cNvPicPr>
          <p:nvPr/>
        </p:nvPicPr>
        <p:blipFill>
          <a:blip r:embed="rId3"/>
          <a:stretch>
            <a:fillRect/>
          </a:stretch>
        </p:blipFill>
        <p:spPr>
          <a:xfrm>
            <a:off x="6096000" y="1818317"/>
            <a:ext cx="5604820" cy="4149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719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UK Universities</a:t>
            </a:r>
          </a:p>
        </p:txBody>
      </p:sp>
      <p:sp>
        <p:nvSpPr>
          <p:cNvPr id="5" name="TextBox 4">
            <a:extLst>
              <a:ext uri="{FF2B5EF4-FFF2-40B4-BE49-F238E27FC236}">
                <a16:creationId xmlns:a16="http://schemas.microsoft.com/office/drawing/2014/main" id="{7640FEE9-ACFE-4BC2-BFFE-84AD97043D99}"/>
              </a:ext>
            </a:extLst>
          </p:cNvPr>
          <p:cNvSpPr txBox="1"/>
          <p:nvPr/>
        </p:nvSpPr>
        <p:spPr>
          <a:xfrm>
            <a:off x="3996629" y="1820844"/>
            <a:ext cx="8016077" cy="410086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a:rPr>
              <a:t>Students can enter subject of interest and projected grades to see all relevant university courses available in the UK</a:t>
            </a:r>
          </a:p>
          <a:p>
            <a:pPr marL="342900" indent="-342900">
              <a:lnSpc>
                <a:spcPct val="150000"/>
              </a:lnSpc>
              <a:buFont typeface="Arial" panose="020B0604020202020204" pitchFamily="34" charset="0"/>
              <a:buChar char="•"/>
            </a:pPr>
            <a:r>
              <a:rPr lang="en-GB" sz="2200" dirty="0">
                <a:latin typeface="Open Sans" panose="020B0606030504020204"/>
              </a:rPr>
              <a:t>Rank and filter opportunities by factors like hours of lectures, price of accommodation and graduate job rates</a:t>
            </a:r>
          </a:p>
          <a:p>
            <a:pPr marL="342900" indent="-342900">
              <a:lnSpc>
                <a:spcPct val="150000"/>
              </a:lnSpc>
              <a:buFont typeface="Arial" panose="020B0604020202020204" pitchFamily="34" charset="0"/>
              <a:buChar char="•"/>
            </a:pPr>
            <a:r>
              <a:rPr lang="en-GB" sz="2200" dirty="0">
                <a:latin typeface="Open Sans" panose="020B0606030504020204"/>
              </a:rPr>
              <a:t>Get direct links to university information pages, with impartial information on courses and institutions</a:t>
            </a:r>
          </a:p>
          <a:p>
            <a:pPr marL="342900" indent="-342900">
              <a:lnSpc>
                <a:spcPct val="150000"/>
              </a:lnSpc>
              <a:buFont typeface="Arial" panose="020B0604020202020204" pitchFamily="34" charset="0"/>
              <a:buChar char="•"/>
            </a:pPr>
            <a:r>
              <a:rPr lang="en-GB" sz="2200" dirty="0">
                <a:latin typeface="Open Sans" panose="020B0606030504020204"/>
              </a:rPr>
              <a:t>Save unlimited shortlists to refer back to later</a:t>
            </a:r>
          </a:p>
        </p:txBody>
      </p:sp>
      <p:pic>
        <p:nvPicPr>
          <p:cNvPr id="3" name="Picture 2">
            <a:extLst>
              <a:ext uri="{FF2B5EF4-FFF2-40B4-BE49-F238E27FC236}">
                <a16:creationId xmlns:a16="http://schemas.microsoft.com/office/drawing/2014/main" id="{F8416E73-6DA8-42D6-8B29-C520AC78CF2A}"/>
              </a:ext>
            </a:extLst>
          </p:cNvPr>
          <p:cNvPicPr>
            <a:picLocks noChangeAspect="1"/>
          </p:cNvPicPr>
          <p:nvPr/>
        </p:nvPicPr>
        <p:blipFill>
          <a:blip r:embed="rId3"/>
          <a:stretch>
            <a:fillRect/>
          </a:stretch>
        </p:blipFill>
        <p:spPr>
          <a:xfrm>
            <a:off x="296077" y="2083443"/>
            <a:ext cx="3473759" cy="3683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3140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Apprenticeships</a:t>
            </a:r>
          </a:p>
        </p:txBody>
      </p:sp>
      <p:sp>
        <p:nvSpPr>
          <p:cNvPr id="9" name="TextBox 8">
            <a:extLst>
              <a:ext uri="{FF2B5EF4-FFF2-40B4-BE49-F238E27FC236}">
                <a16:creationId xmlns:a16="http://schemas.microsoft.com/office/drawing/2014/main" id="{472F8F13-2974-4D68-8EFD-EA0F7933D3EE}"/>
              </a:ext>
            </a:extLst>
          </p:cNvPr>
          <p:cNvSpPr txBox="1"/>
          <p:nvPr/>
        </p:nvSpPr>
        <p:spPr>
          <a:xfrm>
            <a:off x="4328014" y="1642713"/>
            <a:ext cx="7674051" cy="46086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a:rPr>
              <a:t>Students can find live apprenticeship vacancies</a:t>
            </a:r>
          </a:p>
          <a:p>
            <a:pPr marL="342900" indent="-342900">
              <a:lnSpc>
                <a:spcPct val="150000"/>
              </a:lnSpc>
              <a:buFont typeface="Arial" panose="020B0604020202020204" pitchFamily="34" charset="0"/>
              <a:buChar char="•"/>
            </a:pPr>
            <a:r>
              <a:rPr lang="en-GB" sz="2200" dirty="0">
                <a:latin typeface="Open Sans" panose="020B0606030504020204"/>
              </a:rPr>
              <a:t>Vacancies are updated daily</a:t>
            </a:r>
          </a:p>
          <a:p>
            <a:pPr marL="342900" indent="-342900">
              <a:lnSpc>
                <a:spcPct val="150000"/>
              </a:lnSpc>
              <a:buFont typeface="Arial" panose="020B0604020202020204" pitchFamily="34" charset="0"/>
              <a:buChar char="•"/>
            </a:pPr>
            <a:r>
              <a:rPr lang="en-GB" sz="2200" dirty="0">
                <a:latin typeface="Open Sans" panose="020B0606030504020204"/>
              </a:rPr>
              <a:t>Rank and filter opportunities by factors like distance from home, weekly wage and application deadlines</a:t>
            </a:r>
          </a:p>
          <a:p>
            <a:pPr marL="342900" indent="-342900">
              <a:lnSpc>
                <a:spcPct val="150000"/>
              </a:lnSpc>
              <a:buFont typeface="Arial" panose="020B0604020202020204" pitchFamily="34" charset="0"/>
              <a:buChar char="•"/>
            </a:pPr>
            <a:r>
              <a:rPr lang="en-GB" sz="2200" dirty="0">
                <a:latin typeface="Open Sans" panose="020B0606030504020204"/>
              </a:rPr>
              <a:t>Direct link to the ‘apply’ page</a:t>
            </a:r>
          </a:p>
          <a:p>
            <a:pPr marL="342900" indent="-342900">
              <a:lnSpc>
                <a:spcPct val="150000"/>
              </a:lnSpc>
              <a:buFont typeface="Arial" panose="020B0604020202020204" pitchFamily="34" charset="0"/>
              <a:buChar char="•"/>
            </a:pPr>
            <a:r>
              <a:rPr lang="en-GB" sz="2200" dirty="0">
                <a:latin typeface="Open Sans" panose="020B0606030504020204"/>
              </a:rPr>
              <a:t>Each apprenticeship vacancy includes practical information about the opportunity, employer and training</a:t>
            </a:r>
          </a:p>
          <a:p>
            <a:pPr marL="342900" indent="-342900">
              <a:lnSpc>
                <a:spcPct val="150000"/>
              </a:lnSpc>
              <a:buFont typeface="Arial" panose="020B0604020202020204" pitchFamily="34" charset="0"/>
              <a:buChar char="•"/>
            </a:pPr>
            <a:r>
              <a:rPr lang="en-GB" sz="2200" dirty="0">
                <a:latin typeface="Open Sans" panose="020B0606030504020204"/>
              </a:rPr>
              <a:t>Save unlimited shortlists to refer back to later</a:t>
            </a:r>
          </a:p>
        </p:txBody>
      </p:sp>
      <p:pic>
        <p:nvPicPr>
          <p:cNvPr id="3" name="Picture 2">
            <a:extLst>
              <a:ext uri="{FF2B5EF4-FFF2-40B4-BE49-F238E27FC236}">
                <a16:creationId xmlns:a16="http://schemas.microsoft.com/office/drawing/2014/main" id="{CBF4EC31-8A27-AED5-008D-EFFE618D81CA}"/>
              </a:ext>
            </a:extLst>
          </p:cNvPr>
          <p:cNvPicPr>
            <a:picLocks noChangeAspect="1"/>
          </p:cNvPicPr>
          <p:nvPr/>
        </p:nvPicPr>
        <p:blipFill>
          <a:blip r:embed="rId3"/>
          <a:stretch>
            <a:fillRect/>
          </a:stretch>
        </p:blipFill>
        <p:spPr>
          <a:xfrm>
            <a:off x="434973" y="2122203"/>
            <a:ext cx="3474532" cy="3649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922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559B3-D6FA-EA80-E0F9-F5051690380C}"/>
              </a:ext>
            </a:extLst>
          </p:cNvPr>
          <p:cNvPicPr>
            <a:picLocks noChangeAspect="1"/>
          </p:cNvPicPr>
          <p:nvPr/>
        </p:nvPicPr>
        <p:blipFill>
          <a:blip r:embed="rId3"/>
          <a:stretch>
            <a:fillRect/>
          </a:stretch>
        </p:blipFill>
        <p:spPr>
          <a:xfrm>
            <a:off x="5984330" y="1651230"/>
            <a:ext cx="5920799" cy="427785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Special Opportunities</a:t>
            </a:r>
          </a:p>
        </p:txBody>
      </p:sp>
      <p:sp>
        <p:nvSpPr>
          <p:cNvPr id="4" name="TextBox 3">
            <a:extLst>
              <a:ext uri="{FF2B5EF4-FFF2-40B4-BE49-F238E27FC236}">
                <a16:creationId xmlns:a16="http://schemas.microsoft.com/office/drawing/2014/main" id="{88261A3C-DCDD-46AA-A637-7A1F6CED4925}"/>
              </a:ext>
            </a:extLst>
          </p:cNvPr>
          <p:cNvSpPr txBox="1"/>
          <p:nvPr/>
        </p:nvSpPr>
        <p:spPr>
          <a:xfrm>
            <a:off x="179294" y="1773805"/>
            <a:ext cx="5822967" cy="46086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a:rPr>
              <a:t>Includes £5 million-worth of grants, bursaries, scholarships, contextual offers and extracurricular activities</a:t>
            </a:r>
          </a:p>
          <a:p>
            <a:pPr marL="342900" indent="-342900">
              <a:lnSpc>
                <a:spcPct val="150000"/>
              </a:lnSpc>
              <a:buFont typeface="Arial" panose="020B0604020202020204" pitchFamily="34" charset="0"/>
              <a:buChar char="•"/>
            </a:pPr>
            <a:r>
              <a:rPr lang="en-GB" sz="2200" dirty="0">
                <a:latin typeface="Open Sans" panose="020B0606030504020204"/>
              </a:rPr>
              <a:t>These can be filtered by circumstances or characteristics, depending on the access requirements of the opportunity</a:t>
            </a:r>
          </a:p>
          <a:p>
            <a:pPr marL="342900" indent="-342900">
              <a:lnSpc>
                <a:spcPct val="150000"/>
              </a:lnSpc>
              <a:buFont typeface="Arial" panose="020B0604020202020204" pitchFamily="34" charset="0"/>
              <a:buChar char="•"/>
            </a:pPr>
            <a:r>
              <a:rPr lang="en-GB" sz="2200" dirty="0">
                <a:latin typeface="Open Sans" panose="020B0606030504020204"/>
              </a:rPr>
              <a:t>Includes direct links for applying</a:t>
            </a:r>
          </a:p>
          <a:p>
            <a:pPr marL="342900" indent="-342900">
              <a:lnSpc>
                <a:spcPct val="150000"/>
              </a:lnSpc>
              <a:buFont typeface="Arial" panose="020B0604020202020204" pitchFamily="34" charset="0"/>
              <a:buChar char="•"/>
            </a:pPr>
            <a:r>
              <a:rPr lang="en-GB" sz="2200" dirty="0">
                <a:latin typeface="Open Sans" panose="020B0606030504020204"/>
              </a:rPr>
              <a:t>Unlimited shortlists can be created and referred back to</a:t>
            </a:r>
          </a:p>
        </p:txBody>
      </p:sp>
    </p:spTree>
    <p:extLst>
      <p:ext uri="{BB962C8B-B14F-4D97-AF65-F5344CB8AC3E}">
        <p14:creationId xmlns:p14="http://schemas.microsoft.com/office/powerpoint/2010/main" val="423816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Weekly summary emails</a:t>
            </a:r>
          </a:p>
        </p:txBody>
      </p:sp>
      <p:sp>
        <p:nvSpPr>
          <p:cNvPr id="4" name="TextBox 3">
            <a:extLst>
              <a:ext uri="{FF2B5EF4-FFF2-40B4-BE49-F238E27FC236}">
                <a16:creationId xmlns:a16="http://schemas.microsoft.com/office/drawing/2014/main" id="{88261A3C-DCDD-46AA-A637-7A1F6CED4925}"/>
              </a:ext>
            </a:extLst>
          </p:cNvPr>
          <p:cNvSpPr txBox="1"/>
          <p:nvPr/>
        </p:nvSpPr>
        <p:spPr>
          <a:xfrm>
            <a:off x="228209" y="1818996"/>
            <a:ext cx="5822967" cy="46086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a:rPr>
              <a:t>Parents can sign up to receive weekly summary emails</a:t>
            </a:r>
          </a:p>
          <a:p>
            <a:pPr marL="342900" indent="-342900">
              <a:lnSpc>
                <a:spcPct val="150000"/>
              </a:lnSpc>
              <a:buFont typeface="Arial" panose="020B0604020202020204" pitchFamily="34" charset="0"/>
              <a:buChar char="•"/>
            </a:pPr>
            <a:r>
              <a:rPr lang="en-GB" sz="2200" dirty="0">
                <a:latin typeface="Open Sans" panose="020B0606030504020204"/>
              </a:rPr>
              <a:t>This summary will show you any shortlists your child may have made on the Unifrog platform</a:t>
            </a:r>
          </a:p>
          <a:p>
            <a:pPr marL="342900" indent="-342900">
              <a:lnSpc>
                <a:spcPct val="150000"/>
              </a:lnSpc>
              <a:buFont typeface="Arial" panose="020B0604020202020204" pitchFamily="34" charset="0"/>
              <a:buChar char="•"/>
            </a:pPr>
            <a:r>
              <a:rPr lang="en-GB" sz="2200" dirty="0">
                <a:latin typeface="Open Sans" panose="020B0606030504020204"/>
              </a:rPr>
              <a:t>It will also detail any interactions logged against your child, such as Careers Fairs taking place or careers interviews coming up</a:t>
            </a:r>
          </a:p>
        </p:txBody>
      </p:sp>
      <p:pic>
        <p:nvPicPr>
          <p:cNvPr id="5" name="Picture 4" descr="Graphical user interface, text, application, email&#10;&#10;Description automatically generated">
            <a:extLst>
              <a:ext uri="{FF2B5EF4-FFF2-40B4-BE49-F238E27FC236}">
                <a16:creationId xmlns:a16="http://schemas.microsoft.com/office/drawing/2014/main" id="{B928D7D7-249A-4102-BD9E-E6DE894013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6811" y="2043705"/>
            <a:ext cx="5052253" cy="3722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244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GDPR</a:t>
            </a:r>
          </a:p>
        </p:txBody>
      </p:sp>
      <p:sp>
        <p:nvSpPr>
          <p:cNvPr id="7" name="TextBox 6">
            <a:extLst>
              <a:ext uri="{FF2B5EF4-FFF2-40B4-BE49-F238E27FC236}">
                <a16:creationId xmlns:a16="http://schemas.microsoft.com/office/drawing/2014/main" id="{3E484326-79ED-4576-9696-E307568EB5AD}"/>
              </a:ext>
            </a:extLst>
          </p:cNvPr>
          <p:cNvSpPr txBox="1"/>
          <p:nvPr/>
        </p:nvSpPr>
        <p:spPr>
          <a:xfrm>
            <a:off x="386400" y="1626931"/>
            <a:ext cx="11419200" cy="4100866"/>
          </a:xfrm>
          <a:prstGeom prst="rect">
            <a:avLst/>
          </a:prstGeom>
          <a:noFill/>
        </p:spPr>
        <p:txBody>
          <a:bodyPr wrap="square" rtlCol="0">
            <a:spAutoFit/>
          </a:bodyPr>
          <a:lstStyle/>
          <a:p>
            <a:pPr>
              <a:lnSpc>
                <a:spcPct val="150000"/>
              </a:lnSpc>
            </a:pPr>
            <a:r>
              <a:rPr lang="en-GB" sz="2200" dirty="0">
                <a:latin typeface="Open Sans" panose="020B0606030504020204"/>
              </a:rPr>
              <a:t>GDPR is a regulation in EU law on data protection and privacy for everyone within the European Union and the European Economic Area.</a:t>
            </a:r>
          </a:p>
          <a:p>
            <a:pPr>
              <a:lnSpc>
                <a:spcPct val="150000"/>
              </a:lnSpc>
            </a:pPr>
            <a:endParaRPr lang="en-GB" sz="2200" dirty="0">
              <a:latin typeface="Open Sans" panose="020B0606030504020204"/>
            </a:endParaRPr>
          </a:p>
          <a:p>
            <a:pPr>
              <a:lnSpc>
                <a:spcPct val="150000"/>
              </a:lnSpc>
            </a:pPr>
            <a:r>
              <a:rPr lang="en-GB" sz="2200" dirty="0" err="1">
                <a:latin typeface="Open Sans" panose="020B0606030504020204"/>
              </a:rPr>
              <a:t>Unifrog</a:t>
            </a:r>
            <a:r>
              <a:rPr lang="en-GB" sz="2200" dirty="0">
                <a:latin typeface="Open Sans" panose="020B0606030504020204"/>
              </a:rPr>
              <a:t> takes data security very seriously, and as such, has several features in place to protect school and student data.</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We only use EU data centres, have multiple firewalls, layered-access security and more. Information on this can be found at unifrog.org/</a:t>
            </a:r>
            <a:r>
              <a:rPr lang="en-GB" sz="2200" dirty="0" err="1">
                <a:latin typeface="Open Sans" panose="020B0606030504020204"/>
              </a:rPr>
              <a:t>about#security</a:t>
            </a:r>
            <a:endParaRPr lang="en-GB" sz="2200" dirty="0">
              <a:latin typeface="Open Sans" panose="020B0606030504020204"/>
            </a:endParaRPr>
          </a:p>
        </p:txBody>
      </p:sp>
    </p:spTree>
    <p:extLst>
      <p:ext uri="{BB962C8B-B14F-4D97-AF65-F5344CB8AC3E}">
        <p14:creationId xmlns:p14="http://schemas.microsoft.com/office/powerpoint/2010/main" val="4186674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Other cool stuff</a:t>
            </a:r>
          </a:p>
        </p:txBody>
      </p:sp>
      <p:sp>
        <p:nvSpPr>
          <p:cNvPr id="7" name="TextBox 6">
            <a:extLst>
              <a:ext uri="{FF2B5EF4-FFF2-40B4-BE49-F238E27FC236}">
                <a16:creationId xmlns:a16="http://schemas.microsoft.com/office/drawing/2014/main" id="{3E484326-79ED-4576-9696-E307568EB5AD}"/>
              </a:ext>
            </a:extLst>
          </p:cNvPr>
          <p:cNvSpPr txBox="1"/>
          <p:nvPr/>
        </p:nvSpPr>
        <p:spPr>
          <a:xfrm>
            <a:off x="386400" y="1626931"/>
            <a:ext cx="11419200" cy="3593035"/>
          </a:xfrm>
          <a:prstGeom prst="rect">
            <a:avLst/>
          </a:prstGeom>
          <a:noFill/>
        </p:spPr>
        <p:txBody>
          <a:bodyPr wrap="square" rtlCol="0">
            <a:spAutoFit/>
          </a:bodyPr>
          <a:lstStyle/>
          <a:p>
            <a:pPr>
              <a:lnSpc>
                <a:spcPct val="150000"/>
              </a:lnSpc>
            </a:pPr>
            <a:r>
              <a:rPr lang="en-GB" sz="2200" dirty="0">
                <a:latin typeface="Open Sans" panose="020B0606030504020204"/>
              </a:rPr>
              <a:t>The </a:t>
            </a:r>
            <a:r>
              <a:rPr lang="en-GB" sz="2200" dirty="0" err="1">
                <a:latin typeface="Open Sans" panose="020B0606030504020204"/>
              </a:rPr>
              <a:t>Unifrog</a:t>
            </a:r>
            <a:r>
              <a:rPr lang="en-GB" sz="2200" dirty="0">
                <a:latin typeface="Open Sans" panose="020B0606030504020204"/>
              </a:rPr>
              <a:t> platform contains so much more than what we can show you today, that was just four of their many tools.</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So why not see for yourself? Sign up as a student and access the tools in exactly the same way that the students do.</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You never know, there might be a new career just around the corner!</a:t>
            </a:r>
          </a:p>
        </p:txBody>
      </p:sp>
    </p:spTree>
    <p:extLst>
      <p:ext uri="{BB962C8B-B14F-4D97-AF65-F5344CB8AC3E}">
        <p14:creationId xmlns:p14="http://schemas.microsoft.com/office/powerpoint/2010/main" val="17563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Parents &amp; guardians, get signed up!</a:t>
            </a:r>
          </a:p>
        </p:txBody>
      </p:sp>
      <p:sp>
        <p:nvSpPr>
          <p:cNvPr id="7" name="TextBox 6">
            <a:extLst>
              <a:ext uri="{FF2B5EF4-FFF2-40B4-BE49-F238E27FC236}">
                <a16:creationId xmlns:a16="http://schemas.microsoft.com/office/drawing/2014/main" id="{3E484326-79ED-4576-9696-E307568EB5AD}"/>
              </a:ext>
            </a:extLst>
          </p:cNvPr>
          <p:cNvSpPr txBox="1"/>
          <p:nvPr/>
        </p:nvSpPr>
        <p:spPr>
          <a:xfrm>
            <a:off x="6096000" y="1600130"/>
            <a:ext cx="5827059" cy="2577372"/>
          </a:xfrm>
          <a:prstGeom prst="rect">
            <a:avLst/>
          </a:prstGeom>
          <a:noFill/>
        </p:spPr>
        <p:txBody>
          <a:bodyPr wrap="square" rtlCol="0">
            <a:spAutoFit/>
          </a:bodyPr>
          <a:lstStyle/>
          <a:p>
            <a:pPr>
              <a:lnSpc>
                <a:spcPct val="150000"/>
              </a:lnSpc>
            </a:pPr>
            <a:r>
              <a:rPr lang="en-GB" sz="2200" dirty="0">
                <a:latin typeface="Open Sans" panose="020B0606030504020204"/>
              </a:rPr>
              <a:t>Scan this QR code or go to </a:t>
            </a:r>
            <a:r>
              <a:rPr lang="en-GB" sz="2200" dirty="0">
                <a:latin typeface="Open Sans" panose="020B0606030504020204"/>
                <a:hlinkClick r:id="rId4"/>
              </a:rPr>
              <a:t>www.unifrog.org/student</a:t>
            </a:r>
            <a:r>
              <a:rPr lang="en-GB" sz="2200" dirty="0">
                <a:latin typeface="Open Sans" panose="020B0606030504020204"/>
              </a:rPr>
              <a:t> and click ‘Sign in for the first time’</a:t>
            </a:r>
          </a:p>
          <a:p>
            <a:pPr>
              <a:lnSpc>
                <a:spcPct val="150000"/>
              </a:lnSpc>
            </a:pPr>
            <a:r>
              <a:rPr lang="en-GB" sz="2200" dirty="0">
                <a:latin typeface="Open Sans" panose="020B0606030504020204"/>
              </a:rPr>
              <a:t>You’ll be asked for some details and a Sign up Code. This is what you need:</a:t>
            </a:r>
          </a:p>
        </p:txBody>
      </p:sp>
      <p:grpSp>
        <p:nvGrpSpPr>
          <p:cNvPr id="3" name="Group 2">
            <a:extLst>
              <a:ext uri="{FF2B5EF4-FFF2-40B4-BE49-F238E27FC236}">
                <a16:creationId xmlns:a16="http://schemas.microsoft.com/office/drawing/2014/main" id="{0BC9F4D5-01EF-1D37-4B7C-E8F13B691321}"/>
              </a:ext>
            </a:extLst>
          </p:cNvPr>
          <p:cNvGrpSpPr/>
          <p:nvPr/>
        </p:nvGrpSpPr>
        <p:grpSpPr>
          <a:xfrm>
            <a:off x="268941" y="1754156"/>
            <a:ext cx="2438400" cy="4891128"/>
            <a:chOff x="1756229" y="1536566"/>
            <a:chExt cx="2438400" cy="4891128"/>
          </a:xfrm>
        </p:grpSpPr>
        <p:grpSp>
          <p:nvGrpSpPr>
            <p:cNvPr id="2" name="Group 1">
              <a:extLst>
                <a:ext uri="{FF2B5EF4-FFF2-40B4-BE49-F238E27FC236}">
                  <a16:creationId xmlns:a16="http://schemas.microsoft.com/office/drawing/2014/main" id="{CC7BC860-8FD9-D56F-44FB-E06F26930755}"/>
                </a:ext>
              </a:extLst>
            </p:cNvPr>
            <p:cNvGrpSpPr/>
            <p:nvPr/>
          </p:nvGrpSpPr>
          <p:grpSpPr>
            <a:xfrm>
              <a:off x="1756229" y="1536566"/>
              <a:ext cx="2438400" cy="4891128"/>
              <a:chOff x="1756229" y="1536566"/>
              <a:chExt cx="2438400" cy="4891128"/>
            </a:xfrm>
          </p:grpSpPr>
          <p:pic>
            <p:nvPicPr>
              <p:cNvPr id="13" name="Picture 12">
                <a:extLst>
                  <a:ext uri="{FF2B5EF4-FFF2-40B4-BE49-F238E27FC236}">
                    <a16:creationId xmlns:a16="http://schemas.microsoft.com/office/drawing/2014/main" id="{8856DB63-EED7-4F08-837A-B03EF56F5C16}"/>
                  </a:ext>
                </a:extLst>
              </p:cNvPr>
              <p:cNvPicPr>
                <a:picLocks noChangeAspect="1"/>
              </p:cNvPicPr>
              <p:nvPr/>
            </p:nvPicPr>
            <p:blipFill rotWithShape="1">
              <a:blip r:embed="rId5">
                <a:extLst>
                  <a:ext uri="{28A0092B-C50C-407E-A947-70E740481C1C}">
                    <a14:useLocalDpi xmlns:a14="http://schemas.microsoft.com/office/drawing/2010/main" val="0"/>
                  </a:ext>
                </a:extLst>
              </a:blip>
              <a:srcRect l="29593" r="29320"/>
              <a:stretch/>
            </p:blipFill>
            <p:spPr>
              <a:xfrm>
                <a:off x="1756229" y="1536566"/>
                <a:ext cx="2438400" cy="4891128"/>
              </a:xfrm>
              <a:prstGeom prst="rect">
                <a:avLst/>
              </a:prstGeom>
            </p:spPr>
          </p:pic>
          <p:pic>
            <p:nvPicPr>
              <p:cNvPr id="11" name="Picture 10">
                <a:extLst>
                  <a:ext uri="{FF2B5EF4-FFF2-40B4-BE49-F238E27FC236}">
                    <a16:creationId xmlns:a16="http://schemas.microsoft.com/office/drawing/2014/main" id="{FD3E77E5-5FF0-49A9-BE7E-FC05AE855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121" y="2342439"/>
                <a:ext cx="1859246" cy="3305325"/>
              </a:xfrm>
              <a:prstGeom prst="rect">
                <a:avLst/>
              </a:prstGeom>
            </p:spPr>
          </p:pic>
        </p:grpSp>
        <p:sp>
          <p:nvSpPr>
            <p:cNvPr id="14" name="Rectangle 13">
              <a:extLst>
                <a:ext uri="{FF2B5EF4-FFF2-40B4-BE49-F238E27FC236}">
                  <a16:creationId xmlns:a16="http://schemas.microsoft.com/office/drawing/2014/main" id="{C91D84EE-F8B2-4213-A602-37A59F20F01A}"/>
                </a:ext>
              </a:extLst>
            </p:cNvPr>
            <p:cNvSpPr/>
            <p:nvPr/>
          </p:nvSpPr>
          <p:spPr>
            <a:xfrm>
              <a:off x="2114621" y="5029200"/>
              <a:ext cx="1403279" cy="406400"/>
            </a:xfrm>
            <a:prstGeom prst="rect">
              <a:avLst/>
            </a:prstGeom>
            <a:noFill/>
            <a:ln w="57150">
              <a:solidFill>
                <a:srgbClr val="4BC7C8"/>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grpSp>
      <p:sp>
        <p:nvSpPr>
          <p:cNvPr id="15" name="TextBox 14">
            <a:extLst>
              <a:ext uri="{FF2B5EF4-FFF2-40B4-BE49-F238E27FC236}">
                <a16:creationId xmlns:a16="http://schemas.microsoft.com/office/drawing/2014/main" id="{E37A6633-B63A-4262-AFB6-1ED4C7FA2EBA}"/>
              </a:ext>
            </a:extLst>
          </p:cNvPr>
          <p:cNvSpPr txBox="1"/>
          <p:nvPr/>
        </p:nvSpPr>
        <p:spPr>
          <a:xfrm>
            <a:off x="6096000" y="4177502"/>
            <a:ext cx="5827059" cy="671402"/>
          </a:xfrm>
          <a:prstGeom prst="rect">
            <a:avLst/>
          </a:prstGeom>
          <a:noFill/>
        </p:spPr>
        <p:txBody>
          <a:bodyPr wrap="square" lIns="91440" tIns="45720" rIns="91440" bIns="45720" rtlCol="0" anchor="t">
            <a:spAutoFit/>
          </a:bodyPr>
          <a:lstStyle/>
          <a:p>
            <a:pPr algn="ctr">
              <a:lnSpc>
                <a:spcPct val="150000"/>
              </a:lnSpc>
            </a:pPr>
            <a:r>
              <a:rPr lang="en-GB" sz="2800" b="1" dirty="0">
                <a:solidFill>
                  <a:srgbClr val="FF0000"/>
                </a:solidFill>
                <a:latin typeface="Open Sans" panose="020B0606030504020204"/>
              </a:rPr>
              <a:t>&lt;&lt;</a:t>
            </a:r>
            <a:r>
              <a:rPr lang="en-GB" sz="2800" b="1" dirty="0">
                <a:solidFill>
                  <a:srgbClr val="FF0000"/>
                </a:solidFill>
                <a:ea typeface="+mn-lt"/>
                <a:cs typeface="+mn-lt"/>
              </a:rPr>
              <a:t>SBHSPARENTS</a:t>
            </a:r>
            <a:r>
              <a:rPr lang="en-GB" sz="2800" b="1" dirty="0">
                <a:solidFill>
                  <a:srgbClr val="FF0000"/>
                </a:solidFill>
                <a:latin typeface="Open Sans" panose="020B0606030504020204"/>
              </a:rPr>
              <a:t>&gt;&gt;</a:t>
            </a:r>
            <a:endParaRPr lang="en-US"/>
          </a:p>
        </p:txBody>
      </p:sp>
      <p:sp>
        <p:nvSpPr>
          <p:cNvPr id="16" name="TextBox 15">
            <a:extLst>
              <a:ext uri="{FF2B5EF4-FFF2-40B4-BE49-F238E27FC236}">
                <a16:creationId xmlns:a16="http://schemas.microsoft.com/office/drawing/2014/main" id="{B9985DCD-C242-41D6-A793-83F954E7B0C1}"/>
              </a:ext>
            </a:extLst>
          </p:cNvPr>
          <p:cNvSpPr txBox="1"/>
          <p:nvPr/>
        </p:nvSpPr>
        <p:spPr>
          <a:xfrm>
            <a:off x="6096000" y="4835435"/>
            <a:ext cx="5827059" cy="1561710"/>
          </a:xfrm>
          <a:prstGeom prst="rect">
            <a:avLst/>
          </a:prstGeom>
          <a:noFill/>
        </p:spPr>
        <p:txBody>
          <a:bodyPr wrap="square" rtlCol="0">
            <a:spAutoFit/>
          </a:bodyPr>
          <a:lstStyle/>
          <a:p>
            <a:pPr>
              <a:lnSpc>
                <a:spcPct val="150000"/>
              </a:lnSpc>
            </a:pPr>
            <a:r>
              <a:rPr lang="en-GB" sz="2200" dirty="0">
                <a:latin typeface="Open Sans" panose="020B0606030504020204"/>
              </a:rPr>
              <a:t>After signing up, log into </a:t>
            </a:r>
            <a:r>
              <a:rPr lang="en-GB" sz="2200" dirty="0" err="1">
                <a:latin typeface="Open Sans" panose="020B0606030504020204"/>
              </a:rPr>
              <a:t>Unifrog</a:t>
            </a:r>
            <a:r>
              <a:rPr lang="en-GB" sz="2200" dirty="0">
                <a:latin typeface="Open Sans" panose="020B0606030504020204"/>
              </a:rPr>
              <a:t> using your email address and password via the student sign-in page!</a:t>
            </a:r>
          </a:p>
        </p:txBody>
      </p:sp>
      <p:pic>
        <p:nvPicPr>
          <p:cNvPr id="1026" name="Picture 2">
            <a:extLst>
              <a:ext uri="{FF2B5EF4-FFF2-40B4-BE49-F238E27FC236}">
                <a16:creationId xmlns:a16="http://schemas.microsoft.com/office/drawing/2014/main" id="{2AD2E3D4-1E88-B9F3-DEE0-3567DE2F7E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143" t="18413" r="32381" b="17568"/>
          <a:stretch/>
        </p:blipFill>
        <p:spPr bwMode="auto">
          <a:xfrm>
            <a:off x="2878053" y="2523128"/>
            <a:ext cx="3047234" cy="309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9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357BF6-7D89-4079-8F91-FB58423D18EB}"/>
              </a:ext>
            </a:extLst>
          </p:cNvPr>
          <p:cNvSpPr txBox="1"/>
          <p:nvPr/>
        </p:nvSpPr>
        <p:spPr>
          <a:xfrm>
            <a:off x="1440191" y="3155576"/>
            <a:ext cx="8928848" cy="1569660"/>
          </a:xfrm>
          <a:prstGeom prst="rect">
            <a:avLst/>
          </a:prstGeom>
          <a:noFill/>
        </p:spPr>
        <p:txBody>
          <a:bodyPr wrap="square" rtlCol="0">
            <a:spAutoFit/>
          </a:bodyPr>
          <a:lstStyle/>
          <a:p>
            <a:r>
              <a:rPr lang="en-GB" sz="4800" dirty="0">
                <a:solidFill>
                  <a:schemeClr val="bg1"/>
                </a:solidFill>
                <a:latin typeface="Open Sans" panose="020B0606030504020204"/>
              </a:rPr>
              <a:t>Introduction to Unifrog and WEXP system</a:t>
            </a:r>
          </a:p>
        </p:txBody>
      </p:sp>
    </p:spTree>
    <p:extLst>
      <p:ext uri="{BB962C8B-B14F-4D97-AF65-F5344CB8AC3E}">
        <p14:creationId xmlns:p14="http://schemas.microsoft.com/office/powerpoint/2010/main" val="161138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r>
              <a:rPr lang="en-GB" sz="3200" b="1" dirty="0">
                <a:solidFill>
                  <a:schemeClr val="bg1"/>
                </a:solidFill>
                <a:latin typeface="Open Sans" panose="020B0606030504020204"/>
              </a:rPr>
              <a:t>What is </a:t>
            </a:r>
            <a:r>
              <a:rPr lang="en-GB" sz="3200" b="1" dirty="0" err="1">
                <a:solidFill>
                  <a:schemeClr val="bg1"/>
                </a:solidFill>
                <a:latin typeface="Open Sans" panose="020B0606030504020204"/>
              </a:rPr>
              <a:t>Unifrog</a:t>
            </a:r>
            <a:r>
              <a:rPr lang="en-GB" sz="3200" b="1" dirty="0">
                <a:solidFill>
                  <a:schemeClr val="bg1"/>
                </a:solidFill>
                <a:latin typeface="Open Sans" panose="020B0606030504020204"/>
              </a:rPr>
              <a:t>?</a:t>
            </a:r>
          </a:p>
        </p:txBody>
      </p:sp>
      <p:sp>
        <p:nvSpPr>
          <p:cNvPr id="7" name="TextBox 6">
            <a:extLst>
              <a:ext uri="{FF2B5EF4-FFF2-40B4-BE49-F238E27FC236}">
                <a16:creationId xmlns:a16="http://schemas.microsoft.com/office/drawing/2014/main" id="{3E484326-79ED-4576-9696-E307568EB5AD}"/>
              </a:ext>
            </a:extLst>
          </p:cNvPr>
          <p:cNvSpPr txBox="1"/>
          <p:nvPr/>
        </p:nvSpPr>
        <p:spPr>
          <a:xfrm>
            <a:off x="179293" y="1626931"/>
            <a:ext cx="11743765" cy="359303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err="1">
                <a:latin typeface="Open Sans" panose="020B0606030504020204" pitchFamily="34" charset="0"/>
                <a:ea typeface="Open Sans" panose="020B0606030504020204" pitchFamily="34" charset="0"/>
                <a:cs typeface="Open Sans" panose="020B0606030504020204" pitchFamily="34" charset="0"/>
              </a:rPr>
              <a:t>Unifrog</a:t>
            </a:r>
            <a:r>
              <a:rPr lang="en-US" sz="2200" dirty="0">
                <a:latin typeface="Open Sans" panose="020B0606030504020204" pitchFamily="34" charset="0"/>
                <a:ea typeface="Open Sans" panose="020B0606030504020204" pitchFamily="34" charset="0"/>
                <a:cs typeface="Open Sans" panose="020B0606030504020204" pitchFamily="34" charset="0"/>
              </a:rPr>
              <a:t> believe that destinations - where students end up after school - is even more important than their academic performance. They partner with schools to support students to progress into the best opportunity for them.</a:t>
            </a:r>
          </a:p>
          <a:p>
            <a:pPr marL="342900" indent="-342900">
              <a:lnSpc>
                <a:spcPct val="150000"/>
              </a:lnSpc>
              <a:buFont typeface="Arial" panose="020B0604020202020204" pitchFamily="34" charset="0"/>
              <a:buChar char="•"/>
            </a:pP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US" sz="2200" dirty="0" err="1">
                <a:latin typeface="Open Sans" panose="020B0606030504020204" pitchFamily="34" charset="0"/>
                <a:ea typeface="Open Sans" panose="020B0606030504020204" pitchFamily="34" charset="0"/>
                <a:cs typeface="Open Sans" panose="020B0606030504020204" pitchFamily="34" charset="0"/>
              </a:rPr>
              <a:t>Unifrog</a:t>
            </a:r>
            <a:r>
              <a:rPr lang="en-US" sz="2200" dirty="0">
                <a:latin typeface="Open Sans" panose="020B0606030504020204" pitchFamily="34" charset="0"/>
                <a:ea typeface="Open Sans" panose="020B0606030504020204" pitchFamily="34" charset="0"/>
                <a:cs typeface="Open Sans" panose="020B0606030504020204" pitchFamily="34" charset="0"/>
              </a:rPr>
              <a:t> do this by providing a one-stop-shop where students can explore their interests, then find and successfully apply for their best next-step after school.</a:t>
            </a:r>
          </a:p>
          <a:p>
            <a:pPr marL="342900" indent="-342900">
              <a:lnSpc>
                <a:spcPct val="150000"/>
              </a:lnSpc>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20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655296-6906-4C3A-C11E-1588BDEDBC2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F9D6998-0660-3A48-A8A7-6970CAAB857B}"/>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Finding placements</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799A8EA3-5C14-1BE6-4B33-0A6A000E9E6D}"/>
              </a:ext>
            </a:extLst>
          </p:cNvPr>
          <p:cNvSpPr txBox="1"/>
          <p:nvPr/>
        </p:nvSpPr>
        <p:spPr>
          <a:xfrm>
            <a:off x="590549" y="1859340"/>
            <a:ext cx="11332509" cy="5016758"/>
          </a:xfrm>
          <a:prstGeom prst="rect">
            <a:avLst/>
          </a:prstGeom>
          <a:noFill/>
        </p:spPr>
        <p:txBody>
          <a:bodyPr wrap="square">
            <a:spAutoFit/>
          </a:bodyPr>
          <a:lstStyle/>
          <a:p>
            <a:r>
              <a:rPr lang="en-GB" sz="3200" b="0" i="0" dirty="0">
                <a:solidFill>
                  <a:srgbClr val="606060"/>
                </a:solidFill>
                <a:effectLst/>
                <a:latin typeface="Open Sans" panose="020B0606030504020204" pitchFamily="34" charset="0"/>
              </a:rPr>
              <a:t>Our big tip is around finding high quality placements. Many schools consider that this the hardest part of running a placement programme. </a:t>
            </a:r>
            <a:br>
              <a:rPr lang="en-GB" sz="3200" dirty="0"/>
            </a:br>
            <a:br>
              <a:rPr lang="en-GB" sz="3200" dirty="0"/>
            </a:br>
            <a:r>
              <a:rPr lang="en-GB" sz="3200" b="0" i="0" dirty="0">
                <a:solidFill>
                  <a:srgbClr val="606060"/>
                </a:solidFill>
                <a:effectLst/>
                <a:latin typeface="Open Sans" panose="020B0606030504020204" pitchFamily="34" charset="0"/>
              </a:rPr>
              <a:t>It would be great if all schools had an enormous address book of fantastic local employers delighted to host work experience, and also an amazingly well-connected parent body who easily find their children's placements and even pass on keen employers for other children.</a:t>
            </a:r>
            <a:br>
              <a:rPr lang="en-GB" sz="3200" dirty="0"/>
            </a:br>
            <a:endParaRPr lang="en-GB" sz="3200" dirty="0"/>
          </a:p>
        </p:txBody>
      </p:sp>
    </p:spTree>
    <p:extLst>
      <p:ext uri="{BB962C8B-B14F-4D97-AF65-F5344CB8AC3E}">
        <p14:creationId xmlns:p14="http://schemas.microsoft.com/office/powerpoint/2010/main" val="369603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118B99-F1FF-0162-0DC2-B77B311286E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DDA365-9731-A1F6-3BFE-532ACB49448B}"/>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It's </a:t>
            </a:r>
            <a:r>
              <a:rPr lang="en-GB" sz="3200" b="1" i="1" dirty="0">
                <a:solidFill>
                  <a:srgbClr val="606060"/>
                </a:solidFill>
                <a:effectLst/>
                <a:latin typeface="Open Sans" panose="020B0606030504020204" pitchFamily="34" charset="0"/>
              </a:rPr>
              <a:t>what</a:t>
            </a:r>
            <a:r>
              <a:rPr lang="en-GB" sz="3200" b="1" i="0" dirty="0">
                <a:solidFill>
                  <a:srgbClr val="606060"/>
                </a:solidFill>
                <a:effectLst/>
                <a:latin typeface="Open Sans" panose="020B0606030504020204" pitchFamily="34" charset="0"/>
              </a:rPr>
              <a:t> not </a:t>
            </a:r>
            <a:r>
              <a:rPr lang="en-GB" sz="3200" b="1" i="1" dirty="0">
                <a:solidFill>
                  <a:srgbClr val="606060"/>
                </a:solidFill>
                <a:effectLst/>
                <a:latin typeface="Open Sans" panose="020B0606030504020204" pitchFamily="34" charset="0"/>
              </a:rPr>
              <a:t>where</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D6E8A6E7-127B-7223-FF57-B7F89D67EEE6}"/>
              </a:ext>
            </a:extLst>
          </p:cNvPr>
          <p:cNvSpPr txBox="1"/>
          <p:nvPr/>
        </p:nvSpPr>
        <p:spPr>
          <a:xfrm>
            <a:off x="590550" y="1668840"/>
            <a:ext cx="11332509" cy="3416320"/>
          </a:xfrm>
          <a:prstGeom prst="rect">
            <a:avLst/>
          </a:prstGeom>
          <a:noFill/>
        </p:spPr>
        <p:txBody>
          <a:bodyPr wrap="square">
            <a:spAutoFit/>
          </a:bodyPr>
          <a:lstStyle/>
          <a:p>
            <a:r>
              <a:rPr lang="en-GB" sz="2400" b="1" i="0" dirty="0">
                <a:solidFill>
                  <a:srgbClr val="606060"/>
                </a:solidFill>
                <a:effectLst/>
                <a:latin typeface="Open Sans" panose="020B0606030504020204" pitchFamily="34" charset="0"/>
              </a:rPr>
              <a:t>What</a:t>
            </a:r>
            <a:r>
              <a:rPr lang="en-GB" sz="2400" b="0" i="0" dirty="0">
                <a:solidFill>
                  <a:srgbClr val="606060"/>
                </a:solidFill>
                <a:effectLst/>
                <a:latin typeface="Open Sans" panose="020B0606030504020204" pitchFamily="34" charset="0"/>
              </a:rPr>
              <a:t> you do on a placement is more important than </a:t>
            </a:r>
            <a:r>
              <a:rPr lang="en-GB" sz="2400" b="1" i="0" dirty="0">
                <a:solidFill>
                  <a:srgbClr val="606060"/>
                </a:solidFill>
                <a:effectLst/>
                <a:latin typeface="Open Sans" panose="020B0606030504020204" pitchFamily="34" charset="0"/>
              </a:rPr>
              <a:t>where</a:t>
            </a:r>
            <a:r>
              <a:rPr lang="en-GB" sz="2400" b="0" i="0" dirty="0">
                <a:solidFill>
                  <a:srgbClr val="606060"/>
                </a:solidFill>
                <a:effectLst/>
                <a:latin typeface="Open Sans" panose="020B0606030504020204" pitchFamily="34" charset="0"/>
              </a:rPr>
              <a:t> you do it. For example, every employer now has to deal with cybersecurity (so you can get first hand experience of this sector almost anywhere), and you can learn about healthcare when work shadowing in lots of non-hospital environments, e.g. at a care home.</a:t>
            </a:r>
            <a:br>
              <a:rPr lang="en-GB" sz="2400" dirty="0"/>
            </a:br>
            <a:br>
              <a:rPr lang="en-GB" sz="2400" dirty="0"/>
            </a:br>
            <a:r>
              <a:rPr lang="en-GB" sz="2400" b="0" i="0" dirty="0">
                <a:solidFill>
                  <a:srgbClr val="606060"/>
                </a:solidFill>
                <a:effectLst/>
                <a:latin typeface="Open Sans" panose="020B0606030504020204" pitchFamily="34" charset="0"/>
              </a:rPr>
              <a:t>In an ideal world: students should think carefully and laterally about what they want to learn on their placement, and they should also communicate it in advance to the employer. </a:t>
            </a:r>
            <a:endParaRPr lang="en-GB" sz="2400" dirty="0"/>
          </a:p>
        </p:txBody>
      </p:sp>
    </p:spTree>
    <p:extLst>
      <p:ext uri="{BB962C8B-B14F-4D97-AF65-F5344CB8AC3E}">
        <p14:creationId xmlns:p14="http://schemas.microsoft.com/office/powerpoint/2010/main" val="102931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2AB01A-086C-44FE-9F73-0A6763F3D8B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C2EBC3B-1143-C725-9B43-06F3FC665ACC}"/>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Students being proactive</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2B063247-C108-B93A-9565-A94920E57F31}"/>
              </a:ext>
            </a:extLst>
          </p:cNvPr>
          <p:cNvSpPr txBox="1"/>
          <p:nvPr/>
        </p:nvSpPr>
        <p:spPr>
          <a:xfrm>
            <a:off x="400050" y="1859340"/>
            <a:ext cx="11258550" cy="3970318"/>
          </a:xfrm>
          <a:prstGeom prst="rect">
            <a:avLst/>
          </a:prstGeom>
          <a:noFill/>
        </p:spPr>
        <p:txBody>
          <a:bodyPr wrap="square">
            <a:spAutoFit/>
          </a:bodyPr>
          <a:lstStyle/>
          <a:p>
            <a:r>
              <a:rPr lang="en-GB" sz="2800" b="0" i="0" dirty="0">
                <a:solidFill>
                  <a:srgbClr val="606060"/>
                </a:solidFill>
                <a:effectLst/>
                <a:latin typeface="Open Sans" panose="020B0606030504020204" pitchFamily="34" charset="0"/>
              </a:rPr>
              <a:t>Proactive students can generally secure work placements for themselves. They need to think carefully about what sort of employer they are interested in, do some research online to find contacts, then send emails and make phone calls.</a:t>
            </a:r>
            <a:br>
              <a:rPr lang="en-GB" sz="2800" dirty="0"/>
            </a:br>
            <a:br>
              <a:rPr lang="en-GB" sz="2800" dirty="0"/>
            </a:br>
            <a:r>
              <a:rPr lang="en-GB" sz="2800" b="0" i="0" dirty="0">
                <a:solidFill>
                  <a:srgbClr val="606060"/>
                </a:solidFill>
                <a:effectLst/>
                <a:latin typeface="Open Sans" panose="020B0606030504020204" pitchFamily="34" charset="0"/>
              </a:rPr>
              <a:t>Some schools make time in the school day for students to learn how to write a good cold email, and find employer contact details online. This is probably one of the most transferable skills these students will ever learn at school!</a:t>
            </a:r>
            <a:endParaRPr lang="en-GB" sz="2800" dirty="0"/>
          </a:p>
        </p:txBody>
      </p:sp>
    </p:spTree>
    <p:extLst>
      <p:ext uri="{BB962C8B-B14F-4D97-AF65-F5344CB8AC3E}">
        <p14:creationId xmlns:p14="http://schemas.microsoft.com/office/powerpoint/2010/main" val="247365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6D0090-3EF5-B1FB-7920-837EBDA168B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A262CE-88A1-1C28-D99B-466C9F784FCC}"/>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Communicating with parents</a:t>
            </a:r>
            <a:endParaRPr lang="en-GB" sz="32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348BE894-83CF-B1E0-0CC0-9A06D2EA59F3}"/>
              </a:ext>
            </a:extLst>
          </p:cNvPr>
          <p:cNvSpPr txBox="1"/>
          <p:nvPr/>
        </p:nvSpPr>
        <p:spPr>
          <a:xfrm>
            <a:off x="421901" y="1535490"/>
            <a:ext cx="11258550" cy="4801314"/>
          </a:xfrm>
          <a:prstGeom prst="rect">
            <a:avLst/>
          </a:prstGeom>
          <a:noFill/>
        </p:spPr>
        <p:txBody>
          <a:bodyPr wrap="square">
            <a:spAutoFit/>
          </a:bodyPr>
          <a:lstStyle/>
          <a:p>
            <a:r>
              <a:rPr lang="en-GB" b="0" i="0" dirty="0">
                <a:solidFill>
                  <a:srgbClr val="606060"/>
                </a:solidFill>
                <a:effectLst/>
                <a:latin typeface="Open Sans" panose="020B0606030504020204" pitchFamily="34" charset="0"/>
              </a:rPr>
              <a:t>Most parents will be able to find good placements you if they are motivated to do so. If they are employed, they can contact their own employer, or they can ask a friend’s employer.</a:t>
            </a:r>
            <a:br>
              <a:rPr lang="en-GB" dirty="0"/>
            </a:br>
            <a:br>
              <a:rPr lang="en-GB" dirty="0"/>
            </a:br>
            <a:r>
              <a:rPr lang="en-GB" b="0" i="0" dirty="0">
                <a:solidFill>
                  <a:srgbClr val="606060"/>
                </a:solidFill>
                <a:effectLst/>
                <a:latin typeface="Open Sans" panose="020B0606030504020204" pitchFamily="34" charset="0"/>
              </a:rPr>
              <a:t>Many schools now start the process by sending a letter or email to the parents, inviting them to a virtual information evening about placements.</a:t>
            </a:r>
            <a:br>
              <a:rPr lang="en-GB" dirty="0"/>
            </a:br>
            <a:br>
              <a:rPr lang="en-GB" dirty="0"/>
            </a:br>
            <a:r>
              <a:rPr lang="en-GB" b="0" i="0" dirty="0">
                <a:solidFill>
                  <a:srgbClr val="606060"/>
                </a:solidFill>
                <a:effectLst/>
                <a:latin typeface="Open Sans" panose="020B0606030504020204" pitchFamily="34" charset="0"/>
              </a:rPr>
              <a:t>You can maximise the chances of being successful by:</a:t>
            </a:r>
            <a:br>
              <a:rPr lang="en-GB" dirty="0"/>
            </a:br>
            <a:br>
              <a:rPr lang="en-GB" dirty="0"/>
            </a:br>
            <a:r>
              <a:rPr lang="en-GB" b="0" i="0" dirty="0">
                <a:solidFill>
                  <a:srgbClr val="606060"/>
                </a:solidFill>
                <a:effectLst/>
                <a:latin typeface="Open Sans" panose="020B0606030504020204" pitchFamily="34" charset="0"/>
              </a:rPr>
              <a:t>- Communicating with parents early;</a:t>
            </a:r>
            <a:br>
              <a:rPr lang="en-GB" dirty="0"/>
            </a:br>
            <a:br>
              <a:rPr lang="en-GB" dirty="0"/>
            </a:br>
            <a:r>
              <a:rPr lang="en-GB" b="0" i="0" dirty="0">
                <a:solidFill>
                  <a:srgbClr val="606060"/>
                </a:solidFill>
                <a:effectLst/>
                <a:latin typeface="Open Sans" panose="020B0606030504020204" pitchFamily="34" charset="0"/>
              </a:rPr>
              <a:t>- The parents being clear on the benefits to their child of doing a placement;</a:t>
            </a:r>
            <a:br>
              <a:rPr lang="en-GB" dirty="0"/>
            </a:br>
            <a:br>
              <a:rPr lang="en-GB" dirty="0"/>
            </a:br>
            <a:r>
              <a:rPr lang="en-GB" b="0" i="0" dirty="0">
                <a:solidFill>
                  <a:srgbClr val="606060"/>
                </a:solidFill>
                <a:effectLst/>
                <a:latin typeface="Open Sans" panose="020B0606030504020204" pitchFamily="34" charset="0"/>
              </a:rPr>
              <a:t>- The parents being clear on the parameters (mainly when the placements should happen and for how long they should last);</a:t>
            </a:r>
            <a:br>
              <a:rPr lang="en-GB" dirty="0"/>
            </a:br>
            <a:br>
              <a:rPr lang="en-GB" dirty="0"/>
            </a:br>
            <a:r>
              <a:rPr lang="en-GB" b="0" i="0" dirty="0">
                <a:solidFill>
                  <a:srgbClr val="606060"/>
                </a:solidFill>
                <a:effectLst/>
                <a:latin typeface="Open Sans" panose="020B0606030504020204" pitchFamily="34" charset="0"/>
              </a:rPr>
              <a:t>- The parents being clear on the next steps (i.e., their child needs to iron out the placement details with the employer, and then use the Unifrog placements tool to get things started).</a:t>
            </a:r>
            <a:endParaRPr lang="en-GB" dirty="0"/>
          </a:p>
        </p:txBody>
      </p:sp>
    </p:spTree>
    <p:extLst>
      <p:ext uri="{BB962C8B-B14F-4D97-AF65-F5344CB8AC3E}">
        <p14:creationId xmlns:p14="http://schemas.microsoft.com/office/powerpoint/2010/main" val="253888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A200F8-D824-2B60-2FB4-8E856956071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381E6F-CB3A-75E6-6410-9F63B7408BBB}"/>
              </a:ext>
            </a:extLst>
          </p:cNvPr>
          <p:cNvSpPr txBox="1"/>
          <p:nvPr/>
        </p:nvSpPr>
        <p:spPr>
          <a:xfrm>
            <a:off x="179294" y="430306"/>
            <a:ext cx="11743765" cy="584775"/>
          </a:xfrm>
          <a:prstGeom prst="rect">
            <a:avLst/>
          </a:prstGeom>
          <a:noFill/>
        </p:spPr>
        <p:txBody>
          <a:bodyPr wrap="square" rtlCol="0">
            <a:spAutoFit/>
          </a:bodyPr>
          <a:lstStyle/>
          <a:p>
            <a:r>
              <a:rPr lang="en-GB" sz="3200" b="1" i="0" dirty="0">
                <a:solidFill>
                  <a:srgbClr val="606060"/>
                </a:solidFill>
                <a:effectLst/>
                <a:latin typeface="Open Sans" panose="020B0606030504020204" pitchFamily="34" charset="0"/>
              </a:rPr>
              <a:t>Dealing with the legals 1</a:t>
            </a:r>
            <a:endParaRPr lang="en-GB" sz="32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285B539C-64E2-861F-A88A-8E8C07FA9861}"/>
              </a:ext>
            </a:extLst>
          </p:cNvPr>
          <p:cNvSpPr txBox="1"/>
          <p:nvPr/>
        </p:nvSpPr>
        <p:spPr>
          <a:xfrm>
            <a:off x="134470" y="1587490"/>
            <a:ext cx="11833412" cy="4708981"/>
          </a:xfrm>
          <a:prstGeom prst="rect">
            <a:avLst/>
          </a:prstGeom>
          <a:noFill/>
        </p:spPr>
        <p:txBody>
          <a:bodyPr wrap="square">
            <a:spAutoFit/>
          </a:bodyPr>
          <a:lstStyle/>
          <a:p>
            <a:pPr algn="l"/>
            <a:r>
              <a:rPr lang="en-GB" sz="2000" b="0" i="0" dirty="0">
                <a:solidFill>
                  <a:srgbClr val="606060"/>
                </a:solidFill>
                <a:effectLst/>
                <a:latin typeface="Open Sans" panose="020B0606030504020204" pitchFamily="34" charset="0"/>
              </a:rPr>
              <a:t>Essentially: in most countries, a student on a placement is considered the same as a normal employee, and the employer’s normal policies (i.e. Risk Assessment, Health &amp; Safety, insurance, and data protection) should cover them. The employer should check their documentation to make sure that it is appropriate for having a young person at the workplace.</a:t>
            </a:r>
          </a:p>
          <a:p>
            <a:pPr algn="l"/>
            <a:endParaRPr lang="en-GB" sz="2000" b="0" i="0" dirty="0">
              <a:solidFill>
                <a:srgbClr val="606060"/>
              </a:solidFill>
              <a:effectLst/>
              <a:latin typeface="Open Sans" panose="020B0606030504020204" pitchFamily="34" charset="0"/>
            </a:endParaRPr>
          </a:p>
          <a:p>
            <a:pPr algn="l"/>
            <a:r>
              <a:rPr lang="en-GB" sz="2000" b="0" i="0" dirty="0">
                <a:solidFill>
                  <a:srgbClr val="606060"/>
                </a:solidFill>
                <a:effectLst/>
                <a:latin typeface="Open Sans" panose="020B0606030504020204" pitchFamily="34" charset="0"/>
              </a:rPr>
              <a:t>In terms of who is responsible for what: it's the employer’s job to make sure that they have the right policies in place, and the school needs to take </a:t>
            </a:r>
            <a:r>
              <a:rPr lang="en-GB" sz="2000" b="1" i="0" dirty="0">
                <a:solidFill>
                  <a:srgbClr val="606060"/>
                </a:solidFill>
                <a:effectLst/>
                <a:latin typeface="Open Sans" panose="020B0606030504020204" pitchFamily="34" charset="0"/>
              </a:rPr>
              <a:t>reasonable steps</a:t>
            </a:r>
            <a:r>
              <a:rPr lang="en-GB" sz="2000" b="0" i="0" dirty="0">
                <a:solidFill>
                  <a:srgbClr val="606060"/>
                </a:solidFill>
                <a:effectLst/>
                <a:latin typeface="Open Sans" panose="020B0606030504020204" pitchFamily="34" charset="0"/>
              </a:rPr>
              <a:t> to satisfy themselves that the employer is acting responsibly. On the Unifrog placements tool, we explain to the employer exactly what policies are required, and the employer has to confirm that they meet all these requirements. </a:t>
            </a:r>
          </a:p>
          <a:p>
            <a:pPr algn="l"/>
            <a:endParaRPr lang="en-GB" sz="2000" b="0" i="0" dirty="0">
              <a:solidFill>
                <a:srgbClr val="606060"/>
              </a:solidFill>
              <a:effectLst/>
              <a:latin typeface="Open Sans" panose="020B0606030504020204" pitchFamily="34" charset="0"/>
            </a:endParaRPr>
          </a:p>
          <a:p>
            <a:pPr algn="l"/>
            <a:r>
              <a:rPr lang="en-GB" sz="2000" b="0" i="0" dirty="0">
                <a:solidFill>
                  <a:srgbClr val="606060"/>
                </a:solidFill>
                <a:effectLst/>
                <a:latin typeface="Open Sans" panose="020B0606030504020204" pitchFamily="34" charset="0"/>
              </a:rPr>
              <a:t>Out of an abundance of caution, the system instructs the employer placement lead to email to the school / college placement coordinator a copy of their Risk Assessment and Health &amp; Safety policy if any of these apply: the student has special needs, illnesses or injuries that might affect the placement, it's the employer's first time hosting a placement, or the workplace is above low risk.</a:t>
            </a:r>
          </a:p>
        </p:txBody>
      </p:sp>
    </p:spTree>
    <p:extLst>
      <p:ext uri="{BB962C8B-B14F-4D97-AF65-F5344CB8AC3E}">
        <p14:creationId xmlns:p14="http://schemas.microsoft.com/office/powerpoint/2010/main" val="1380394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9b95a6-efd2-481c-aabb-6468a4ec6dc1" xsi:nil="true"/>
    <lcf76f155ced4ddcb4097134ff3c332f xmlns="26aa3545-0419-47c0-bbd7-8187513f734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A303A98C49A4BB24DAAB5EB05BBFC" ma:contentTypeVersion="18" ma:contentTypeDescription="Create a new document." ma:contentTypeScope="" ma:versionID="ccafb44406ba5364cb669f5c0f0a74e3">
  <xsd:schema xmlns:xsd="http://www.w3.org/2001/XMLSchema" xmlns:xs="http://www.w3.org/2001/XMLSchema" xmlns:p="http://schemas.microsoft.com/office/2006/metadata/properties" xmlns:ns1="http://schemas.microsoft.com/sharepoint/v3" xmlns:ns2="26aa3545-0419-47c0-bbd7-8187513f7347" xmlns:ns3="a89b95a6-efd2-481c-aabb-6468a4ec6dc1" xmlns:ns4="b706a7ed-ec78-4da6-af95-331042250a91" targetNamespace="http://schemas.microsoft.com/office/2006/metadata/properties" ma:root="true" ma:fieldsID="6845f8cd5ee4b443b8c1c3736aac87fa" ns1:_="" ns2:_="" ns3:_="" ns4:_="">
    <xsd:import namespace="http://schemas.microsoft.com/sharepoint/v3"/>
    <xsd:import namespace="26aa3545-0419-47c0-bbd7-8187513f7347"/>
    <xsd:import namespace="a89b95a6-efd2-481c-aabb-6468a4ec6dc1"/>
    <xsd:import namespace="b706a7ed-ec78-4da6-af95-331042250a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element ref="ns2:MediaLengthInSeconds" minOccurs="0"/>
                <xsd:element ref="ns4:SharedWithUsers" minOccurs="0"/>
                <xsd:element ref="ns4:SharedWithDetail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a3545-0419-47c0-bbd7-8187513f7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6339fa-3609-4bf1-9110-5bb350ed486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9b95a6-efd2-481c-aabb-6468a4ec6dc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dabd250-4d83-4d6f-b16c-8dd7d6fe167c}" ma:internalName="TaxCatchAll" ma:showField="CatchAllData" ma:web="a89b95a6-efd2-481c-aabb-6468a4ec6d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06a7ed-ec78-4da6-af95-331042250a9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7C043-CD98-4F18-8C54-F3358B9D920E}">
  <ds:schemaRefs>
    <ds:schemaRef ds:uri="http://purl.org/dc/elements/1.1/"/>
    <ds:schemaRef ds:uri="http://schemas.microsoft.com/office/2006/documentManagement/types"/>
    <ds:schemaRef ds:uri="b706a7ed-ec78-4da6-af95-331042250a91"/>
    <ds:schemaRef ds:uri="http://schemas.microsoft.com/office/infopath/2007/PartnerControls"/>
    <ds:schemaRef ds:uri="http://schemas.openxmlformats.org/package/2006/metadata/core-properties"/>
    <ds:schemaRef ds:uri="http://www.w3.org/XML/1998/namespace"/>
    <ds:schemaRef ds:uri="a89b95a6-efd2-481c-aabb-6468a4ec6dc1"/>
    <ds:schemaRef ds:uri="26aa3545-0419-47c0-bbd7-8187513f7347"/>
    <ds:schemaRef ds:uri="http://schemas.microsoft.com/office/2006/metadata/properties"/>
    <ds:schemaRef ds:uri="http://purl.org/dc/dcmitype/"/>
    <ds:schemaRef ds:uri="http://purl.org/dc/terms/"/>
    <ds:schemaRef ds:uri="http://schemas.microsoft.com/sharepoint/v3"/>
  </ds:schemaRefs>
</ds:datastoreItem>
</file>

<file path=customXml/itemProps2.xml><?xml version="1.0" encoding="utf-8"?>
<ds:datastoreItem xmlns:ds="http://schemas.openxmlformats.org/officeDocument/2006/customXml" ds:itemID="{603E0778-BEA5-4199-A1D3-482BE35BA051}">
  <ds:schemaRefs>
    <ds:schemaRef ds:uri="http://schemas.microsoft.com/sharepoint/v3/contenttype/forms"/>
  </ds:schemaRefs>
</ds:datastoreItem>
</file>

<file path=customXml/itemProps3.xml><?xml version="1.0" encoding="utf-8"?>
<ds:datastoreItem xmlns:ds="http://schemas.openxmlformats.org/officeDocument/2006/customXml" ds:itemID="{9F61D775-3F29-4A85-849B-7023803F4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aa3545-0419-47c0-bbd7-8187513f7347"/>
    <ds:schemaRef ds:uri="a89b95a6-efd2-481c-aabb-6468a4ec6dc1"/>
    <ds:schemaRef ds:uri="b706a7ed-ec78-4da6-af95-331042250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3266</TotalTime>
  <Words>2880</Words>
  <Application>Microsoft Office PowerPoint</Application>
  <PresentationFormat>Widescreen</PresentationFormat>
  <Paragraphs>225</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Work Experience 2025</vt:lpstr>
      <vt:lpstr>Mrs Jackson Assistant Head, Belonging and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JACKSON, Claire (SHS Staff)</cp:lastModifiedBy>
  <cp:revision>92</cp:revision>
  <dcterms:created xsi:type="dcterms:W3CDTF">2018-10-19T14:26:26Z</dcterms:created>
  <dcterms:modified xsi:type="dcterms:W3CDTF">2025-04-14T09:01:52Z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0x0101009DEA303A98C49A4BB24DAAB5EB05BBFC</vt:lpwstr>
  </property>
  <property fmtid="{D5CDD505-2E9C-101B-9397-08002B2CF9AE}" pid="3" name="MediaServiceImageTags">
    <vt:lpwstr/>
  </property>
</Properties>
</file>